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heme/themeOverride1.xml" ContentType="application/vnd.openxmlformats-officedocument.themeOverr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76" r:id="rId2"/>
    <p:sldId id="275" r:id="rId3"/>
    <p:sldId id="278" r:id="rId4"/>
    <p:sldId id="296" r:id="rId5"/>
    <p:sldId id="297" r:id="rId6"/>
    <p:sldId id="277" r:id="rId7"/>
    <p:sldId id="291" r:id="rId8"/>
    <p:sldId id="274" r:id="rId9"/>
    <p:sldId id="289" r:id="rId10"/>
    <p:sldId id="288" r:id="rId11"/>
    <p:sldId id="273" r:id="rId12"/>
    <p:sldId id="298" r:id="rId13"/>
    <p:sldId id="299" r:id="rId14"/>
    <p:sldId id="301" r:id="rId15"/>
    <p:sldId id="300" r:id="rId16"/>
    <p:sldId id="302" r:id="rId17"/>
    <p:sldId id="303" r:id="rId18"/>
    <p:sldId id="292" r:id="rId19"/>
    <p:sldId id="293" r:id="rId20"/>
    <p:sldId id="304" r:id="rId21"/>
    <p:sldId id="281" r:id="rId22"/>
    <p:sldId id="283" r:id="rId23"/>
    <p:sldId id="294" r:id="rId24"/>
    <p:sldId id="306" r:id="rId25"/>
    <p:sldId id="295" r:id="rId26"/>
    <p:sldId id="305" r:id="rId27"/>
    <p:sldId id="285" r:id="rId28"/>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eorge Carpusor" initials="GC" lastIdx="0" clrIdx="0">
    <p:extLst>
      <p:ext uri="{19B8F6BF-5375-455C-9EA6-DF929625EA0E}">
        <p15:presenceInfo xmlns:p15="http://schemas.microsoft.com/office/powerpoint/2012/main" userId="S-1-5-21-1335690349-1632514493-598330653-339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16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765" autoAdjust="0"/>
    <p:restoredTop sz="74961" autoAdjust="0"/>
  </p:normalViewPr>
  <p:slideViewPr>
    <p:cSldViewPr snapToGrid="0">
      <p:cViewPr varScale="1">
        <p:scale>
          <a:sx n="86" d="100"/>
          <a:sy n="86" d="100"/>
        </p:scale>
        <p:origin x="1104" y="90"/>
      </p:cViewPr>
      <p:guideLst/>
    </p:cSldViewPr>
  </p:slideViewPr>
  <p:notesTextViewPr>
    <p:cViewPr>
      <p:scale>
        <a:sx n="1" d="1"/>
        <a:sy n="1" d="1"/>
      </p:scale>
      <p:origin x="0" y="0"/>
    </p:cViewPr>
  </p:notesTextViewPr>
  <p:notesViewPr>
    <p:cSldViewPr snapToGrid="0">
      <p:cViewPr varScale="1">
        <p:scale>
          <a:sx n="81" d="100"/>
          <a:sy n="81" d="100"/>
        </p:scale>
        <p:origin x="3996" y="9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659" cy="49805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4" y="1"/>
            <a:ext cx="2945659" cy="498055"/>
          </a:xfrm>
          <a:prstGeom prst="rect">
            <a:avLst/>
          </a:prstGeom>
        </p:spPr>
        <p:txBody>
          <a:bodyPr vert="horz" lIns="91440" tIns="45720" rIns="91440" bIns="45720" rtlCol="0"/>
          <a:lstStyle>
            <a:lvl1pPr algn="r">
              <a:defRPr sz="1200"/>
            </a:lvl1pPr>
          </a:lstStyle>
          <a:p>
            <a:fld id="{AA3E10BA-E155-4524-A1AF-3786F611B0FF}" type="datetimeFigureOut">
              <a:rPr lang="en-US" smtClean="0"/>
              <a:t>21/12/2023</a:t>
            </a:fld>
            <a:endParaRPr lang="en-US"/>
          </a:p>
        </p:txBody>
      </p:sp>
      <p:sp>
        <p:nvSpPr>
          <p:cNvPr id="4" name="Footer Placeholder 3"/>
          <p:cNvSpPr>
            <a:spLocks noGrp="1"/>
          </p:cNvSpPr>
          <p:nvPr>
            <p:ph type="ftr" sz="quarter" idx="2"/>
          </p:nvPr>
        </p:nvSpPr>
        <p:spPr>
          <a:xfrm>
            <a:off x="1" y="9428584"/>
            <a:ext cx="2945659" cy="498054"/>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444" y="9428584"/>
            <a:ext cx="2945659" cy="498054"/>
          </a:xfrm>
          <a:prstGeom prst="rect">
            <a:avLst/>
          </a:prstGeom>
        </p:spPr>
        <p:txBody>
          <a:bodyPr vert="horz" lIns="91440" tIns="45720" rIns="91440" bIns="45720" rtlCol="0" anchor="b"/>
          <a:lstStyle>
            <a:lvl1pPr algn="r">
              <a:defRPr sz="1200"/>
            </a:lvl1pPr>
          </a:lstStyle>
          <a:p>
            <a:fld id="{CA72B721-30BC-468A-8CFA-98FEFF141154}" type="slidenum">
              <a:rPr lang="en-US" smtClean="0"/>
              <a:t>‹#›</a:t>
            </a:fld>
            <a:endParaRPr lang="en-US"/>
          </a:p>
        </p:txBody>
      </p:sp>
    </p:spTree>
    <p:extLst>
      <p:ext uri="{BB962C8B-B14F-4D97-AF65-F5344CB8AC3E}">
        <p14:creationId xmlns:p14="http://schemas.microsoft.com/office/powerpoint/2010/main" val="5767342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659" cy="49805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4" y="1"/>
            <a:ext cx="2945659" cy="498055"/>
          </a:xfrm>
          <a:prstGeom prst="rect">
            <a:avLst/>
          </a:prstGeom>
        </p:spPr>
        <p:txBody>
          <a:bodyPr vert="horz" lIns="91440" tIns="45720" rIns="91440" bIns="45720" rtlCol="0"/>
          <a:lstStyle>
            <a:lvl1pPr algn="r">
              <a:defRPr sz="1200"/>
            </a:lvl1pPr>
          </a:lstStyle>
          <a:p>
            <a:fld id="{FBDCC317-88D7-4778-849D-CF06CA18286B}" type="datetimeFigureOut">
              <a:rPr lang="en-US" smtClean="0"/>
              <a:t>21/12/2023</a:t>
            </a:fld>
            <a:endParaRPr lang="en-US"/>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77195"/>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9428584"/>
            <a:ext cx="2945659" cy="49805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4" y="9428584"/>
            <a:ext cx="2945659" cy="498054"/>
          </a:xfrm>
          <a:prstGeom prst="rect">
            <a:avLst/>
          </a:prstGeom>
        </p:spPr>
        <p:txBody>
          <a:bodyPr vert="horz" lIns="91440" tIns="45720" rIns="91440" bIns="45720" rtlCol="0" anchor="b"/>
          <a:lstStyle>
            <a:lvl1pPr algn="r">
              <a:defRPr sz="1200"/>
            </a:lvl1pPr>
          </a:lstStyle>
          <a:p>
            <a:fld id="{B8E2C66D-0F7D-4ED9-995B-249B3B9C87FB}" type="slidenum">
              <a:rPr lang="en-US" smtClean="0"/>
              <a:t>‹#›</a:t>
            </a:fld>
            <a:endParaRPr lang="en-US"/>
          </a:p>
        </p:txBody>
      </p:sp>
    </p:spTree>
    <p:extLst>
      <p:ext uri="{BB962C8B-B14F-4D97-AF65-F5344CB8AC3E}">
        <p14:creationId xmlns:p14="http://schemas.microsoft.com/office/powerpoint/2010/main" val="5343239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o-RO" sz="1200" b="1" kern="1200" cap="small" dirty="0">
                <a:solidFill>
                  <a:schemeClr val="tx1"/>
                </a:solidFill>
                <a:effectLst/>
                <a:latin typeface="+mn-lt"/>
                <a:ea typeface="+mn-ea"/>
                <a:cs typeface="+mn-cs"/>
              </a:rPr>
              <a:t>COMPONENTA C9. SUPORT PENTRU SECTORUL PRIVAT, CERCETARE, DEZVOLTARE ȘI INOVARE</a:t>
            </a:r>
            <a:endParaRPr lang="en-US" sz="1200" kern="1200" dirty="0">
              <a:solidFill>
                <a:schemeClr val="tx1"/>
              </a:solidFill>
              <a:effectLst/>
              <a:latin typeface="+mn-lt"/>
              <a:ea typeface="+mn-ea"/>
              <a:cs typeface="+mn-cs"/>
            </a:endParaRPr>
          </a:p>
          <a:p>
            <a:r>
              <a:rPr lang="ro-RO" sz="1200" b="1" kern="1200" cap="small"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ro-RO" sz="1200" b="1" kern="1200" cap="small" dirty="0">
                <a:solidFill>
                  <a:schemeClr val="tx1"/>
                </a:solidFill>
                <a:effectLst/>
                <a:latin typeface="+mn-lt"/>
                <a:ea typeface="+mn-ea"/>
                <a:cs typeface="+mn-cs"/>
              </a:rPr>
              <a:t>INVESTIȚIA I3. SCHEME DE AJUTOR PENTRU SECTORUL PRIVAT</a:t>
            </a:r>
            <a:endParaRPr lang="en-US" sz="1200" kern="1200" dirty="0">
              <a:solidFill>
                <a:schemeClr val="tx1"/>
              </a:solidFill>
              <a:effectLst/>
              <a:latin typeface="+mn-lt"/>
              <a:ea typeface="+mn-ea"/>
              <a:cs typeface="+mn-cs"/>
            </a:endParaRPr>
          </a:p>
          <a:p>
            <a:r>
              <a:rPr lang="ro-RO" sz="1200" b="1" kern="1200" cap="small"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ro-RO" sz="1200" b="1" kern="1200" cap="small" dirty="0">
                <a:solidFill>
                  <a:schemeClr val="tx1"/>
                </a:solidFill>
                <a:effectLst/>
                <a:latin typeface="+mn-lt"/>
                <a:ea typeface="+mn-ea"/>
                <a:cs typeface="+mn-cs"/>
              </a:rPr>
              <a:t>MĂSURA 1. SCHEMĂ DE MINIMIS ȘI SCHEMĂ DE AJUTOR DE STAT ÎN CONTEXTUL DIGITALIZĂRII IMM-URILOR</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B8E2C66D-0F7D-4ED9-995B-249B3B9C87FB}" type="slidenum">
              <a:rPr lang="en-US" smtClean="0"/>
              <a:t>1</a:t>
            </a:fld>
            <a:endParaRPr lang="en-US"/>
          </a:p>
        </p:txBody>
      </p:sp>
    </p:spTree>
    <p:extLst>
      <p:ext uri="{BB962C8B-B14F-4D97-AF65-F5344CB8AC3E}">
        <p14:creationId xmlns:p14="http://schemas.microsoft.com/office/powerpoint/2010/main" val="37853990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baseline="0" dirty="0"/>
          </a:p>
          <a:p>
            <a:r>
              <a:rPr lang="ro-RO" dirty="0" smtClean="0"/>
              <a:t>Notă: În ceea ce privește ajutorul de minimis, în data de </a:t>
            </a:r>
            <a:r>
              <a:rPr lang="ro-RO" b="1" dirty="0" smtClean="0"/>
              <a:t>13.12.2023 </a:t>
            </a:r>
            <a:r>
              <a:rPr lang="ro-RO" dirty="0" smtClean="0"/>
              <a:t>a fost aprobat </a:t>
            </a:r>
            <a:r>
              <a:rPr lang="ro-RO" i="1" dirty="0" smtClean="0"/>
              <a:t>REGULAMENTUL (UE) 2023/2831 AL COMISIEI</a:t>
            </a:r>
            <a:r>
              <a:rPr lang="ro-RO" i="1" baseline="0" dirty="0" smtClean="0"/>
              <a:t> </a:t>
            </a:r>
            <a:r>
              <a:rPr lang="ro-RO" i="1" dirty="0" smtClean="0"/>
              <a:t>privind aplicarea articolelor 107 și 108 din Tratatul privind funcționarea Uniunii Europene</a:t>
            </a:r>
          </a:p>
          <a:p>
            <a:r>
              <a:rPr lang="ro-RO" i="1" dirty="0" smtClean="0"/>
              <a:t>ajutoarelor de minimis</a:t>
            </a:r>
            <a:r>
              <a:rPr lang="ro-RO" dirty="0" smtClean="0"/>
              <a:t> prin care a fost mărit la 300 000 EUR plafonul pentru valoarea ajutoarelor de minimis pe care o întreprindere unică le poate primi pe o perioadă de 3 ani din partea unui stat membru. Noul regulament va intra in vigoare începând cu data de 01.01.2024, iar ghidul final va conține această modificare.</a:t>
            </a: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B8E2C66D-0F7D-4ED9-995B-249B3B9C87FB}" type="slidenum">
              <a:rPr lang="en-US" smtClean="0"/>
              <a:t>10</a:t>
            </a:fld>
            <a:endParaRPr lang="en-US"/>
          </a:p>
        </p:txBody>
      </p:sp>
    </p:spTree>
    <p:extLst>
      <p:ext uri="{BB962C8B-B14F-4D97-AF65-F5344CB8AC3E}">
        <p14:creationId xmlns:p14="http://schemas.microsoft.com/office/powerpoint/2010/main" val="33780558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sz="1200" kern="1200" baseline="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B8E2C66D-0F7D-4ED9-995B-249B3B9C87FB}" type="slidenum">
              <a:rPr lang="en-US" smtClean="0"/>
              <a:t>11</a:t>
            </a:fld>
            <a:endParaRPr lang="en-US"/>
          </a:p>
        </p:txBody>
      </p:sp>
    </p:spTree>
    <p:extLst>
      <p:ext uri="{BB962C8B-B14F-4D97-AF65-F5344CB8AC3E}">
        <p14:creationId xmlns:p14="http://schemas.microsoft.com/office/powerpoint/2010/main" val="12564685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ro-RO" sz="1200" b="1" kern="1200" dirty="0" smtClean="0">
                <a:solidFill>
                  <a:schemeClr val="tx1"/>
                </a:solidFill>
                <a:effectLst/>
                <a:latin typeface="+mn-lt"/>
                <a:ea typeface="+mn-ea"/>
                <a:cs typeface="+mn-cs"/>
              </a:rPr>
              <a:t>inovarea” - </a:t>
            </a:r>
            <a:r>
              <a:rPr lang="ro-RO" sz="1200" kern="1200" dirty="0" smtClean="0">
                <a:solidFill>
                  <a:schemeClr val="tx1"/>
                </a:solidFill>
                <a:effectLst/>
                <a:latin typeface="+mn-lt"/>
                <a:ea typeface="+mn-ea"/>
                <a:cs typeface="+mn-cs"/>
              </a:rPr>
              <a:t>implementarea unui produs (bun sau serviciu) nou sau optimizat în mod semnificativ (inovare de produs) sau implementarea unui proces de producție nou sau semnificativ îmbunătățit în cadrul întreprinderii (inovare de proces).</a:t>
            </a: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a:t>
            </a:r>
            <a:r>
              <a:rPr lang="ro-RO" sz="1200" b="1" kern="1200" dirty="0" smtClean="0">
                <a:solidFill>
                  <a:schemeClr val="tx1"/>
                </a:solidFill>
                <a:effectLst/>
                <a:latin typeface="+mn-lt"/>
                <a:ea typeface="+mn-ea"/>
                <a:cs typeface="+mn-cs"/>
              </a:rPr>
              <a:t>inovarea de produs (bun sau serviciu)</a:t>
            </a:r>
            <a:r>
              <a:rPr lang="ro-RO" sz="1200" kern="1200" dirty="0" smtClean="0">
                <a:solidFill>
                  <a:schemeClr val="tx1"/>
                </a:solidFill>
                <a:effectLst/>
                <a:latin typeface="+mn-lt"/>
                <a:ea typeface="+mn-ea"/>
                <a:cs typeface="+mn-cs"/>
              </a:rPr>
              <a:t>” - introducerea unui bun sau a unui serviciu, nou sau semnificativ </a:t>
            </a:r>
            <a:r>
              <a:rPr lang="ro-RO" sz="1200" kern="1200" dirty="0" err="1" smtClean="0">
                <a:solidFill>
                  <a:schemeClr val="tx1"/>
                </a:solidFill>
                <a:effectLst/>
                <a:latin typeface="+mn-lt"/>
                <a:ea typeface="+mn-ea"/>
                <a:cs typeface="+mn-cs"/>
              </a:rPr>
              <a:t>îmbunătăţit</a:t>
            </a:r>
            <a:r>
              <a:rPr lang="ro-RO" sz="1200" kern="1200" dirty="0" smtClean="0">
                <a:solidFill>
                  <a:schemeClr val="tx1"/>
                </a:solidFill>
                <a:effectLst/>
                <a:latin typeface="+mn-lt"/>
                <a:ea typeface="+mn-ea"/>
                <a:cs typeface="+mn-cs"/>
              </a:rPr>
              <a:t> în </a:t>
            </a:r>
            <a:r>
              <a:rPr lang="ro-RO" sz="1200" kern="1200" dirty="0" err="1" smtClean="0">
                <a:solidFill>
                  <a:schemeClr val="tx1"/>
                </a:solidFill>
                <a:effectLst/>
                <a:latin typeface="+mn-lt"/>
                <a:ea typeface="+mn-ea"/>
                <a:cs typeface="+mn-cs"/>
              </a:rPr>
              <a:t>privinţa</a:t>
            </a:r>
            <a:r>
              <a:rPr lang="ro-RO" sz="1200" kern="1200" dirty="0" smtClean="0">
                <a:solidFill>
                  <a:schemeClr val="tx1"/>
                </a:solidFill>
                <a:effectLst/>
                <a:latin typeface="+mn-lt"/>
                <a:ea typeface="+mn-ea"/>
                <a:cs typeface="+mn-cs"/>
              </a:rPr>
              <a:t> caracteristicilor sau modului său de folosire (aceasta poate include </a:t>
            </a:r>
            <a:r>
              <a:rPr lang="ro-RO" sz="1200" kern="1200" dirty="0" err="1" smtClean="0">
                <a:solidFill>
                  <a:schemeClr val="tx1"/>
                </a:solidFill>
                <a:effectLst/>
                <a:latin typeface="+mn-lt"/>
                <a:ea typeface="+mn-ea"/>
                <a:cs typeface="+mn-cs"/>
              </a:rPr>
              <a:t>îmbunătăţiri</a:t>
            </a:r>
            <a:r>
              <a:rPr lang="ro-RO" sz="1200" kern="1200" dirty="0" smtClean="0">
                <a:solidFill>
                  <a:schemeClr val="tx1"/>
                </a:solidFill>
                <a:effectLst/>
                <a:latin typeface="+mn-lt"/>
                <a:ea typeface="+mn-ea"/>
                <a:cs typeface="+mn-cs"/>
              </a:rPr>
              <a:t> semnificative în </a:t>
            </a:r>
            <a:r>
              <a:rPr lang="ro-RO" sz="1200" kern="1200" dirty="0" err="1" smtClean="0">
                <a:solidFill>
                  <a:schemeClr val="tx1"/>
                </a:solidFill>
                <a:effectLst/>
                <a:latin typeface="+mn-lt"/>
                <a:ea typeface="+mn-ea"/>
                <a:cs typeface="+mn-cs"/>
              </a:rPr>
              <a:t>privinţa</a:t>
            </a:r>
            <a:r>
              <a:rPr lang="ro-RO" sz="1200" kern="1200" dirty="0" smtClean="0">
                <a:solidFill>
                  <a:schemeClr val="tx1"/>
                </a:solidFill>
                <a:effectLst/>
                <a:latin typeface="+mn-lt"/>
                <a:ea typeface="+mn-ea"/>
                <a:cs typeface="+mn-cs"/>
              </a:rPr>
              <a:t> </a:t>
            </a:r>
            <a:r>
              <a:rPr lang="ro-RO" sz="1200" kern="1200" dirty="0" err="1" smtClean="0">
                <a:solidFill>
                  <a:schemeClr val="tx1"/>
                </a:solidFill>
                <a:effectLst/>
                <a:latin typeface="+mn-lt"/>
                <a:ea typeface="+mn-ea"/>
                <a:cs typeface="+mn-cs"/>
              </a:rPr>
              <a:t>specificaţiilor</a:t>
            </a:r>
            <a:r>
              <a:rPr lang="ro-RO" sz="1200" kern="1200" dirty="0" smtClean="0">
                <a:solidFill>
                  <a:schemeClr val="tx1"/>
                </a:solidFill>
                <a:effectLst/>
                <a:latin typeface="+mn-lt"/>
                <a:ea typeface="+mn-ea"/>
                <a:cs typeface="+mn-cs"/>
              </a:rPr>
              <a:t> tehnice, componentelor </a:t>
            </a:r>
            <a:r>
              <a:rPr lang="ro-RO" sz="1200" kern="1200" dirty="0" err="1" smtClean="0">
                <a:solidFill>
                  <a:schemeClr val="tx1"/>
                </a:solidFill>
                <a:effectLst/>
                <a:latin typeface="+mn-lt"/>
                <a:ea typeface="+mn-ea"/>
                <a:cs typeface="+mn-cs"/>
              </a:rPr>
              <a:t>şi</a:t>
            </a:r>
            <a:r>
              <a:rPr lang="ro-RO" sz="1200" kern="1200" dirty="0" smtClean="0">
                <a:solidFill>
                  <a:schemeClr val="tx1"/>
                </a:solidFill>
                <a:effectLst/>
                <a:latin typeface="+mn-lt"/>
                <a:ea typeface="+mn-ea"/>
                <a:cs typeface="+mn-cs"/>
              </a:rPr>
              <a:t> materialelor, software-ului incorporat, </a:t>
            </a:r>
            <a:r>
              <a:rPr lang="ro-RO" sz="1200" kern="1200" dirty="0" err="1" smtClean="0">
                <a:solidFill>
                  <a:schemeClr val="tx1"/>
                </a:solidFill>
                <a:effectLst/>
                <a:latin typeface="+mn-lt"/>
                <a:ea typeface="+mn-ea"/>
                <a:cs typeface="+mn-cs"/>
              </a:rPr>
              <a:t>uşurinţei</a:t>
            </a:r>
            <a:r>
              <a:rPr lang="ro-RO" sz="1200" kern="1200" dirty="0" smtClean="0">
                <a:solidFill>
                  <a:schemeClr val="tx1"/>
                </a:solidFill>
                <a:effectLst/>
                <a:latin typeface="+mn-lt"/>
                <a:ea typeface="+mn-ea"/>
                <a:cs typeface="+mn-cs"/>
              </a:rPr>
              <a:t> de utilizare sau a altor caracteristici </a:t>
            </a:r>
            <a:r>
              <a:rPr lang="ro-RO" sz="1200" kern="1200" dirty="0" err="1" smtClean="0">
                <a:solidFill>
                  <a:schemeClr val="tx1"/>
                </a:solidFill>
                <a:effectLst/>
                <a:latin typeface="+mn-lt"/>
                <a:ea typeface="+mn-ea"/>
                <a:cs typeface="+mn-cs"/>
              </a:rPr>
              <a:t>funcţionale</a:t>
            </a:r>
            <a:r>
              <a:rPr lang="ro-RO" sz="1200" kern="1200" dirty="0" smtClean="0">
                <a:solidFill>
                  <a:schemeClr val="tx1"/>
                </a:solidFill>
                <a:effectLst/>
                <a:latin typeface="+mn-lt"/>
                <a:ea typeface="+mn-ea"/>
                <a:cs typeface="+mn-cs"/>
              </a:rPr>
              <a:t>). </a:t>
            </a:r>
          </a:p>
          <a:p>
            <a:pPr lvl="0"/>
            <a:r>
              <a:rPr lang="ro-RO" sz="1200" kern="1200" dirty="0" smtClean="0">
                <a:solidFill>
                  <a:schemeClr val="tx1"/>
                </a:solidFill>
                <a:effectLst/>
                <a:latin typeface="+mn-lt"/>
                <a:ea typeface="+mn-ea"/>
                <a:cs typeface="+mn-cs"/>
              </a:rPr>
              <a:t>„</a:t>
            </a:r>
            <a:r>
              <a:rPr lang="ro-RO" sz="1200" b="1" kern="1200" dirty="0" smtClean="0">
                <a:solidFill>
                  <a:schemeClr val="tx1"/>
                </a:solidFill>
                <a:effectLst/>
                <a:latin typeface="+mn-lt"/>
                <a:ea typeface="+mn-ea"/>
                <a:cs typeface="+mn-cs"/>
              </a:rPr>
              <a:t>inovările de proces</a:t>
            </a:r>
            <a:r>
              <a:rPr lang="ro-RO" sz="1200" kern="1200" dirty="0" smtClean="0">
                <a:solidFill>
                  <a:schemeClr val="tx1"/>
                </a:solidFill>
                <a:effectLst/>
                <a:latin typeface="+mn-lt"/>
                <a:ea typeface="+mn-ea"/>
                <a:cs typeface="+mn-cs"/>
              </a:rPr>
              <a:t>”  - punerea în aplicare a unei metode de producție sau de livrare noi sau îmbunătățite semnificativ, inclusiv modificări semnificative de tehnici, echipamente sau software la nivel de întreprindere, spre exemplu, prin utilizarea unor tehnologii sau soluții digitale noi sau inovatoare.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ro-RO"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ro-RO" sz="1200" kern="1200" dirty="0" smtClean="0">
                <a:solidFill>
                  <a:schemeClr val="tx1"/>
                </a:solidFill>
                <a:effectLst/>
                <a:latin typeface="+mn-lt"/>
                <a:ea typeface="+mn-ea"/>
                <a:cs typeface="+mn-cs"/>
              </a:rPr>
              <a:t>Liderul de parteneriat va prezenta la Cererea de transfer finală, un raport tehnic IT,  întocmit de un auditor independent sau de o entitate care are ca domeniu de activitate consultanță în tehnologia informației, care va certifica faptul că au fost îndepliniți indicatorii asumați prin Cererea de Finanțare la finalizarea proiectului; în caz contrar, cererea de transfer nu va fi acceptată la plată.</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B8E2C66D-0F7D-4ED9-995B-249B3B9C87FB}" type="slidenum">
              <a:rPr lang="en-US" smtClean="0"/>
              <a:t>12</a:t>
            </a:fld>
            <a:endParaRPr lang="en-US"/>
          </a:p>
        </p:txBody>
      </p:sp>
    </p:spTree>
    <p:extLst>
      <p:ext uri="{BB962C8B-B14F-4D97-AF65-F5344CB8AC3E}">
        <p14:creationId xmlns:p14="http://schemas.microsoft.com/office/powerpoint/2010/main" val="40002116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o-RO" sz="1200" kern="1200" dirty="0" smtClean="0">
                <a:solidFill>
                  <a:schemeClr val="tx1"/>
                </a:solidFill>
                <a:effectLst/>
                <a:latin typeface="+mn-lt"/>
                <a:ea typeface="+mn-ea"/>
                <a:cs typeface="+mn-cs"/>
              </a:rPr>
              <a:t>c.1.Pentru indicatorul </a:t>
            </a:r>
            <a:r>
              <a:rPr lang="ro-RO" sz="1200" i="1" kern="1200" dirty="0" smtClean="0">
                <a:solidFill>
                  <a:schemeClr val="tx1"/>
                </a:solidFill>
                <a:effectLst/>
                <a:latin typeface="+mn-lt"/>
                <a:ea typeface="+mn-ea"/>
                <a:cs typeface="+mn-cs"/>
              </a:rPr>
              <a:t>Sistem funcțional de management integrat pentru îmbunătățirea continuă a întreprinderii în primii 3 ani de durabilitate</a:t>
            </a:r>
            <a:r>
              <a:rPr lang="ro-RO" sz="1200" kern="1200" dirty="0" smtClean="0">
                <a:solidFill>
                  <a:schemeClr val="tx1"/>
                </a:solidFill>
                <a:effectLst/>
                <a:latin typeface="+mn-lt"/>
                <a:ea typeface="+mn-ea"/>
                <a:cs typeface="+mn-cs"/>
              </a:rPr>
              <a:t>, modul de îndeplinire al acestuia va fi certificat de un auditor independent și depus împreună cu ultimul raport privind durabilitatea investiției.</a:t>
            </a:r>
            <a:endParaRPr lang="en-US" sz="1200" kern="1200" dirty="0" smtClean="0">
              <a:solidFill>
                <a:schemeClr val="tx1"/>
              </a:solidFill>
              <a:effectLst/>
              <a:latin typeface="+mn-lt"/>
              <a:ea typeface="+mn-ea"/>
              <a:cs typeface="+mn-cs"/>
            </a:endParaRPr>
          </a:p>
          <a:p>
            <a:pPr lvl="0"/>
            <a:endParaRPr lang="ro-RO" sz="1200" kern="1200" dirty="0" smtClean="0">
              <a:solidFill>
                <a:schemeClr val="tx1"/>
              </a:solidFill>
              <a:effectLst/>
              <a:latin typeface="+mn-lt"/>
              <a:ea typeface="+mn-ea"/>
              <a:cs typeface="+mn-cs"/>
            </a:endParaRPr>
          </a:p>
          <a:p>
            <a:pPr lvl="0"/>
            <a:r>
              <a:rPr lang="ro-RO" sz="1200" kern="1200" dirty="0" smtClean="0">
                <a:solidFill>
                  <a:schemeClr val="tx1"/>
                </a:solidFill>
                <a:effectLst/>
                <a:latin typeface="+mn-lt"/>
                <a:ea typeface="+mn-ea"/>
                <a:cs typeface="+mn-cs"/>
              </a:rPr>
              <a:t>c.2.Numărul de angajați în anul 3 de durabilitate trebuie să fie cel puțin egal cu cel din anul financiar 2022. În cazul întreprinderilor fără angajați în anul 2022, pentru a putea fi calculat punctajul aferent productivității muncii, se va introduce în cererea de </a:t>
            </a:r>
            <a:r>
              <a:rPr lang="ro-RO" sz="1200" kern="1200" dirty="0" err="1" smtClean="0">
                <a:solidFill>
                  <a:schemeClr val="tx1"/>
                </a:solidFill>
                <a:effectLst/>
                <a:latin typeface="+mn-lt"/>
                <a:ea typeface="+mn-ea"/>
                <a:cs typeface="+mn-cs"/>
              </a:rPr>
              <a:t>finanţare</a:t>
            </a:r>
            <a:r>
              <a:rPr lang="ro-RO" sz="1200" kern="1200" dirty="0" smtClean="0">
                <a:solidFill>
                  <a:schemeClr val="tx1"/>
                </a:solidFill>
                <a:effectLst/>
                <a:latin typeface="+mn-lt"/>
                <a:ea typeface="+mn-ea"/>
                <a:cs typeface="+mn-cs"/>
              </a:rPr>
              <a:t> cifra 1 la număr de </a:t>
            </a:r>
            <a:r>
              <a:rPr lang="ro-RO" sz="1200" kern="1200" dirty="0" err="1" smtClean="0">
                <a:solidFill>
                  <a:schemeClr val="tx1"/>
                </a:solidFill>
                <a:effectLst/>
                <a:latin typeface="+mn-lt"/>
                <a:ea typeface="+mn-ea"/>
                <a:cs typeface="+mn-cs"/>
              </a:rPr>
              <a:t>angajaţi</a:t>
            </a:r>
            <a:r>
              <a:rPr lang="ro-RO" sz="1200" kern="1200" dirty="0" smtClean="0">
                <a:solidFill>
                  <a:schemeClr val="tx1"/>
                </a:solidFill>
                <a:effectLst/>
                <a:latin typeface="+mn-lt"/>
                <a:ea typeface="+mn-ea"/>
                <a:cs typeface="+mn-cs"/>
              </a:rPr>
              <a:t>, iar numărul de angajați în anul 3 de durabilitate trebuie să fie cel puțin 1.</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8E2C66D-0F7D-4ED9-995B-249B3B9C87FB}" type="slidenum">
              <a:rPr lang="en-US" smtClean="0"/>
              <a:t>13</a:t>
            </a:fld>
            <a:endParaRPr lang="en-US"/>
          </a:p>
        </p:txBody>
      </p:sp>
    </p:spTree>
    <p:extLst>
      <p:ext uri="{BB962C8B-B14F-4D97-AF65-F5344CB8AC3E}">
        <p14:creationId xmlns:p14="http://schemas.microsoft.com/office/powerpoint/2010/main" val="17170990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o-RO" sz="1200" kern="1200" dirty="0" smtClean="0">
                <a:solidFill>
                  <a:schemeClr val="tx1"/>
                </a:solidFill>
                <a:effectLst/>
                <a:latin typeface="+mn-lt"/>
                <a:ea typeface="+mn-ea"/>
                <a:cs typeface="+mn-cs"/>
              </a:rPr>
              <a:t>c.1.Pentru indicatorul </a:t>
            </a:r>
            <a:r>
              <a:rPr lang="ro-RO" sz="1200" i="1" kern="1200" dirty="0" smtClean="0">
                <a:solidFill>
                  <a:schemeClr val="tx1"/>
                </a:solidFill>
                <a:effectLst/>
                <a:latin typeface="+mn-lt"/>
                <a:ea typeface="+mn-ea"/>
                <a:cs typeface="+mn-cs"/>
              </a:rPr>
              <a:t>Sistem funcțional de management integrat pentru îmbunătățirea continuă a întreprinderii în primii 3 ani de durabilitate</a:t>
            </a:r>
            <a:r>
              <a:rPr lang="ro-RO" sz="1200" kern="1200" dirty="0" smtClean="0">
                <a:solidFill>
                  <a:schemeClr val="tx1"/>
                </a:solidFill>
                <a:effectLst/>
                <a:latin typeface="+mn-lt"/>
                <a:ea typeface="+mn-ea"/>
                <a:cs typeface="+mn-cs"/>
              </a:rPr>
              <a:t>, modul de îndeplinire al acestuia va fi certificat de un auditor independent și depus împreună cu ultimul raport privind durabilitatea investiției.</a:t>
            </a:r>
            <a:endParaRPr lang="en-US" sz="1200" kern="1200" dirty="0" smtClean="0">
              <a:solidFill>
                <a:schemeClr val="tx1"/>
              </a:solidFill>
              <a:effectLst/>
              <a:latin typeface="+mn-lt"/>
              <a:ea typeface="+mn-ea"/>
              <a:cs typeface="+mn-cs"/>
            </a:endParaRPr>
          </a:p>
          <a:p>
            <a:pPr lvl="0"/>
            <a:endParaRPr lang="ro-RO" sz="1200" kern="1200" dirty="0" smtClean="0">
              <a:solidFill>
                <a:schemeClr val="tx1"/>
              </a:solidFill>
              <a:effectLst/>
              <a:latin typeface="+mn-lt"/>
              <a:ea typeface="+mn-ea"/>
              <a:cs typeface="+mn-cs"/>
            </a:endParaRPr>
          </a:p>
          <a:p>
            <a:pPr lvl="0"/>
            <a:r>
              <a:rPr lang="ro-RO" sz="1200" kern="1200" dirty="0" smtClean="0">
                <a:solidFill>
                  <a:schemeClr val="tx1"/>
                </a:solidFill>
                <a:effectLst/>
                <a:latin typeface="+mn-lt"/>
                <a:ea typeface="+mn-ea"/>
                <a:cs typeface="+mn-cs"/>
              </a:rPr>
              <a:t>c.2.Numărul de angajați în anul 3 de durabilitate trebuie să fie cel puțin egal cu cel din anul financiar 2022. În cazul întreprinderilor fără angajați în anul 2022, pentru a putea fi calculat punctajul aferent productivității muncii, se va introduce în cererea de </a:t>
            </a:r>
            <a:r>
              <a:rPr lang="ro-RO" sz="1200" kern="1200" dirty="0" err="1" smtClean="0">
                <a:solidFill>
                  <a:schemeClr val="tx1"/>
                </a:solidFill>
                <a:effectLst/>
                <a:latin typeface="+mn-lt"/>
                <a:ea typeface="+mn-ea"/>
                <a:cs typeface="+mn-cs"/>
              </a:rPr>
              <a:t>finanţare</a:t>
            </a:r>
            <a:r>
              <a:rPr lang="ro-RO" sz="1200" kern="1200" dirty="0" smtClean="0">
                <a:solidFill>
                  <a:schemeClr val="tx1"/>
                </a:solidFill>
                <a:effectLst/>
                <a:latin typeface="+mn-lt"/>
                <a:ea typeface="+mn-ea"/>
                <a:cs typeface="+mn-cs"/>
              </a:rPr>
              <a:t> cifra 1 la număr de </a:t>
            </a:r>
            <a:r>
              <a:rPr lang="ro-RO" sz="1200" kern="1200" dirty="0" err="1" smtClean="0">
                <a:solidFill>
                  <a:schemeClr val="tx1"/>
                </a:solidFill>
                <a:effectLst/>
                <a:latin typeface="+mn-lt"/>
                <a:ea typeface="+mn-ea"/>
                <a:cs typeface="+mn-cs"/>
              </a:rPr>
              <a:t>angajaţi</a:t>
            </a:r>
            <a:r>
              <a:rPr lang="ro-RO" sz="1200" kern="1200" dirty="0" smtClean="0">
                <a:solidFill>
                  <a:schemeClr val="tx1"/>
                </a:solidFill>
                <a:effectLst/>
                <a:latin typeface="+mn-lt"/>
                <a:ea typeface="+mn-ea"/>
                <a:cs typeface="+mn-cs"/>
              </a:rPr>
              <a:t>, iar numărul de angajați în anul 3 de durabilitate trebuie să fie cel puțin 1.</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8E2C66D-0F7D-4ED9-995B-249B3B9C87FB}" type="slidenum">
              <a:rPr lang="en-US" smtClean="0"/>
              <a:t>14</a:t>
            </a:fld>
            <a:endParaRPr lang="en-US"/>
          </a:p>
        </p:txBody>
      </p:sp>
    </p:spTree>
    <p:extLst>
      <p:ext uri="{BB962C8B-B14F-4D97-AF65-F5344CB8AC3E}">
        <p14:creationId xmlns:p14="http://schemas.microsoft.com/office/powerpoint/2010/main" val="4094077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o-RO" sz="1200" kern="1200" dirty="0" smtClean="0">
                <a:solidFill>
                  <a:schemeClr val="tx1"/>
                </a:solidFill>
                <a:effectLst/>
                <a:latin typeface="+mn-lt"/>
                <a:ea typeface="+mn-ea"/>
                <a:cs typeface="+mn-cs"/>
              </a:rPr>
              <a:t>c.1.Pentru indicatorul </a:t>
            </a:r>
            <a:r>
              <a:rPr lang="ro-RO" sz="1200" i="1" kern="1200" dirty="0" smtClean="0">
                <a:solidFill>
                  <a:schemeClr val="tx1"/>
                </a:solidFill>
                <a:effectLst/>
                <a:latin typeface="+mn-lt"/>
                <a:ea typeface="+mn-ea"/>
                <a:cs typeface="+mn-cs"/>
              </a:rPr>
              <a:t>Sistem funcțional de management integrat pentru îmbunătățirea continuă a întreprinderii în primii 3 ani de durabilitate</a:t>
            </a:r>
            <a:r>
              <a:rPr lang="ro-RO" sz="1200" kern="1200" dirty="0" smtClean="0">
                <a:solidFill>
                  <a:schemeClr val="tx1"/>
                </a:solidFill>
                <a:effectLst/>
                <a:latin typeface="+mn-lt"/>
                <a:ea typeface="+mn-ea"/>
                <a:cs typeface="+mn-cs"/>
              </a:rPr>
              <a:t>, modul de îndeplinire al acestuia va fi certificat de un auditor independent și depus împreună cu ultimul raport privind durabilitatea investiției.</a:t>
            </a:r>
            <a:endParaRPr lang="en-US" sz="1200" kern="1200" dirty="0" smtClean="0">
              <a:solidFill>
                <a:schemeClr val="tx1"/>
              </a:solidFill>
              <a:effectLst/>
              <a:latin typeface="+mn-lt"/>
              <a:ea typeface="+mn-ea"/>
              <a:cs typeface="+mn-cs"/>
            </a:endParaRPr>
          </a:p>
          <a:p>
            <a:pPr lvl="0"/>
            <a:endParaRPr lang="ro-RO" sz="1200" kern="1200" dirty="0" smtClean="0">
              <a:solidFill>
                <a:schemeClr val="tx1"/>
              </a:solidFill>
              <a:effectLst/>
              <a:latin typeface="+mn-lt"/>
              <a:ea typeface="+mn-ea"/>
              <a:cs typeface="+mn-cs"/>
            </a:endParaRPr>
          </a:p>
          <a:p>
            <a:pPr lvl="0"/>
            <a:r>
              <a:rPr lang="ro-RO" sz="1200" kern="1200" dirty="0" smtClean="0">
                <a:solidFill>
                  <a:schemeClr val="tx1"/>
                </a:solidFill>
                <a:effectLst/>
                <a:latin typeface="+mn-lt"/>
                <a:ea typeface="+mn-ea"/>
                <a:cs typeface="+mn-cs"/>
              </a:rPr>
              <a:t>c.2.Numărul de angajați în anul 3 de durabilitate trebuie să fie cel puțin egal cu cel din anul financiar 2022. În cazul întreprinderilor fără angajați în anul 2022, pentru a putea fi calculat punctajul aferent productivității muncii, se va introduce în cererea de </a:t>
            </a:r>
            <a:r>
              <a:rPr lang="ro-RO" sz="1200" kern="1200" dirty="0" err="1" smtClean="0">
                <a:solidFill>
                  <a:schemeClr val="tx1"/>
                </a:solidFill>
                <a:effectLst/>
                <a:latin typeface="+mn-lt"/>
                <a:ea typeface="+mn-ea"/>
                <a:cs typeface="+mn-cs"/>
              </a:rPr>
              <a:t>finanţare</a:t>
            </a:r>
            <a:r>
              <a:rPr lang="ro-RO" sz="1200" kern="1200" dirty="0" smtClean="0">
                <a:solidFill>
                  <a:schemeClr val="tx1"/>
                </a:solidFill>
                <a:effectLst/>
                <a:latin typeface="+mn-lt"/>
                <a:ea typeface="+mn-ea"/>
                <a:cs typeface="+mn-cs"/>
              </a:rPr>
              <a:t> cifra 1 la număr de </a:t>
            </a:r>
            <a:r>
              <a:rPr lang="ro-RO" sz="1200" kern="1200" dirty="0" err="1" smtClean="0">
                <a:solidFill>
                  <a:schemeClr val="tx1"/>
                </a:solidFill>
                <a:effectLst/>
                <a:latin typeface="+mn-lt"/>
                <a:ea typeface="+mn-ea"/>
                <a:cs typeface="+mn-cs"/>
              </a:rPr>
              <a:t>angajaţi</a:t>
            </a:r>
            <a:r>
              <a:rPr lang="ro-RO" sz="1200" kern="1200" dirty="0" smtClean="0">
                <a:solidFill>
                  <a:schemeClr val="tx1"/>
                </a:solidFill>
                <a:effectLst/>
                <a:latin typeface="+mn-lt"/>
                <a:ea typeface="+mn-ea"/>
                <a:cs typeface="+mn-cs"/>
              </a:rPr>
              <a:t>, iar numărul de angajați în anul 3 de durabilitate trebuie să fie cel puțin 1.</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8E2C66D-0F7D-4ED9-995B-249B3B9C87FB}" type="slidenum">
              <a:rPr lang="en-US" smtClean="0"/>
              <a:t>15</a:t>
            </a:fld>
            <a:endParaRPr lang="en-US"/>
          </a:p>
        </p:txBody>
      </p:sp>
    </p:spTree>
    <p:extLst>
      <p:ext uri="{BB962C8B-B14F-4D97-AF65-F5344CB8AC3E}">
        <p14:creationId xmlns:p14="http://schemas.microsoft.com/office/powerpoint/2010/main" val="16413999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o-RO" sz="1200" kern="1200" dirty="0" smtClean="0">
                <a:solidFill>
                  <a:schemeClr val="tx1"/>
                </a:solidFill>
                <a:effectLst/>
                <a:latin typeface="+mn-lt"/>
                <a:ea typeface="+mn-ea"/>
                <a:cs typeface="+mn-cs"/>
              </a:rPr>
              <a:t>c.1.Pentru indicatorul </a:t>
            </a:r>
            <a:r>
              <a:rPr lang="ro-RO" sz="1200" i="1" kern="1200" dirty="0" smtClean="0">
                <a:solidFill>
                  <a:schemeClr val="tx1"/>
                </a:solidFill>
                <a:effectLst/>
                <a:latin typeface="+mn-lt"/>
                <a:ea typeface="+mn-ea"/>
                <a:cs typeface="+mn-cs"/>
              </a:rPr>
              <a:t>Sistem funcțional de management integrat pentru îmbunătățirea continuă a întreprinderii în primii 3 ani de durabilitate</a:t>
            </a:r>
            <a:r>
              <a:rPr lang="ro-RO" sz="1200" kern="1200" dirty="0" smtClean="0">
                <a:solidFill>
                  <a:schemeClr val="tx1"/>
                </a:solidFill>
                <a:effectLst/>
                <a:latin typeface="+mn-lt"/>
                <a:ea typeface="+mn-ea"/>
                <a:cs typeface="+mn-cs"/>
              </a:rPr>
              <a:t>, modul de îndeplinire al acestuia va fi certificat de un auditor independent și depus împreună cu ultimul raport privind durabilitatea investiției.</a:t>
            </a:r>
            <a:endParaRPr lang="en-US" sz="1200" kern="1200" dirty="0" smtClean="0">
              <a:solidFill>
                <a:schemeClr val="tx1"/>
              </a:solidFill>
              <a:effectLst/>
              <a:latin typeface="+mn-lt"/>
              <a:ea typeface="+mn-ea"/>
              <a:cs typeface="+mn-cs"/>
            </a:endParaRPr>
          </a:p>
          <a:p>
            <a:pPr lvl="0"/>
            <a:endParaRPr lang="ro-RO" sz="1200" kern="1200" dirty="0" smtClean="0">
              <a:solidFill>
                <a:schemeClr val="tx1"/>
              </a:solidFill>
              <a:effectLst/>
              <a:latin typeface="+mn-lt"/>
              <a:ea typeface="+mn-ea"/>
              <a:cs typeface="+mn-cs"/>
            </a:endParaRPr>
          </a:p>
          <a:p>
            <a:pPr lvl="0"/>
            <a:r>
              <a:rPr lang="ro-RO" sz="1200" kern="1200" dirty="0" smtClean="0">
                <a:solidFill>
                  <a:schemeClr val="tx1"/>
                </a:solidFill>
                <a:effectLst/>
                <a:latin typeface="+mn-lt"/>
                <a:ea typeface="+mn-ea"/>
                <a:cs typeface="+mn-cs"/>
              </a:rPr>
              <a:t>c.2.Numărul de angajați în anul 3 de durabilitate trebuie să fie cel puțin egal cu cel din anul financiar 2022. În cazul întreprinderilor fără angajați în anul 2022, pentru a putea fi calculat punctajul aferent productivității muncii, se va introduce în cererea de </a:t>
            </a:r>
            <a:r>
              <a:rPr lang="ro-RO" sz="1200" kern="1200" dirty="0" err="1" smtClean="0">
                <a:solidFill>
                  <a:schemeClr val="tx1"/>
                </a:solidFill>
                <a:effectLst/>
                <a:latin typeface="+mn-lt"/>
                <a:ea typeface="+mn-ea"/>
                <a:cs typeface="+mn-cs"/>
              </a:rPr>
              <a:t>finanţare</a:t>
            </a:r>
            <a:r>
              <a:rPr lang="ro-RO" sz="1200" kern="1200" dirty="0" smtClean="0">
                <a:solidFill>
                  <a:schemeClr val="tx1"/>
                </a:solidFill>
                <a:effectLst/>
                <a:latin typeface="+mn-lt"/>
                <a:ea typeface="+mn-ea"/>
                <a:cs typeface="+mn-cs"/>
              </a:rPr>
              <a:t> cifra 1 la număr de </a:t>
            </a:r>
            <a:r>
              <a:rPr lang="ro-RO" sz="1200" kern="1200" dirty="0" err="1" smtClean="0">
                <a:solidFill>
                  <a:schemeClr val="tx1"/>
                </a:solidFill>
                <a:effectLst/>
                <a:latin typeface="+mn-lt"/>
                <a:ea typeface="+mn-ea"/>
                <a:cs typeface="+mn-cs"/>
              </a:rPr>
              <a:t>angajaţi</a:t>
            </a:r>
            <a:r>
              <a:rPr lang="ro-RO" sz="1200" kern="1200" dirty="0" smtClean="0">
                <a:solidFill>
                  <a:schemeClr val="tx1"/>
                </a:solidFill>
                <a:effectLst/>
                <a:latin typeface="+mn-lt"/>
                <a:ea typeface="+mn-ea"/>
                <a:cs typeface="+mn-cs"/>
              </a:rPr>
              <a:t>, iar numărul de angajați în anul 3 de durabilitate trebuie să fie cel puțin 1.</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8E2C66D-0F7D-4ED9-995B-249B3B9C87FB}" type="slidenum">
              <a:rPr lang="en-US" smtClean="0"/>
              <a:t>16</a:t>
            </a:fld>
            <a:endParaRPr lang="en-US"/>
          </a:p>
        </p:txBody>
      </p:sp>
    </p:spTree>
    <p:extLst>
      <p:ext uri="{BB962C8B-B14F-4D97-AF65-F5344CB8AC3E}">
        <p14:creationId xmlns:p14="http://schemas.microsoft.com/office/powerpoint/2010/main" val="3779409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8E2C66D-0F7D-4ED9-995B-249B3B9C87FB}" type="slidenum">
              <a:rPr lang="en-US" smtClean="0"/>
              <a:t>17</a:t>
            </a:fld>
            <a:endParaRPr lang="en-US"/>
          </a:p>
        </p:txBody>
      </p:sp>
    </p:spTree>
    <p:extLst>
      <p:ext uri="{BB962C8B-B14F-4D97-AF65-F5344CB8AC3E}">
        <p14:creationId xmlns:p14="http://schemas.microsoft.com/office/powerpoint/2010/main" val="42456556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o-RO" sz="1200" kern="1200" baseline="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B8E2C66D-0F7D-4ED9-995B-249B3B9C87FB}" type="slidenum">
              <a:rPr lang="en-US" smtClean="0"/>
              <a:t>18</a:t>
            </a:fld>
            <a:endParaRPr lang="en-US"/>
          </a:p>
        </p:txBody>
      </p:sp>
    </p:spTree>
    <p:extLst>
      <p:ext uri="{BB962C8B-B14F-4D97-AF65-F5344CB8AC3E}">
        <p14:creationId xmlns:p14="http://schemas.microsoft.com/office/powerpoint/2010/main" val="289897841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B8E2C66D-0F7D-4ED9-995B-249B3B9C87FB}" type="slidenum">
              <a:rPr lang="en-US" smtClean="0"/>
              <a:t>19</a:t>
            </a:fld>
            <a:endParaRPr lang="en-US"/>
          </a:p>
        </p:txBody>
      </p:sp>
    </p:spTree>
    <p:extLst>
      <p:ext uri="{BB962C8B-B14F-4D97-AF65-F5344CB8AC3E}">
        <p14:creationId xmlns:p14="http://schemas.microsoft.com/office/powerpoint/2010/main" val="11609135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o-RO" sz="1200" kern="1200" dirty="0">
                <a:solidFill>
                  <a:schemeClr val="tx1"/>
                </a:solidFill>
                <a:effectLst/>
                <a:latin typeface="+mn-lt"/>
                <a:ea typeface="+mn-ea"/>
                <a:cs typeface="+mn-cs"/>
              </a:rPr>
              <a:t>Prezentul apel de proiecte (privind adoptare de tehnologii digitale) contribuie la atingerea valorii indicatorului din Anexa la CID, respectiv </a:t>
            </a:r>
            <a:r>
              <a:rPr lang="ro-RO" sz="1200" b="1" kern="1200" dirty="0" smtClean="0">
                <a:solidFill>
                  <a:schemeClr val="tx1"/>
                </a:solidFill>
                <a:effectLst/>
                <a:latin typeface="+mn-lt"/>
                <a:ea typeface="+mn-ea"/>
                <a:cs typeface="+mn-cs"/>
              </a:rPr>
              <a:t>108 </a:t>
            </a:r>
            <a:r>
              <a:rPr lang="ro-RO" sz="1200" b="1" kern="1200" dirty="0">
                <a:solidFill>
                  <a:schemeClr val="tx1"/>
                </a:solidFill>
                <a:effectLst/>
                <a:latin typeface="+mn-lt"/>
                <a:ea typeface="+mn-ea"/>
                <a:cs typeface="+mn-cs"/>
              </a:rPr>
              <a:t>contracte de finanțare semnate cu întreprinderile</a:t>
            </a:r>
            <a:r>
              <a:rPr lang="ro-RO" sz="1200" kern="1200" dirty="0">
                <a:solidFill>
                  <a:schemeClr val="tx1"/>
                </a:solidFill>
                <a:effectLst/>
                <a:latin typeface="+mn-lt"/>
                <a:ea typeface="+mn-ea"/>
                <a:cs typeface="+mn-cs"/>
              </a:rPr>
              <a:t>, care permit adoptarea de tehnologii/soluții digitale, din </a:t>
            </a:r>
            <a:r>
              <a:rPr lang="ro-RO" sz="1200" b="1" u="sng" kern="1200" dirty="0">
                <a:solidFill>
                  <a:schemeClr val="tx1"/>
                </a:solidFill>
                <a:effectLst/>
                <a:latin typeface="+mn-lt"/>
                <a:ea typeface="+mn-ea"/>
                <a:cs typeface="+mn-cs"/>
              </a:rPr>
              <a:t>valoarea totală a indicatorului de 5492 întreprinderi</a:t>
            </a:r>
            <a:r>
              <a:rPr lang="en-US" sz="1200" b="1" u="sng" kern="1200" dirty="0">
                <a:solidFill>
                  <a:schemeClr val="tx1"/>
                </a:solidFill>
                <a:effectLst/>
                <a:latin typeface="+mn-lt"/>
                <a:ea typeface="+mn-ea"/>
                <a:cs typeface="+mn-cs"/>
              </a:rPr>
              <a:t> </a:t>
            </a:r>
            <a:r>
              <a:rPr lang="en-US" sz="1200" b="0" u="sng" kern="1200" dirty="0">
                <a:solidFill>
                  <a:schemeClr val="tx1"/>
                </a:solidFill>
                <a:effectLst/>
                <a:latin typeface="+mn-lt"/>
                <a:ea typeface="+mn-ea"/>
                <a:cs typeface="+mn-cs"/>
              </a:rPr>
              <a:t>Conform Jalon</a:t>
            </a:r>
            <a:r>
              <a:rPr lang="en-US" sz="1200" b="0" u="sng" kern="1200" baseline="0" dirty="0">
                <a:solidFill>
                  <a:schemeClr val="tx1"/>
                </a:solidFill>
                <a:effectLst/>
                <a:latin typeface="+mn-lt"/>
                <a:ea typeface="+mn-ea"/>
                <a:cs typeface="+mn-cs"/>
              </a:rPr>
              <a:t> 263</a:t>
            </a:r>
            <a:r>
              <a:rPr lang="ro-RO" sz="1200" kern="1200" dirty="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B8E2C66D-0F7D-4ED9-995B-249B3B9C87FB}" type="slidenum">
              <a:rPr lang="en-US" smtClean="0"/>
              <a:t>2</a:t>
            </a:fld>
            <a:endParaRPr lang="en-US"/>
          </a:p>
        </p:txBody>
      </p:sp>
    </p:spTree>
    <p:extLst>
      <p:ext uri="{BB962C8B-B14F-4D97-AF65-F5344CB8AC3E}">
        <p14:creationId xmlns:p14="http://schemas.microsoft.com/office/powerpoint/2010/main" val="379855240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o-RO" sz="120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ro-RO" sz="1200" dirty="0">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ro-RO" sz="1200" kern="1200" dirty="0" smtClean="0">
                <a:solidFill>
                  <a:schemeClr val="tx1"/>
                </a:solidFill>
                <a:effectLst/>
                <a:latin typeface="+mn-lt"/>
                <a:ea typeface="+mn-ea"/>
                <a:cs typeface="+mn-cs"/>
              </a:rPr>
              <a:t>Valoarea </a:t>
            </a:r>
            <a:r>
              <a:rPr lang="ro-RO" sz="1200" kern="1200" dirty="0">
                <a:solidFill>
                  <a:schemeClr val="tx1"/>
                </a:solidFill>
                <a:effectLst/>
                <a:latin typeface="+mn-lt"/>
                <a:ea typeface="+mn-ea"/>
                <a:cs typeface="+mn-cs"/>
              </a:rPr>
              <a:t>TVA aferentă cheltuielilor eligibile, în cazul în care nu sunt cheltuieli deductibile, este suportată din bugetul de stat (art. 13, alin. ( x) lit. b) din OUG nr. 124/2021).</a:t>
            </a: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B8E2C66D-0F7D-4ED9-995B-249B3B9C87FB}" type="slidenum">
              <a:rPr lang="en-US" smtClean="0"/>
              <a:t>20</a:t>
            </a:fld>
            <a:endParaRPr lang="en-US"/>
          </a:p>
        </p:txBody>
      </p:sp>
    </p:spTree>
    <p:extLst>
      <p:ext uri="{BB962C8B-B14F-4D97-AF65-F5344CB8AC3E}">
        <p14:creationId xmlns:p14="http://schemas.microsoft.com/office/powerpoint/2010/main" val="8867571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o-RO" sz="1200" kern="1200" baseline="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B8E2C66D-0F7D-4ED9-995B-249B3B9C87FB}" type="slidenum">
              <a:rPr lang="en-US" smtClean="0"/>
              <a:t>21</a:t>
            </a:fld>
            <a:endParaRPr lang="en-US"/>
          </a:p>
        </p:txBody>
      </p:sp>
    </p:spTree>
    <p:extLst>
      <p:ext uri="{BB962C8B-B14F-4D97-AF65-F5344CB8AC3E}">
        <p14:creationId xmlns:p14="http://schemas.microsoft.com/office/powerpoint/2010/main" val="18052442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o-RO" sz="1200" kern="1200" baseline="0" dirty="0">
                  <a:solidFill>
                    <a:schemeClr val="tx1"/>
                  </a:solidFill>
                  <a:effectLst/>
                  <a:latin typeface="+mn-lt"/>
                  <a:ea typeface="+mn-ea"/>
                  <a:cs typeface="+mn-cs"/>
                </a:endParaRPr>
              </a:p>
              <a:p>
                <a:endParaRPr lang="en-US" dirty="0"/>
              </a:p>
            </p:txBody>
          </p:sp>
        </mc:Choice>
        <mc:Fallback xmlns="">
          <p:sp>
            <p:nvSpPr>
              <p:cNvPr id="3" name="Notes Placeholder 2"/>
              <p:cNvSpPr>
                <a:spLocks noGrp="1"/>
              </p:cNvSpPr>
              <p:nvPr>
                <p:ph type="body" idx="1"/>
              </p:nvPr>
            </p:nvSpPr>
            <p:spPr/>
            <p:txBody>
              <a:bodyPr/>
              <a:lstStyle/>
              <a:p>
                <a:r>
                  <a:rPr lang="en-US" sz="1200" b="1" i="1" kern="1200" dirty="0" err="1" smtClean="0">
                    <a:solidFill>
                      <a:schemeClr val="tx1"/>
                    </a:solidFill>
                    <a:effectLst/>
                    <a:latin typeface="+mn-lt"/>
                    <a:ea typeface="+mn-ea"/>
                    <a:cs typeface="+mn-cs"/>
                  </a:rPr>
                  <a:t>Notă</a:t>
                </a:r>
                <a:r>
                  <a:rPr lang="en-US" sz="1200" i="1" kern="1200" dirty="0" smtClean="0">
                    <a:solidFill>
                      <a:schemeClr val="tx1"/>
                    </a:solidFill>
                    <a:effectLst/>
                    <a:latin typeface="+mn-lt"/>
                    <a:ea typeface="+mn-ea"/>
                    <a:cs typeface="+mn-cs"/>
                  </a:rPr>
                  <a:t>: MIPE s-a </a:t>
                </a:r>
                <a:r>
                  <a:rPr lang="en-US" sz="1200" i="1" kern="1200" dirty="0" err="1" smtClean="0">
                    <a:solidFill>
                      <a:schemeClr val="tx1"/>
                    </a:solidFill>
                    <a:effectLst/>
                    <a:latin typeface="+mn-lt"/>
                    <a:ea typeface="+mn-ea"/>
                    <a:cs typeface="+mn-cs"/>
                  </a:rPr>
                  <a:t>asigurat</a:t>
                </a:r>
                <a:r>
                  <a:rPr lang="en-US" sz="1200" i="1" kern="1200" dirty="0" smtClean="0">
                    <a:solidFill>
                      <a:schemeClr val="tx1"/>
                    </a:solidFill>
                    <a:effectLst/>
                    <a:latin typeface="+mn-lt"/>
                    <a:ea typeface="+mn-ea"/>
                    <a:cs typeface="+mn-cs"/>
                  </a:rPr>
                  <a:t> de </a:t>
                </a:r>
                <a:r>
                  <a:rPr lang="en-US" sz="1200" i="1" kern="1200" dirty="0" err="1" smtClean="0">
                    <a:solidFill>
                      <a:schemeClr val="tx1"/>
                    </a:solidFill>
                    <a:effectLst/>
                    <a:latin typeface="+mn-lt"/>
                    <a:ea typeface="+mn-ea"/>
                    <a:cs typeface="+mn-cs"/>
                  </a:rPr>
                  <a:t>introducerea</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anului</a:t>
                </a:r>
                <a:r>
                  <a:rPr lang="en-US" sz="1200" i="1" kern="1200" dirty="0" smtClean="0">
                    <a:solidFill>
                      <a:schemeClr val="tx1"/>
                    </a:solidFill>
                    <a:effectLst/>
                    <a:latin typeface="+mn-lt"/>
                    <a:ea typeface="+mn-ea"/>
                    <a:cs typeface="+mn-cs"/>
                  </a:rPr>
                  <a:t> 2022 ca </a:t>
                </a:r>
                <a:r>
                  <a:rPr lang="en-US" sz="1200" i="1" kern="1200" dirty="0" err="1" smtClean="0">
                    <a:solidFill>
                      <a:schemeClr val="tx1"/>
                    </a:solidFill>
                    <a:effectLst/>
                    <a:latin typeface="+mn-lt"/>
                    <a:ea typeface="+mn-ea"/>
                    <a:cs typeface="+mn-cs"/>
                  </a:rPr>
                  <a:t>bază</a:t>
                </a:r>
                <a:r>
                  <a:rPr lang="en-US" sz="1200" i="1" kern="1200" dirty="0" smtClean="0">
                    <a:solidFill>
                      <a:schemeClr val="tx1"/>
                    </a:solidFill>
                    <a:effectLst/>
                    <a:latin typeface="+mn-lt"/>
                    <a:ea typeface="+mn-ea"/>
                    <a:cs typeface="+mn-cs"/>
                  </a:rPr>
                  <a:t> de </a:t>
                </a:r>
                <a:r>
                  <a:rPr lang="en-US" sz="1200" i="1" kern="1200" dirty="0" err="1" smtClean="0">
                    <a:solidFill>
                      <a:schemeClr val="tx1"/>
                    </a:solidFill>
                    <a:effectLst/>
                    <a:latin typeface="+mn-lt"/>
                    <a:ea typeface="+mn-ea"/>
                    <a:cs typeface="+mn-cs"/>
                  </a:rPr>
                  <a:t>raportare</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și</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evaluare</a:t>
                </a:r>
                <a:r>
                  <a:rPr lang="en-US" sz="1200" i="1" kern="1200" dirty="0" smtClean="0">
                    <a:solidFill>
                      <a:schemeClr val="tx1"/>
                    </a:solidFill>
                    <a:effectLst/>
                    <a:latin typeface="+mn-lt"/>
                    <a:ea typeface="+mn-ea"/>
                    <a:cs typeface="+mn-cs"/>
                  </a:rPr>
                  <a:t> a </a:t>
                </a:r>
                <a:r>
                  <a:rPr lang="en-US" sz="1200" i="1" kern="1200" dirty="0" err="1" smtClean="0">
                    <a:solidFill>
                      <a:schemeClr val="tx1"/>
                    </a:solidFill>
                    <a:effectLst/>
                    <a:latin typeface="+mn-lt"/>
                    <a:ea typeface="+mn-ea"/>
                    <a:cs typeface="+mn-cs"/>
                  </a:rPr>
                  <a:t>indicatorilor</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economici</a:t>
                </a:r>
                <a:r>
                  <a:rPr lang="en-US" sz="1200" i="1" kern="1200" dirty="0" smtClean="0">
                    <a:solidFill>
                      <a:schemeClr val="tx1"/>
                    </a:solidFill>
                    <a:effectLst/>
                    <a:latin typeface="+mn-lt"/>
                    <a:ea typeface="+mn-ea"/>
                    <a:cs typeface="+mn-cs"/>
                  </a:rPr>
                  <a:t>, care vine ca </a:t>
                </a:r>
                <a:r>
                  <a:rPr lang="en-US" sz="1200" i="1" kern="1200" dirty="0" err="1" smtClean="0">
                    <a:solidFill>
                      <a:schemeClr val="tx1"/>
                    </a:solidFill>
                    <a:effectLst/>
                    <a:latin typeface="+mn-lt"/>
                    <a:ea typeface="+mn-ea"/>
                    <a:cs typeface="+mn-cs"/>
                  </a:rPr>
                  <a:t>măsură</a:t>
                </a:r>
                <a:r>
                  <a:rPr lang="en-US" sz="1200" i="1" kern="1200" dirty="0" smtClean="0">
                    <a:solidFill>
                      <a:schemeClr val="tx1"/>
                    </a:solidFill>
                    <a:effectLst/>
                    <a:latin typeface="+mn-lt"/>
                    <a:ea typeface="+mn-ea"/>
                    <a:cs typeface="+mn-cs"/>
                  </a:rPr>
                  <a:t> de </a:t>
                </a:r>
                <a:r>
                  <a:rPr lang="en-US" sz="1200" i="1" kern="1200" dirty="0" err="1" smtClean="0">
                    <a:solidFill>
                      <a:schemeClr val="tx1"/>
                    </a:solidFill>
                    <a:effectLst/>
                    <a:latin typeface="+mn-lt"/>
                    <a:ea typeface="+mn-ea"/>
                    <a:cs typeface="+mn-cs"/>
                  </a:rPr>
                  <a:t>sprijin</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pentru</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beneficiarii</a:t>
                </a:r>
                <a:r>
                  <a:rPr lang="en-US" sz="1200" i="1" kern="1200" dirty="0" smtClean="0">
                    <a:solidFill>
                      <a:schemeClr val="tx1"/>
                    </a:solidFill>
                    <a:effectLst/>
                    <a:latin typeface="+mn-lt"/>
                    <a:ea typeface="+mn-ea"/>
                    <a:cs typeface="+mn-cs"/>
                  </a:rPr>
                  <a:t> care au </a:t>
                </a:r>
                <a:r>
                  <a:rPr lang="en-US" sz="1200" i="1" kern="1200" dirty="0" err="1" smtClean="0">
                    <a:solidFill>
                      <a:schemeClr val="tx1"/>
                    </a:solidFill>
                    <a:effectLst/>
                    <a:latin typeface="+mn-lt"/>
                    <a:ea typeface="+mn-ea"/>
                    <a:cs typeface="+mn-cs"/>
                  </a:rPr>
                  <a:t>fost</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afectați</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în</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anul</a:t>
                </a:r>
                <a:r>
                  <a:rPr lang="en-US" sz="1200" i="1" kern="1200" dirty="0" smtClean="0">
                    <a:solidFill>
                      <a:schemeClr val="tx1"/>
                    </a:solidFill>
                    <a:effectLst/>
                    <a:latin typeface="+mn-lt"/>
                    <a:ea typeface="+mn-ea"/>
                    <a:cs typeface="+mn-cs"/>
                  </a:rPr>
                  <a:t> 2020 de </a:t>
                </a:r>
                <a:r>
                  <a:rPr lang="en-US" sz="1200" i="1" kern="1200" dirty="0" err="1" smtClean="0">
                    <a:solidFill>
                      <a:schemeClr val="tx1"/>
                    </a:solidFill>
                    <a:effectLst/>
                    <a:latin typeface="+mn-lt"/>
                    <a:ea typeface="+mn-ea"/>
                    <a:cs typeface="+mn-cs"/>
                  </a:rPr>
                  <a:t>restricțiile</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provocate</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pe</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fondul</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pandemiei</a:t>
                </a:r>
                <a:r>
                  <a:rPr lang="en-US" sz="1200" i="1" kern="1200" dirty="0" smtClean="0">
                    <a:solidFill>
                      <a:schemeClr val="tx1"/>
                    </a:solidFill>
                    <a:effectLst/>
                    <a:latin typeface="+mn-lt"/>
                    <a:ea typeface="+mn-ea"/>
                    <a:cs typeface="+mn-cs"/>
                  </a:rPr>
                  <a:t> de COVID-19 </a:t>
                </a:r>
                <a:r>
                  <a:rPr lang="en-US" sz="1200" i="1" kern="1200" dirty="0" err="1" smtClean="0">
                    <a:solidFill>
                      <a:schemeClr val="tx1"/>
                    </a:solidFill>
                    <a:effectLst/>
                    <a:latin typeface="+mn-lt"/>
                    <a:ea typeface="+mn-ea"/>
                    <a:cs typeface="+mn-cs"/>
                  </a:rPr>
                  <a:t>cand</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pentru</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numeroase</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domenii</a:t>
                </a:r>
                <a:r>
                  <a:rPr lang="en-US" sz="1200" i="1" kern="1200" dirty="0" smtClean="0">
                    <a:solidFill>
                      <a:schemeClr val="tx1"/>
                    </a:solidFill>
                    <a:effectLst/>
                    <a:latin typeface="+mn-lt"/>
                    <a:ea typeface="+mn-ea"/>
                    <a:cs typeface="+mn-cs"/>
                  </a:rPr>
                  <a:t> de </a:t>
                </a:r>
                <a:r>
                  <a:rPr lang="en-US" sz="1200" i="1" kern="1200" dirty="0" err="1" smtClean="0">
                    <a:solidFill>
                      <a:schemeClr val="tx1"/>
                    </a:solidFill>
                    <a:effectLst/>
                    <a:latin typeface="+mn-lt"/>
                    <a:ea typeface="+mn-ea"/>
                    <a:cs typeface="+mn-cs"/>
                  </a:rPr>
                  <a:t>activitate</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desfășurarea</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activității</a:t>
                </a:r>
                <a:r>
                  <a:rPr lang="en-US" sz="1200" i="1" kern="1200" dirty="0" smtClean="0">
                    <a:solidFill>
                      <a:schemeClr val="tx1"/>
                    </a:solidFill>
                    <a:effectLst/>
                    <a:latin typeface="+mn-lt"/>
                    <a:ea typeface="+mn-ea"/>
                    <a:cs typeface="+mn-cs"/>
                  </a:rPr>
                  <a:t> a </a:t>
                </a:r>
                <a:r>
                  <a:rPr lang="en-US" sz="1200" i="1" kern="1200" dirty="0" err="1" smtClean="0">
                    <a:solidFill>
                      <a:schemeClr val="tx1"/>
                    </a:solidFill>
                    <a:effectLst/>
                    <a:latin typeface="+mn-lt"/>
                    <a:ea typeface="+mn-ea"/>
                    <a:cs typeface="+mn-cs"/>
                  </a:rPr>
                  <a:t>fost</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restricționată</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astfel</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că</a:t>
                </a:r>
                <a:r>
                  <a:rPr lang="en-US" sz="1200" i="1" kern="1200" dirty="0" smtClean="0">
                    <a:solidFill>
                      <a:schemeClr val="tx1"/>
                    </a:solidFill>
                    <a:effectLst/>
                    <a:latin typeface="+mn-lt"/>
                    <a:ea typeface="+mn-ea"/>
                    <a:cs typeface="+mn-cs"/>
                  </a:rPr>
                  <a:t> nu au </a:t>
                </a:r>
                <a:r>
                  <a:rPr lang="en-US" sz="1200" i="1" kern="1200" dirty="0" err="1" smtClean="0">
                    <a:solidFill>
                      <a:schemeClr val="tx1"/>
                    </a:solidFill>
                    <a:effectLst/>
                    <a:latin typeface="+mn-lt"/>
                    <a:ea typeface="+mn-ea"/>
                    <a:cs typeface="+mn-cs"/>
                  </a:rPr>
                  <a:t>putut</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înregistra</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rezultate</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economice</a:t>
                </a:r>
                <a:r>
                  <a:rPr lang="en-US" sz="1200" i="1" kern="1200" dirty="0" smtClean="0">
                    <a:solidFill>
                      <a:schemeClr val="tx1"/>
                    </a:solidFill>
                    <a:effectLst/>
                    <a:latin typeface="+mn-lt"/>
                    <a:ea typeface="+mn-ea"/>
                    <a:cs typeface="+mn-cs"/>
                  </a:rPr>
                  <a:t> positive, </a:t>
                </a:r>
                <a:r>
                  <a:rPr lang="en-US" sz="1200" i="1" kern="1200" dirty="0" err="1" smtClean="0">
                    <a:solidFill>
                      <a:schemeClr val="tx1"/>
                    </a:solidFill>
                    <a:effectLst/>
                    <a:latin typeface="+mn-lt"/>
                    <a:ea typeface="+mn-ea"/>
                    <a:cs typeface="+mn-cs"/>
                  </a:rPr>
                  <a:t>respectând</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prin</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această</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modificare</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principiul</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echitabililității</a:t>
                </a: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ro-RO"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ro-RO"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ro-RO" sz="1200" i="0" kern="1200">
                    <a:solidFill>
                      <a:schemeClr val="tx1"/>
                    </a:solidFill>
                    <a:effectLst/>
                    <a:latin typeface="+mn-lt"/>
                    <a:ea typeface="+mn-ea"/>
                    <a:cs typeface="+mn-cs"/>
                  </a:rPr>
                  <a:t>𝑊</a:t>
                </a:r>
                <a:r>
                  <a:rPr lang="en-US" sz="1200" i="0" kern="1200" smtClean="0">
                    <a:solidFill>
                      <a:schemeClr val="tx1"/>
                    </a:solidFill>
                    <a:effectLst/>
                    <a:latin typeface="+mn-lt"/>
                    <a:ea typeface="+mn-ea"/>
                    <a:cs typeface="+mn-cs"/>
                  </a:rPr>
                  <a:t>_(</a:t>
                </a:r>
                <a:r>
                  <a:rPr lang="ro-RO" sz="1200" i="0" kern="1200">
                    <a:solidFill>
                      <a:schemeClr val="tx1"/>
                    </a:solidFill>
                    <a:effectLst/>
                    <a:latin typeface="+mn-lt"/>
                    <a:ea typeface="+mn-ea"/>
                    <a:cs typeface="+mn-cs"/>
                  </a:rPr>
                  <a:t>𝑃𝐷𝑛+3</a:t>
                </a:r>
                <a:r>
                  <a:rPr lang="en-US" sz="1200" i="0" kern="1200" smtClean="0">
                    <a:solidFill>
                      <a:schemeClr val="tx1"/>
                    </a:solidFill>
                    <a:effectLst/>
                    <a:latin typeface="+mn-lt"/>
                    <a:ea typeface="+mn-ea"/>
                    <a:cs typeface="+mn-cs"/>
                  </a:rPr>
                  <a:t>)</a:t>
                </a:r>
                <a:r>
                  <a:rPr lang="ro-RO" sz="1200" kern="1200" dirty="0">
                    <a:solidFill>
                      <a:schemeClr val="tx1"/>
                    </a:solidFill>
                    <a:effectLst/>
                    <a:latin typeface="+mn-lt"/>
                    <a:ea typeface="+mn-ea"/>
                    <a:cs typeface="+mn-cs"/>
                  </a:rPr>
                  <a:t> – productivitatea muncii ca urmare a implementării proiectului de digitalizare (reprezintă productivitatea muncii în anul 3 de durabilitate) determinată ca raport între valoarea cifrei de afaceri nete (veniturilor nete) prognozată pentru anul 3 de durabilitate și numărul mediu de angajați prevăzuți pentru anul 3 (trei) de durabilitate. Numărul mediu de angajați luați în calcul pentru anul 3 de durabilitate a proiectului nu poate fi mai mic decât cel din anul referință 2022. În cazul întreprinderilor fără angajați în anul 2022, pentru a putea fi calculat punctajul aferent productivității muncii, se va introduce cifra 1 (la număr </a:t>
                </a:r>
                <a:r>
                  <a:rPr lang="ro-RO" sz="1200" kern="1200" dirty="0" smtClean="0">
                    <a:solidFill>
                      <a:schemeClr val="tx1"/>
                    </a:solidFill>
                    <a:effectLst/>
                    <a:latin typeface="+mn-lt"/>
                    <a:ea typeface="+mn-ea"/>
                    <a:cs typeface="+mn-cs"/>
                  </a:rPr>
                  <a:t>de </a:t>
                </a:r>
                <a:r>
                  <a:rPr lang="ro-RO" sz="1200" kern="1200" dirty="0" err="1">
                    <a:solidFill>
                      <a:schemeClr val="tx1"/>
                    </a:solidFill>
                    <a:effectLst/>
                    <a:latin typeface="+mn-lt"/>
                    <a:ea typeface="+mn-ea"/>
                    <a:cs typeface="+mn-cs"/>
                  </a:rPr>
                  <a:t>angajaţi</a:t>
                </a:r>
                <a:r>
                  <a:rPr lang="ro-RO" sz="1200" kern="1200" dirty="0">
                    <a:solidFill>
                      <a:schemeClr val="tx1"/>
                    </a:solidFill>
                    <a:effectLst/>
                    <a:latin typeface="+mn-lt"/>
                    <a:ea typeface="+mn-ea"/>
                    <a:cs typeface="+mn-cs"/>
                  </a:rPr>
                  <a:t>), iar numărul de angajați în anul 3 de durabilitate trebuie să fie cel puțin 1</a:t>
                </a:r>
                <a:r>
                  <a:rPr lang="ro-RO" sz="1200" kern="1200" dirty="0" smtClean="0">
                    <a:solidFill>
                      <a:schemeClr val="tx1"/>
                    </a:solidFill>
                    <a:effectLst/>
                    <a:latin typeface="+mn-lt"/>
                    <a:ea typeface="+mn-ea"/>
                    <a:cs typeface="+mn-cs"/>
                  </a:rPr>
                  <a:t>.</a:t>
                </a:r>
              </a:p>
              <a:p>
                <a:pPr marL="0" marR="0" indent="0" algn="l" defTabSz="914400" rtl="0" eaLnBrk="1" fontAlgn="auto" latinLnBrk="0" hangingPunct="1">
                  <a:lnSpc>
                    <a:spcPct val="100000"/>
                  </a:lnSpc>
                  <a:spcBef>
                    <a:spcPts val="0"/>
                  </a:spcBef>
                  <a:spcAft>
                    <a:spcPts val="0"/>
                  </a:spcAft>
                  <a:buClrTx/>
                  <a:buSzTx/>
                  <a:buFontTx/>
                  <a:buNone/>
                  <a:tabLst/>
                  <a:defRPr/>
                </a:pPr>
                <a:endParaRPr lang="ro-RO"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ro-RO" sz="1200" b="1" u="sng" kern="1200" dirty="0" smtClean="0">
                    <a:solidFill>
                      <a:schemeClr val="tx1"/>
                    </a:solidFill>
                    <a:effectLst/>
                    <a:latin typeface="+mn-lt"/>
                    <a:ea typeface="+mn-ea"/>
                    <a:cs typeface="+mn-cs"/>
                  </a:rPr>
                  <a:t>Notă:</a:t>
                </a:r>
                <a:r>
                  <a:rPr lang="ro-RO" sz="1200" kern="1200" dirty="0" smtClean="0">
                    <a:solidFill>
                      <a:schemeClr val="tx1"/>
                    </a:solidFill>
                    <a:effectLst/>
                    <a:latin typeface="+mn-lt"/>
                    <a:ea typeface="+mn-ea"/>
                    <a:cs typeface="+mn-cs"/>
                  </a:rPr>
                  <a:t> Perioada de prognoză a veniturilor și cheltuielilor operaționale se va stabili pe durata celor 5 (cinci) ani ulterior perioadei de implementare a proiectului, iar veniturile operaționale nu vor depăși o rată anuală de creștere (față de anul precedent) mai mare de 15%. În situația în care creșterile de venituri anuale sunt mai mari de 15%, solicitantul finanțării este obligat să justifice creșterea prin elaborarea unei note justificative în acest sens, notă ce va fi atașată Planului de afaceri.</a:t>
                </a: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ro-RO" sz="1200" kern="1200" baseline="0" dirty="0" smtClean="0">
                  <a:solidFill>
                    <a:schemeClr val="tx1"/>
                  </a:solidFill>
                  <a:effectLst/>
                  <a:latin typeface="+mn-lt"/>
                  <a:ea typeface="+mn-ea"/>
                  <a:cs typeface="+mn-cs"/>
                </a:endParaRPr>
              </a:p>
              <a:p>
                <a:endParaRPr lang="en-US" dirty="0"/>
              </a:p>
            </p:txBody>
          </p:sp>
        </mc:Fallback>
      </mc:AlternateContent>
      <p:sp>
        <p:nvSpPr>
          <p:cNvPr id="4" name="Slide Number Placeholder 3"/>
          <p:cNvSpPr>
            <a:spLocks noGrp="1"/>
          </p:cNvSpPr>
          <p:nvPr>
            <p:ph type="sldNum" sz="quarter" idx="10"/>
          </p:nvPr>
        </p:nvSpPr>
        <p:spPr/>
        <p:txBody>
          <a:bodyPr/>
          <a:lstStyle/>
          <a:p>
            <a:fld id="{B8E2C66D-0F7D-4ED9-995B-249B3B9C87FB}" type="slidenum">
              <a:rPr lang="en-US" smtClean="0"/>
              <a:t>22</a:t>
            </a:fld>
            <a:endParaRPr lang="en-US"/>
          </a:p>
        </p:txBody>
      </p:sp>
    </p:spTree>
    <p:extLst>
      <p:ext uri="{BB962C8B-B14F-4D97-AF65-F5344CB8AC3E}">
        <p14:creationId xmlns:p14="http://schemas.microsoft.com/office/powerpoint/2010/main" val="257815172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o-RO" sz="1200" b="1" u="sng" kern="1200" dirty="0">
                    <a:solidFill>
                      <a:schemeClr val="tx1"/>
                    </a:solidFill>
                    <a:effectLst/>
                    <a:latin typeface="+mn-lt"/>
                    <a:ea typeface="+mn-ea"/>
                    <a:cs typeface="+mn-cs"/>
                  </a:rPr>
                  <a:t>Notă:</a:t>
                </a:r>
                <a:r>
                  <a:rPr lang="ro-RO" sz="1200" kern="1200" dirty="0">
                    <a:solidFill>
                      <a:schemeClr val="tx1"/>
                    </a:solidFill>
                    <a:effectLst/>
                    <a:latin typeface="+mn-lt"/>
                    <a:ea typeface="+mn-ea"/>
                    <a:cs typeface="+mn-cs"/>
                  </a:rPr>
                  <a:t> Proiecțiile de venituri operaționale care se vor stabili pe perioada celor 3 (trei) ani ulterior perioadei de implementare a proiectului nu vor depăși o rată anuală de creștere (față de anul precedent) a veniturilor mai mare de 15%. În situația în care creșterile de venituri anuale sunt mai mari de 15% solicitantul finanțării este obligat să justifice creșterea prin elaborarea unei note justificative în acest sens, notă ce va fi atașată Planului de afaceri. Baza proiecțiilor de venituri o constituie veniturile operaționale realizate de solicitant în anul 2022, potrivit situațiilor financiare depuse. În situația în care solicitantul nu realizează veniturile operaționale prognozate la sfârșitul duratei de prognoză, coordonatorul de reformă/investiții va recuperare sumele aferente grantului proporțional cu gradul de nerealizare a veniturilor operaționale planificate.</a:t>
                </a:r>
                <a:endParaRPr lang="en-US" sz="1200" kern="1200" dirty="0">
                  <a:solidFill>
                    <a:schemeClr val="tx1"/>
                  </a:solidFill>
                  <a:effectLst/>
                  <a:latin typeface="+mn-lt"/>
                  <a:ea typeface="+mn-ea"/>
                  <a:cs typeface="+mn-cs"/>
                </a:endParaRPr>
              </a:p>
              <a:p>
                <a:endParaRPr lang="en-US" dirty="0"/>
              </a:p>
            </p:txBody>
          </p:sp>
        </mc:Choice>
        <mc:Fallback xmlns="">
          <p:sp>
            <p:nvSpPr>
              <p:cNvPr id="3" name="Notes Placeholder 2"/>
              <p:cNvSpPr>
                <a:spLocks noGrp="1"/>
              </p:cNvSpPr>
              <p:nvPr>
                <p:ph type="body" idx="1"/>
              </p:nvPr>
            </p:nvSpPr>
            <p:spPr/>
            <p:txBody>
              <a:bodyPr/>
              <a:lstStyle/>
              <a:p>
                <a:r>
                  <a:rPr lang="en-US" sz="1200" b="1" i="1" kern="1200" dirty="0" err="1" smtClean="0">
                    <a:solidFill>
                      <a:schemeClr val="tx1"/>
                    </a:solidFill>
                    <a:effectLst/>
                    <a:latin typeface="+mn-lt"/>
                    <a:ea typeface="+mn-ea"/>
                    <a:cs typeface="+mn-cs"/>
                  </a:rPr>
                  <a:t>Notă</a:t>
                </a:r>
                <a:r>
                  <a:rPr lang="en-US" sz="1200" i="1" kern="1200" dirty="0" smtClean="0">
                    <a:solidFill>
                      <a:schemeClr val="tx1"/>
                    </a:solidFill>
                    <a:effectLst/>
                    <a:latin typeface="+mn-lt"/>
                    <a:ea typeface="+mn-ea"/>
                    <a:cs typeface="+mn-cs"/>
                  </a:rPr>
                  <a:t>: MIPE s-a </a:t>
                </a:r>
                <a:r>
                  <a:rPr lang="en-US" sz="1200" i="1" kern="1200" dirty="0" err="1" smtClean="0">
                    <a:solidFill>
                      <a:schemeClr val="tx1"/>
                    </a:solidFill>
                    <a:effectLst/>
                    <a:latin typeface="+mn-lt"/>
                    <a:ea typeface="+mn-ea"/>
                    <a:cs typeface="+mn-cs"/>
                  </a:rPr>
                  <a:t>asigurat</a:t>
                </a:r>
                <a:r>
                  <a:rPr lang="en-US" sz="1200" i="1" kern="1200" dirty="0" smtClean="0">
                    <a:solidFill>
                      <a:schemeClr val="tx1"/>
                    </a:solidFill>
                    <a:effectLst/>
                    <a:latin typeface="+mn-lt"/>
                    <a:ea typeface="+mn-ea"/>
                    <a:cs typeface="+mn-cs"/>
                  </a:rPr>
                  <a:t> de </a:t>
                </a:r>
                <a:r>
                  <a:rPr lang="en-US" sz="1200" i="1" kern="1200" dirty="0" err="1" smtClean="0">
                    <a:solidFill>
                      <a:schemeClr val="tx1"/>
                    </a:solidFill>
                    <a:effectLst/>
                    <a:latin typeface="+mn-lt"/>
                    <a:ea typeface="+mn-ea"/>
                    <a:cs typeface="+mn-cs"/>
                  </a:rPr>
                  <a:t>introducerea</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anului</a:t>
                </a:r>
                <a:r>
                  <a:rPr lang="en-US" sz="1200" i="1" kern="1200" dirty="0" smtClean="0">
                    <a:solidFill>
                      <a:schemeClr val="tx1"/>
                    </a:solidFill>
                    <a:effectLst/>
                    <a:latin typeface="+mn-lt"/>
                    <a:ea typeface="+mn-ea"/>
                    <a:cs typeface="+mn-cs"/>
                  </a:rPr>
                  <a:t> 2022 ca </a:t>
                </a:r>
                <a:r>
                  <a:rPr lang="en-US" sz="1200" i="1" kern="1200" dirty="0" err="1" smtClean="0">
                    <a:solidFill>
                      <a:schemeClr val="tx1"/>
                    </a:solidFill>
                    <a:effectLst/>
                    <a:latin typeface="+mn-lt"/>
                    <a:ea typeface="+mn-ea"/>
                    <a:cs typeface="+mn-cs"/>
                  </a:rPr>
                  <a:t>bază</a:t>
                </a:r>
                <a:r>
                  <a:rPr lang="en-US" sz="1200" i="1" kern="1200" dirty="0" smtClean="0">
                    <a:solidFill>
                      <a:schemeClr val="tx1"/>
                    </a:solidFill>
                    <a:effectLst/>
                    <a:latin typeface="+mn-lt"/>
                    <a:ea typeface="+mn-ea"/>
                    <a:cs typeface="+mn-cs"/>
                  </a:rPr>
                  <a:t> de </a:t>
                </a:r>
                <a:r>
                  <a:rPr lang="en-US" sz="1200" i="1" kern="1200" dirty="0" err="1" smtClean="0">
                    <a:solidFill>
                      <a:schemeClr val="tx1"/>
                    </a:solidFill>
                    <a:effectLst/>
                    <a:latin typeface="+mn-lt"/>
                    <a:ea typeface="+mn-ea"/>
                    <a:cs typeface="+mn-cs"/>
                  </a:rPr>
                  <a:t>raportare</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și</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evaluare</a:t>
                </a:r>
                <a:r>
                  <a:rPr lang="en-US" sz="1200" i="1" kern="1200" dirty="0" smtClean="0">
                    <a:solidFill>
                      <a:schemeClr val="tx1"/>
                    </a:solidFill>
                    <a:effectLst/>
                    <a:latin typeface="+mn-lt"/>
                    <a:ea typeface="+mn-ea"/>
                    <a:cs typeface="+mn-cs"/>
                  </a:rPr>
                  <a:t> a </a:t>
                </a:r>
                <a:r>
                  <a:rPr lang="en-US" sz="1200" i="1" kern="1200" dirty="0" err="1" smtClean="0">
                    <a:solidFill>
                      <a:schemeClr val="tx1"/>
                    </a:solidFill>
                    <a:effectLst/>
                    <a:latin typeface="+mn-lt"/>
                    <a:ea typeface="+mn-ea"/>
                    <a:cs typeface="+mn-cs"/>
                  </a:rPr>
                  <a:t>indicatorilor</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economici</a:t>
                </a:r>
                <a:r>
                  <a:rPr lang="en-US" sz="1200" i="1" kern="1200" dirty="0" smtClean="0">
                    <a:solidFill>
                      <a:schemeClr val="tx1"/>
                    </a:solidFill>
                    <a:effectLst/>
                    <a:latin typeface="+mn-lt"/>
                    <a:ea typeface="+mn-ea"/>
                    <a:cs typeface="+mn-cs"/>
                  </a:rPr>
                  <a:t>, care vine ca </a:t>
                </a:r>
                <a:r>
                  <a:rPr lang="en-US" sz="1200" i="1" kern="1200" dirty="0" err="1" smtClean="0">
                    <a:solidFill>
                      <a:schemeClr val="tx1"/>
                    </a:solidFill>
                    <a:effectLst/>
                    <a:latin typeface="+mn-lt"/>
                    <a:ea typeface="+mn-ea"/>
                    <a:cs typeface="+mn-cs"/>
                  </a:rPr>
                  <a:t>măsură</a:t>
                </a:r>
                <a:r>
                  <a:rPr lang="en-US" sz="1200" i="1" kern="1200" dirty="0" smtClean="0">
                    <a:solidFill>
                      <a:schemeClr val="tx1"/>
                    </a:solidFill>
                    <a:effectLst/>
                    <a:latin typeface="+mn-lt"/>
                    <a:ea typeface="+mn-ea"/>
                    <a:cs typeface="+mn-cs"/>
                  </a:rPr>
                  <a:t> de </a:t>
                </a:r>
                <a:r>
                  <a:rPr lang="en-US" sz="1200" i="1" kern="1200" dirty="0" err="1" smtClean="0">
                    <a:solidFill>
                      <a:schemeClr val="tx1"/>
                    </a:solidFill>
                    <a:effectLst/>
                    <a:latin typeface="+mn-lt"/>
                    <a:ea typeface="+mn-ea"/>
                    <a:cs typeface="+mn-cs"/>
                  </a:rPr>
                  <a:t>sprijin</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pentru</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beneficiarii</a:t>
                </a:r>
                <a:r>
                  <a:rPr lang="en-US" sz="1200" i="1" kern="1200" dirty="0" smtClean="0">
                    <a:solidFill>
                      <a:schemeClr val="tx1"/>
                    </a:solidFill>
                    <a:effectLst/>
                    <a:latin typeface="+mn-lt"/>
                    <a:ea typeface="+mn-ea"/>
                    <a:cs typeface="+mn-cs"/>
                  </a:rPr>
                  <a:t> care au </a:t>
                </a:r>
                <a:r>
                  <a:rPr lang="en-US" sz="1200" i="1" kern="1200" dirty="0" err="1" smtClean="0">
                    <a:solidFill>
                      <a:schemeClr val="tx1"/>
                    </a:solidFill>
                    <a:effectLst/>
                    <a:latin typeface="+mn-lt"/>
                    <a:ea typeface="+mn-ea"/>
                    <a:cs typeface="+mn-cs"/>
                  </a:rPr>
                  <a:t>fost</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afectați</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în</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anul</a:t>
                </a:r>
                <a:r>
                  <a:rPr lang="en-US" sz="1200" i="1" kern="1200" dirty="0" smtClean="0">
                    <a:solidFill>
                      <a:schemeClr val="tx1"/>
                    </a:solidFill>
                    <a:effectLst/>
                    <a:latin typeface="+mn-lt"/>
                    <a:ea typeface="+mn-ea"/>
                    <a:cs typeface="+mn-cs"/>
                  </a:rPr>
                  <a:t> 2020 de </a:t>
                </a:r>
                <a:r>
                  <a:rPr lang="en-US" sz="1200" i="1" kern="1200" dirty="0" err="1" smtClean="0">
                    <a:solidFill>
                      <a:schemeClr val="tx1"/>
                    </a:solidFill>
                    <a:effectLst/>
                    <a:latin typeface="+mn-lt"/>
                    <a:ea typeface="+mn-ea"/>
                    <a:cs typeface="+mn-cs"/>
                  </a:rPr>
                  <a:t>restricțiile</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provocate</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pe</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fondul</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pandemiei</a:t>
                </a:r>
                <a:r>
                  <a:rPr lang="en-US" sz="1200" i="1" kern="1200" dirty="0" smtClean="0">
                    <a:solidFill>
                      <a:schemeClr val="tx1"/>
                    </a:solidFill>
                    <a:effectLst/>
                    <a:latin typeface="+mn-lt"/>
                    <a:ea typeface="+mn-ea"/>
                    <a:cs typeface="+mn-cs"/>
                  </a:rPr>
                  <a:t> de COVID-19 </a:t>
                </a:r>
                <a:r>
                  <a:rPr lang="en-US" sz="1200" i="1" kern="1200" dirty="0" err="1" smtClean="0">
                    <a:solidFill>
                      <a:schemeClr val="tx1"/>
                    </a:solidFill>
                    <a:effectLst/>
                    <a:latin typeface="+mn-lt"/>
                    <a:ea typeface="+mn-ea"/>
                    <a:cs typeface="+mn-cs"/>
                  </a:rPr>
                  <a:t>cand</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pentru</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numeroase</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domenii</a:t>
                </a:r>
                <a:r>
                  <a:rPr lang="en-US" sz="1200" i="1" kern="1200" dirty="0" smtClean="0">
                    <a:solidFill>
                      <a:schemeClr val="tx1"/>
                    </a:solidFill>
                    <a:effectLst/>
                    <a:latin typeface="+mn-lt"/>
                    <a:ea typeface="+mn-ea"/>
                    <a:cs typeface="+mn-cs"/>
                  </a:rPr>
                  <a:t> de </a:t>
                </a:r>
                <a:r>
                  <a:rPr lang="en-US" sz="1200" i="1" kern="1200" dirty="0" err="1" smtClean="0">
                    <a:solidFill>
                      <a:schemeClr val="tx1"/>
                    </a:solidFill>
                    <a:effectLst/>
                    <a:latin typeface="+mn-lt"/>
                    <a:ea typeface="+mn-ea"/>
                    <a:cs typeface="+mn-cs"/>
                  </a:rPr>
                  <a:t>activitate</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desfășurarea</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activității</a:t>
                </a:r>
                <a:r>
                  <a:rPr lang="en-US" sz="1200" i="1" kern="1200" dirty="0" smtClean="0">
                    <a:solidFill>
                      <a:schemeClr val="tx1"/>
                    </a:solidFill>
                    <a:effectLst/>
                    <a:latin typeface="+mn-lt"/>
                    <a:ea typeface="+mn-ea"/>
                    <a:cs typeface="+mn-cs"/>
                  </a:rPr>
                  <a:t> a </a:t>
                </a:r>
                <a:r>
                  <a:rPr lang="en-US" sz="1200" i="1" kern="1200" dirty="0" err="1" smtClean="0">
                    <a:solidFill>
                      <a:schemeClr val="tx1"/>
                    </a:solidFill>
                    <a:effectLst/>
                    <a:latin typeface="+mn-lt"/>
                    <a:ea typeface="+mn-ea"/>
                    <a:cs typeface="+mn-cs"/>
                  </a:rPr>
                  <a:t>fost</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restricționată</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astfel</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că</a:t>
                </a:r>
                <a:r>
                  <a:rPr lang="en-US" sz="1200" i="1" kern="1200" dirty="0" smtClean="0">
                    <a:solidFill>
                      <a:schemeClr val="tx1"/>
                    </a:solidFill>
                    <a:effectLst/>
                    <a:latin typeface="+mn-lt"/>
                    <a:ea typeface="+mn-ea"/>
                    <a:cs typeface="+mn-cs"/>
                  </a:rPr>
                  <a:t> nu au </a:t>
                </a:r>
                <a:r>
                  <a:rPr lang="en-US" sz="1200" i="1" kern="1200" dirty="0" err="1" smtClean="0">
                    <a:solidFill>
                      <a:schemeClr val="tx1"/>
                    </a:solidFill>
                    <a:effectLst/>
                    <a:latin typeface="+mn-lt"/>
                    <a:ea typeface="+mn-ea"/>
                    <a:cs typeface="+mn-cs"/>
                  </a:rPr>
                  <a:t>putut</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înregistra</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rezultate</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economice</a:t>
                </a:r>
                <a:r>
                  <a:rPr lang="en-US" sz="1200" i="1" kern="1200" dirty="0" smtClean="0">
                    <a:solidFill>
                      <a:schemeClr val="tx1"/>
                    </a:solidFill>
                    <a:effectLst/>
                    <a:latin typeface="+mn-lt"/>
                    <a:ea typeface="+mn-ea"/>
                    <a:cs typeface="+mn-cs"/>
                  </a:rPr>
                  <a:t> positive, </a:t>
                </a:r>
                <a:r>
                  <a:rPr lang="en-US" sz="1200" i="1" kern="1200" dirty="0" err="1" smtClean="0">
                    <a:solidFill>
                      <a:schemeClr val="tx1"/>
                    </a:solidFill>
                    <a:effectLst/>
                    <a:latin typeface="+mn-lt"/>
                    <a:ea typeface="+mn-ea"/>
                    <a:cs typeface="+mn-cs"/>
                  </a:rPr>
                  <a:t>respectând</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prin</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această</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modificare</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principiul</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echitabililității</a:t>
                </a: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ro-RO"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ro-RO"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ro-RO" sz="1200" i="0" kern="1200">
                    <a:solidFill>
                      <a:schemeClr val="tx1"/>
                    </a:solidFill>
                    <a:effectLst/>
                    <a:latin typeface="+mn-lt"/>
                    <a:ea typeface="+mn-ea"/>
                    <a:cs typeface="+mn-cs"/>
                  </a:rPr>
                  <a:t>𝑊</a:t>
                </a:r>
                <a:r>
                  <a:rPr lang="en-US" sz="1200" i="0" kern="1200" smtClean="0">
                    <a:solidFill>
                      <a:schemeClr val="tx1"/>
                    </a:solidFill>
                    <a:effectLst/>
                    <a:latin typeface="+mn-lt"/>
                    <a:ea typeface="+mn-ea"/>
                    <a:cs typeface="+mn-cs"/>
                  </a:rPr>
                  <a:t>_(</a:t>
                </a:r>
                <a:r>
                  <a:rPr lang="ro-RO" sz="1200" i="0" kern="1200">
                    <a:solidFill>
                      <a:schemeClr val="tx1"/>
                    </a:solidFill>
                    <a:effectLst/>
                    <a:latin typeface="+mn-lt"/>
                    <a:ea typeface="+mn-ea"/>
                    <a:cs typeface="+mn-cs"/>
                  </a:rPr>
                  <a:t>𝑃𝐷𝑛+3</a:t>
                </a:r>
                <a:r>
                  <a:rPr lang="en-US" sz="1200" i="0" kern="1200" smtClean="0">
                    <a:solidFill>
                      <a:schemeClr val="tx1"/>
                    </a:solidFill>
                    <a:effectLst/>
                    <a:latin typeface="+mn-lt"/>
                    <a:ea typeface="+mn-ea"/>
                    <a:cs typeface="+mn-cs"/>
                  </a:rPr>
                  <a:t>)</a:t>
                </a:r>
                <a:r>
                  <a:rPr lang="ro-RO" sz="1200" kern="1200" dirty="0">
                    <a:solidFill>
                      <a:schemeClr val="tx1"/>
                    </a:solidFill>
                    <a:effectLst/>
                    <a:latin typeface="+mn-lt"/>
                    <a:ea typeface="+mn-ea"/>
                    <a:cs typeface="+mn-cs"/>
                  </a:rPr>
                  <a:t> – productivitatea muncii ca urmare a implementării proiectului de digitalizare (reprezintă productivitatea muncii în anul 3 de durabilitate) determinată ca raport între valoarea cifrei de afaceri nete (veniturilor nete) prognozată pentru anul 3 de durabilitate și numărul mediu de angajați prevăzuți pentru anul 3 (trei) de durabilitate. Numărul mediu de angajați luați în calcul pentru anul 3 de durabilitate a proiectului nu poate fi mai mic decât cel din anul referință 2022. În cazul întreprinderilor fără angajați în anul 2022, pentru a putea fi calculat punctajul aferent productivității muncii, se va introduce cifra 1 (la număr </a:t>
                </a:r>
                <a:r>
                  <a:rPr lang="ro-RO" sz="1200" kern="1200" dirty="0" smtClean="0">
                    <a:solidFill>
                      <a:schemeClr val="tx1"/>
                    </a:solidFill>
                    <a:effectLst/>
                    <a:latin typeface="+mn-lt"/>
                    <a:ea typeface="+mn-ea"/>
                    <a:cs typeface="+mn-cs"/>
                  </a:rPr>
                  <a:t>de </a:t>
                </a:r>
                <a:r>
                  <a:rPr lang="ro-RO" sz="1200" kern="1200" dirty="0" err="1">
                    <a:solidFill>
                      <a:schemeClr val="tx1"/>
                    </a:solidFill>
                    <a:effectLst/>
                    <a:latin typeface="+mn-lt"/>
                    <a:ea typeface="+mn-ea"/>
                    <a:cs typeface="+mn-cs"/>
                  </a:rPr>
                  <a:t>angajaţi</a:t>
                </a:r>
                <a:r>
                  <a:rPr lang="ro-RO" sz="1200" kern="1200" dirty="0">
                    <a:solidFill>
                      <a:schemeClr val="tx1"/>
                    </a:solidFill>
                    <a:effectLst/>
                    <a:latin typeface="+mn-lt"/>
                    <a:ea typeface="+mn-ea"/>
                    <a:cs typeface="+mn-cs"/>
                  </a:rPr>
                  <a:t>), iar numărul de angajați în anul 3 de durabilitate trebuie să fie cel puțin 1</a:t>
                </a:r>
                <a:r>
                  <a:rPr lang="ro-RO" sz="1200" kern="1200" dirty="0" smtClean="0">
                    <a:solidFill>
                      <a:schemeClr val="tx1"/>
                    </a:solidFill>
                    <a:effectLst/>
                    <a:latin typeface="+mn-lt"/>
                    <a:ea typeface="+mn-ea"/>
                    <a:cs typeface="+mn-cs"/>
                  </a:rPr>
                  <a:t>.</a:t>
                </a:r>
              </a:p>
              <a:p>
                <a:pPr marL="0" marR="0" indent="0" algn="l" defTabSz="914400" rtl="0" eaLnBrk="1" fontAlgn="auto" latinLnBrk="0" hangingPunct="1">
                  <a:lnSpc>
                    <a:spcPct val="100000"/>
                  </a:lnSpc>
                  <a:spcBef>
                    <a:spcPts val="0"/>
                  </a:spcBef>
                  <a:spcAft>
                    <a:spcPts val="0"/>
                  </a:spcAft>
                  <a:buClrTx/>
                  <a:buSzTx/>
                  <a:buFontTx/>
                  <a:buNone/>
                  <a:tabLst/>
                  <a:defRPr/>
                </a:pPr>
                <a:endParaRPr lang="ro-RO"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ro-RO" sz="1200" b="1" u="sng" kern="1200" dirty="0" smtClean="0">
                    <a:solidFill>
                      <a:schemeClr val="tx1"/>
                    </a:solidFill>
                    <a:effectLst/>
                    <a:latin typeface="+mn-lt"/>
                    <a:ea typeface="+mn-ea"/>
                    <a:cs typeface="+mn-cs"/>
                  </a:rPr>
                  <a:t>Notă:</a:t>
                </a:r>
                <a:r>
                  <a:rPr lang="ro-RO" sz="1200" kern="1200" dirty="0" smtClean="0">
                    <a:solidFill>
                      <a:schemeClr val="tx1"/>
                    </a:solidFill>
                    <a:effectLst/>
                    <a:latin typeface="+mn-lt"/>
                    <a:ea typeface="+mn-ea"/>
                    <a:cs typeface="+mn-cs"/>
                  </a:rPr>
                  <a:t> Perioada de prognoză a veniturilor și cheltuielilor operaționale se va stabili pe durata celor 5 (cinci) ani ulterior perioadei de implementare a proiectului, iar veniturile operaționale nu vor depăși o rată anuală de creștere (față de anul precedent) mai mare de 15%. În situația în care creșterile de venituri anuale sunt mai mari de 15%, solicitantul finanțării este obligat să justifice creșterea prin elaborarea unei note justificative în acest sens, notă ce va fi atașată Planului de afaceri.</a:t>
                </a: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ro-RO" sz="1200" kern="1200" baseline="0" dirty="0" smtClean="0">
                  <a:solidFill>
                    <a:schemeClr val="tx1"/>
                  </a:solidFill>
                  <a:effectLst/>
                  <a:latin typeface="+mn-lt"/>
                  <a:ea typeface="+mn-ea"/>
                  <a:cs typeface="+mn-cs"/>
                </a:endParaRPr>
              </a:p>
              <a:p>
                <a:endParaRPr lang="en-US" dirty="0"/>
              </a:p>
            </p:txBody>
          </p:sp>
        </mc:Fallback>
      </mc:AlternateContent>
      <p:sp>
        <p:nvSpPr>
          <p:cNvPr id="4" name="Slide Number Placeholder 3"/>
          <p:cNvSpPr>
            <a:spLocks noGrp="1"/>
          </p:cNvSpPr>
          <p:nvPr>
            <p:ph type="sldNum" sz="quarter" idx="10"/>
          </p:nvPr>
        </p:nvSpPr>
        <p:spPr/>
        <p:txBody>
          <a:bodyPr/>
          <a:lstStyle/>
          <a:p>
            <a:fld id="{B8E2C66D-0F7D-4ED9-995B-249B3B9C87FB}" type="slidenum">
              <a:rPr lang="en-US" smtClean="0"/>
              <a:t>23</a:t>
            </a:fld>
            <a:endParaRPr lang="en-US"/>
          </a:p>
        </p:txBody>
      </p:sp>
    </p:spTree>
    <p:extLst>
      <p:ext uri="{BB962C8B-B14F-4D97-AF65-F5344CB8AC3E}">
        <p14:creationId xmlns:p14="http://schemas.microsoft.com/office/powerpoint/2010/main" val="283731383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endParaRPr lang="en-US" dirty="0"/>
              </a:p>
            </p:txBody>
          </p:sp>
        </mc:Choice>
        <mc:Fallback xmlns="">
          <p:sp>
            <p:nvSpPr>
              <p:cNvPr id="3" name="Notes Placeholder 2"/>
              <p:cNvSpPr>
                <a:spLocks noGrp="1"/>
              </p:cNvSpPr>
              <p:nvPr>
                <p:ph type="body" idx="1"/>
              </p:nvPr>
            </p:nvSpPr>
            <p:spPr/>
            <p:txBody>
              <a:bodyPr/>
              <a:lstStyle/>
              <a:p>
                <a:r>
                  <a:rPr lang="en-US" sz="1200" b="1" i="1" kern="1200" dirty="0" err="1" smtClean="0">
                    <a:solidFill>
                      <a:schemeClr val="tx1"/>
                    </a:solidFill>
                    <a:effectLst/>
                    <a:latin typeface="+mn-lt"/>
                    <a:ea typeface="+mn-ea"/>
                    <a:cs typeface="+mn-cs"/>
                  </a:rPr>
                  <a:t>Notă</a:t>
                </a:r>
                <a:r>
                  <a:rPr lang="en-US" sz="1200" i="1" kern="1200" dirty="0" smtClean="0">
                    <a:solidFill>
                      <a:schemeClr val="tx1"/>
                    </a:solidFill>
                    <a:effectLst/>
                    <a:latin typeface="+mn-lt"/>
                    <a:ea typeface="+mn-ea"/>
                    <a:cs typeface="+mn-cs"/>
                  </a:rPr>
                  <a:t>: MIPE s-a </a:t>
                </a:r>
                <a:r>
                  <a:rPr lang="en-US" sz="1200" i="1" kern="1200" dirty="0" err="1" smtClean="0">
                    <a:solidFill>
                      <a:schemeClr val="tx1"/>
                    </a:solidFill>
                    <a:effectLst/>
                    <a:latin typeface="+mn-lt"/>
                    <a:ea typeface="+mn-ea"/>
                    <a:cs typeface="+mn-cs"/>
                  </a:rPr>
                  <a:t>asigurat</a:t>
                </a:r>
                <a:r>
                  <a:rPr lang="en-US" sz="1200" i="1" kern="1200" dirty="0" smtClean="0">
                    <a:solidFill>
                      <a:schemeClr val="tx1"/>
                    </a:solidFill>
                    <a:effectLst/>
                    <a:latin typeface="+mn-lt"/>
                    <a:ea typeface="+mn-ea"/>
                    <a:cs typeface="+mn-cs"/>
                  </a:rPr>
                  <a:t> de </a:t>
                </a:r>
                <a:r>
                  <a:rPr lang="en-US" sz="1200" i="1" kern="1200" dirty="0" err="1" smtClean="0">
                    <a:solidFill>
                      <a:schemeClr val="tx1"/>
                    </a:solidFill>
                    <a:effectLst/>
                    <a:latin typeface="+mn-lt"/>
                    <a:ea typeface="+mn-ea"/>
                    <a:cs typeface="+mn-cs"/>
                  </a:rPr>
                  <a:t>introducerea</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anului</a:t>
                </a:r>
                <a:r>
                  <a:rPr lang="en-US" sz="1200" i="1" kern="1200" dirty="0" smtClean="0">
                    <a:solidFill>
                      <a:schemeClr val="tx1"/>
                    </a:solidFill>
                    <a:effectLst/>
                    <a:latin typeface="+mn-lt"/>
                    <a:ea typeface="+mn-ea"/>
                    <a:cs typeface="+mn-cs"/>
                  </a:rPr>
                  <a:t> 2022 ca </a:t>
                </a:r>
                <a:r>
                  <a:rPr lang="en-US" sz="1200" i="1" kern="1200" dirty="0" err="1" smtClean="0">
                    <a:solidFill>
                      <a:schemeClr val="tx1"/>
                    </a:solidFill>
                    <a:effectLst/>
                    <a:latin typeface="+mn-lt"/>
                    <a:ea typeface="+mn-ea"/>
                    <a:cs typeface="+mn-cs"/>
                  </a:rPr>
                  <a:t>bază</a:t>
                </a:r>
                <a:r>
                  <a:rPr lang="en-US" sz="1200" i="1" kern="1200" dirty="0" smtClean="0">
                    <a:solidFill>
                      <a:schemeClr val="tx1"/>
                    </a:solidFill>
                    <a:effectLst/>
                    <a:latin typeface="+mn-lt"/>
                    <a:ea typeface="+mn-ea"/>
                    <a:cs typeface="+mn-cs"/>
                  </a:rPr>
                  <a:t> de </a:t>
                </a:r>
                <a:r>
                  <a:rPr lang="en-US" sz="1200" i="1" kern="1200" dirty="0" err="1" smtClean="0">
                    <a:solidFill>
                      <a:schemeClr val="tx1"/>
                    </a:solidFill>
                    <a:effectLst/>
                    <a:latin typeface="+mn-lt"/>
                    <a:ea typeface="+mn-ea"/>
                    <a:cs typeface="+mn-cs"/>
                  </a:rPr>
                  <a:t>raportare</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și</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evaluare</a:t>
                </a:r>
                <a:r>
                  <a:rPr lang="en-US" sz="1200" i="1" kern="1200" dirty="0" smtClean="0">
                    <a:solidFill>
                      <a:schemeClr val="tx1"/>
                    </a:solidFill>
                    <a:effectLst/>
                    <a:latin typeface="+mn-lt"/>
                    <a:ea typeface="+mn-ea"/>
                    <a:cs typeface="+mn-cs"/>
                  </a:rPr>
                  <a:t> a </a:t>
                </a:r>
                <a:r>
                  <a:rPr lang="en-US" sz="1200" i="1" kern="1200" dirty="0" err="1" smtClean="0">
                    <a:solidFill>
                      <a:schemeClr val="tx1"/>
                    </a:solidFill>
                    <a:effectLst/>
                    <a:latin typeface="+mn-lt"/>
                    <a:ea typeface="+mn-ea"/>
                    <a:cs typeface="+mn-cs"/>
                  </a:rPr>
                  <a:t>indicatorilor</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economici</a:t>
                </a:r>
                <a:r>
                  <a:rPr lang="en-US" sz="1200" i="1" kern="1200" dirty="0" smtClean="0">
                    <a:solidFill>
                      <a:schemeClr val="tx1"/>
                    </a:solidFill>
                    <a:effectLst/>
                    <a:latin typeface="+mn-lt"/>
                    <a:ea typeface="+mn-ea"/>
                    <a:cs typeface="+mn-cs"/>
                  </a:rPr>
                  <a:t>, care vine ca </a:t>
                </a:r>
                <a:r>
                  <a:rPr lang="en-US" sz="1200" i="1" kern="1200" dirty="0" err="1" smtClean="0">
                    <a:solidFill>
                      <a:schemeClr val="tx1"/>
                    </a:solidFill>
                    <a:effectLst/>
                    <a:latin typeface="+mn-lt"/>
                    <a:ea typeface="+mn-ea"/>
                    <a:cs typeface="+mn-cs"/>
                  </a:rPr>
                  <a:t>măsură</a:t>
                </a:r>
                <a:r>
                  <a:rPr lang="en-US" sz="1200" i="1" kern="1200" dirty="0" smtClean="0">
                    <a:solidFill>
                      <a:schemeClr val="tx1"/>
                    </a:solidFill>
                    <a:effectLst/>
                    <a:latin typeface="+mn-lt"/>
                    <a:ea typeface="+mn-ea"/>
                    <a:cs typeface="+mn-cs"/>
                  </a:rPr>
                  <a:t> de </a:t>
                </a:r>
                <a:r>
                  <a:rPr lang="en-US" sz="1200" i="1" kern="1200" dirty="0" err="1" smtClean="0">
                    <a:solidFill>
                      <a:schemeClr val="tx1"/>
                    </a:solidFill>
                    <a:effectLst/>
                    <a:latin typeface="+mn-lt"/>
                    <a:ea typeface="+mn-ea"/>
                    <a:cs typeface="+mn-cs"/>
                  </a:rPr>
                  <a:t>sprijin</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pentru</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beneficiarii</a:t>
                </a:r>
                <a:r>
                  <a:rPr lang="en-US" sz="1200" i="1" kern="1200" dirty="0" smtClean="0">
                    <a:solidFill>
                      <a:schemeClr val="tx1"/>
                    </a:solidFill>
                    <a:effectLst/>
                    <a:latin typeface="+mn-lt"/>
                    <a:ea typeface="+mn-ea"/>
                    <a:cs typeface="+mn-cs"/>
                  </a:rPr>
                  <a:t> care au </a:t>
                </a:r>
                <a:r>
                  <a:rPr lang="en-US" sz="1200" i="1" kern="1200" dirty="0" err="1" smtClean="0">
                    <a:solidFill>
                      <a:schemeClr val="tx1"/>
                    </a:solidFill>
                    <a:effectLst/>
                    <a:latin typeface="+mn-lt"/>
                    <a:ea typeface="+mn-ea"/>
                    <a:cs typeface="+mn-cs"/>
                  </a:rPr>
                  <a:t>fost</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afectați</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în</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anul</a:t>
                </a:r>
                <a:r>
                  <a:rPr lang="en-US" sz="1200" i="1" kern="1200" dirty="0" smtClean="0">
                    <a:solidFill>
                      <a:schemeClr val="tx1"/>
                    </a:solidFill>
                    <a:effectLst/>
                    <a:latin typeface="+mn-lt"/>
                    <a:ea typeface="+mn-ea"/>
                    <a:cs typeface="+mn-cs"/>
                  </a:rPr>
                  <a:t> 2020 de </a:t>
                </a:r>
                <a:r>
                  <a:rPr lang="en-US" sz="1200" i="1" kern="1200" dirty="0" err="1" smtClean="0">
                    <a:solidFill>
                      <a:schemeClr val="tx1"/>
                    </a:solidFill>
                    <a:effectLst/>
                    <a:latin typeface="+mn-lt"/>
                    <a:ea typeface="+mn-ea"/>
                    <a:cs typeface="+mn-cs"/>
                  </a:rPr>
                  <a:t>restricțiile</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provocate</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pe</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fondul</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pandemiei</a:t>
                </a:r>
                <a:r>
                  <a:rPr lang="en-US" sz="1200" i="1" kern="1200" dirty="0" smtClean="0">
                    <a:solidFill>
                      <a:schemeClr val="tx1"/>
                    </a:solidFill>
                    <a:effectLst/>
                    <a:latin typeface="+mn-lt"/>
                    <a:ea typeface="+mn-ea"/>
                    <a:cs typeface="+mn-cs"/>
                  </a:rPr>
                  <a:t> de COVID-19 </a:t>
                </a:r>
                <a:r>
                  <a:rPr lang="en-US" sz="1200" i="1" kern="1200" dirty="0" err="1" smtClean="0">
                    <a:solidFill>
                      <a:schemeClr val="tx1"/>
                    </a:solidFill>
                    <a:effectLst/>
                    <a:latin typeface="+mn-lt"/>
                    <a:ea typeface="+mn-ea"/>
                    <a:cs typeface="+mn-cs"/>
                  </a:rPr>
                  <a:t>cand</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pentru</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numeroase</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domenii</a:t>
                </a:r>
                <a:r>
                  <a:rPr lang="en-US" sz="1200" i="1" kern="1200" dirty="0" smtClean="0">
                    <a:solidFill>
                      <a:schemeClr val="tx1"/>
                    </a:solidFill>
                    <a:effectLst/>
                    <a:latin typeface="+mn-lt"/>
                    <a:ea typeface="+mn-ea"/>
                    <a:cs typeface="+mn-cs"/>
                  </a:rPr>
                  <a:t> de </a:t>
                </a:r>
                <a:r>
                  <a:rPr lang="en-US" sz="1200" i="1" kern="1200" dirty="0" err="1" smtClean="0">
                    <a:solidFill>
                      <a:schemeClr val="tx1"/>
                    </a:solidFill>
                    <a:effectLst/>
                    <a:latin typeface="+mn-lt"/>
                    <a:ea typeface="+mn-ea"/>
                    <a:cs typeface="+mn-cs"/>
                  </a:rPr>
                  <a:t>activitate</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desfășurarea</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activității</a:t>
                </a:r>
                <a:r>
                  <a:rPr lang="en-US" sz="1200" i="1" kern="1200" dirty="0" smtClean="0">
                    <a:solidFill>
                      <a:schemeClr val="tx1"/>
                    </a:solidFill>
                    <a:effectLst/>
                    <a:latin typeface="+mn-lt"/>
                    <a:ea typeface="+mn-ea"/>
                    <a:cs typeface="+mn-cs"/>
                  </a:rPr>
                  <a:t> a </a:t>
                </a:r>
                <a:r>
                  <a:rPr lang="en-US" sz="1200" i="1" kern="1200" dirty="0" err="1" smtClean="0">
                    <a:solidFill>
                      <a:schemeClr val="tx1"/>
                    </a:solidFill>
                    <a:effectLst/>
                    <a:latin typeface="+mn-lt"/>
                    <a:ea typeface="+mn-ea"/>
                    <a:cs typeface="+mn-cs"/>
                  </a:rPr>
                  <a:t>fost</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restricționată</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astfel</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că</a:t>
                </a:r>
                <a:r>
                  <a:rPr lang="en-US" sz="1200" i="1" kern="1200" dirty="0" smtClean="0">
                    <a:solidFill>
                      <a:schemeClr val="tx1"/>
                    </a:solidFill>
                    <a:effectLst/>
                    <a:latin typeface="+mn-lt"/>
                    <a:ea typeface="+mn-ea"/>
                    <a:cs typeface="+mn-cs"/>
                  </a:rPr>
                  <a:t> nu au </a:t>
                </a:r>
                <a:r>
                  <a:rPr lang="en-US" sz="1200" i="1" kern="1200" dirty="0" err="1" smtClean="0">
                    <a:solidFill>
                      <a:schemeClr val="tx1"/>
                    </a:solidFill>
                    <a:effectLst/>
                    <a:latin typeface="+mn-lt"/>
                    <a:ea typeface="+mn-ea"/>
                    <a:cs typeface="+mn-cs"/>
                  </a:rPr>
                  <a:t>putut</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înregistra</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rezultate</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economice</a:t>
                </a:r>
                <a:r>
                  <a:rPr lang="en-US" sz="1200" i="1" kern="1200" dirty="0" smtClean="0">
                    <a:solidFill>
                      <a:schemeClr val="tx1"/>
                    </a:solidFill>
                    <a:effectLst/>
                    <a:latin typeface="+mn-lt"/>
                    <a:ea typeface="+mn-ea"/>
                    <a:cs typeface="+mn-cs"/>
                  </a:rPr>
                  <a:t> positive, </a:t>
                </a:r>
                <a:r>
                  <a:rPr lang="en-US" sz="1200" i="1" kern="1200" dirty="0" err="1" smtClean="0">
                    <a:solidFill>
                      <a:schemeClr val="tx1"/>
                    </a:solidFill>
                    <a:effectLst/>
                    <a:latin typeface="+mn-lt"/>
                    <a:ea typeface="+mn-ea"/>
                    <a:cs typeface="+mn-cs"/>
                  </a:rPr>
                  <a:t>respectând</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prin</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această</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modificare</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principiul</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echitabililității</a:t>
                </a: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ro-RO"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ro-RO"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ro-RO" sz="1200" i="0" kern="1200">
                    <a:solidFill>
                      <a:schemeClr val="tx1"/>
                    </a:solidFill>
                    <a:effectLst/>
                    <a:latin typeface="+mn-lt"/>
                    <a:ea typeface="+mn-ea"/>
                    <a:cs typeface="+mn-cs"/>
                  </a:rPr>
                  <a:t>𝑊</a:t>
                </a:r>
                <a:r>
                  <a:rPr lang="en-US" sz="1200" i="0" kern="1200" smtClean="0">
                    <a:solidFill>
                      <a:schemeClr val="tx1"/>
                    </a:solidFill>
                    <a:effectLst/>
                    <a:latin typeface="+mn-lt"/>
                    <a:ea typeface="+mn-ea"/>
                    <a:cs typeface="+mn-cs"/>
                  </a:rPr>
                  <a:t>_(</a:t>
                </a:r>
                <a:r>
                  <a:rPr lang="ro-RO" sz="1200" i="0" kern="1200">
                    <a:solidFill>
                      <a:schemeClr val="tx1"/>
                    </a:solidFill>
                    <a:effectLst/>
                    <a:latin typeface="+mn-lt"/>
                    <a:ea typeface="+mn-ea"/>
                    <a:cs typeface="+mn-cs"/>
                  </a:rPr>
                  <a:t>𝑃𝐷𝑛+3</a:t>
                </a:r>
                <a:r>
                  <a:rPr lang="en-US" sz="1200" i="0" kern="1200" smtClean="0">
                    <a:solidFill>
                      <a:schemeClr val="tx1"/>
                    </a:solidFill>
                    <a:effectLst/>
                    <a:latin typeface="+mn-lt"/>
                    <a:ea typeface="+mn-ea"/>
                    <a:cs typeface="+mn-cs"/>
                  </a:rPr>
                  <a:t>)</a:t>
                </a:r>
                <a:r>
                  <a:rPr lang="ro-RO" sz="1200" kern="1200" dirty="0">
                    <a:solidFill>
                      <a:schemeClr val="tx1"/>
                    </a:solidFill>
                    <a:effectLst/>
                    <a:latin typeface="+mn-lt"/>
                    <a:ea typeface="+mn-ea"/>
                    <a:cs typeface="+mn-cs"/>
                  </a:rPr>
                  <a:t> – productivitatea muncii ca urmare a implementării proiectului de digitalizare (reprezintă productivitatea muncii în anul 3 de durabilitate) determinată ca raport între valoarea cifrei de afaceri nete (veniturilor nete) prognozată pentru anul 3 de durabilitate și numărul mediu de angajați prevăzuți pentru anul 3 (trei) de durabilitate. Numărul mediu de angajați luați în calcul pentru anul 3 de durabilitate a proiectului nu poate fi mai mic decât cel din anul referință 2022. În cazul întreprinderilor fără angajați în anul 2022, pentru a putea fi calculat punctajul aferent productivității muncii, se va introduce cifra 1 (la număr </a:t>
                </a:r>
                <a:r>
                  <a:rPr lang="ro-RO" sz="1200" kern="1200" dirty="0" smtClean="0">
                    <a:solidFill>
                      <a:schemeClr val="tx1"/>
                    </a:solidFill>
                    <a:effectLst/>
                    <a:latin typeface="+mn-lt"/>
                    <a:ea typeface="+mn-ea"/>
                    <a:cs typeface="+mn-cs"/>
                  </a:rPr>
                  <a:t>de </a:t>
                </a:r>
                <a:r>
                  <a:rPr lang="ro-RO" sz="1200" kern="1200" dirty="0" err="1">
                    <a:solidFill>
                      <a:schemeClr val="tx1"/>
                    </a:solidFill>
                    <a:effectLst/>
                    <a:latin typeface="+mn-lt"/>
                    <a:ea typeface="+mn-ea"/>
                    <a:cs typeface="+mn-cs"/>
                  </a:rPr>
                  <a:t>angajaţi</a:t>
                </a:r>
                <a:r>
                  <a:rPr lang="ro-RO" sz="1200" kern="1200" dirty="0">
                    <a:solidFill>
                      <a:schemeClr val="tx1"/>
                    </a:solidFill>
                    <a:effectLst/>
                    <a:latin typeface="+mn-lt"/>
                    <a:ea typeface="+mn-ea"/>
                    <a:cs typeface="+mn-cs"/>
                  </a:rPr>
                  <a:t>), iar numărul de angajați în anul 3 de durabilitate trebuie să fie cel puțin 1</a:t>
                </a:r>
                <a:r>
                  <a:rPr lang="ro-RO" sz="1200" kern="1200" dirty="0" smtClean="0">
                    <a:solidFill>
                      <a:schemeClr val="tx1"/>
                    </a:solidFill>
                    <a:effectLst/>
                    <a:latin typeface="+mn-lt"/>
                    <a:ea typeface="+mn-ea"/>
                    <a:cs typeface="+mn-cs"/>
                  </a:rPr>
                  <a:t>.</a:t>
                </a:r>
              </a:p>
              <a:p>
                <a:pPr marL="0" marR="0" indent="0" algn="l" defTabSz="914400" rtl="0" eaLnBrk="1" fontAlgn="auto" latinLnBrk="0" hangingPunct="1">
                  <a:lnSpc>
                    <a:spcPct val="100000"/>
                  </a:lnSpc>
                  <a:spcBef>
                    <a:spcPts val="0"/>
                  </a:spcBef>
                  <a:spcAft>
                    <a:spcPts val="0"/>
                  </a:spcAft>
                  <a:buClrTx/>
                  <a:buSzTx/>
                  <a:buFontTx/>
                  <a:buNone/>
                  <a:tabLst/>
                  <a:defRPr/>
                </a:pPr>
                <a:endParaRPr lang="ro-RO"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ro-RO" sz="1200" b="1" u="sng" kern="1200" dirty="0" smtClean="0">
                    <a:solidFill>
                      <a:schemeClr val="tx1"/>
                    </a:solidFill>
                    <a:effectLst/>
                    <a:latin typeface="+mn-lt"/>
                    <a:ea typeface="+mn-ea"/>
                    <a:cs typeface="+mn-cs"/>
                  </a:rPr>
                  <a:t>Notă:</a:t>
                </a:r>
                <a:r>
                  <a:rPr lang="ro-RO" sz="1200" kern="1200" dirty="0" smtClean="0">
                    <a:solidFill>
                      <a:schemeClr val="tx1"/>
                    </a:solidFill>
                    <a:effectLst/>
                    <a:latin typeface="+mn-lt"/>
                    <a:ea typeface="+mn-ea"/>
                    <a:cs typeface="+mn-cs"/>
                  </a:rPr>
                  <a:t> Perioada de prognoză a veniturilor și cheltuielilor operaționale se va stabili pe durata celor 5 (cinci) ani ulterior perioadei de implementare a proiectului, iar veniturile operaționale nu vor depăși o rată anuală de creștere (față de anul precedent) mai mare de 15%. În situația în care creșterile de venituri anuale sunt mai mari de 15%, solicitantul finanțării este obligat să justifice creșterea prin elaborarea unei note justificative în acest sens, notă ce va fi atașată Planului de afaceri.</a:t>
                </a: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ro-RO" sz="1200" kern="1200" baseline="0" dirty="0" smtClean="0">
                  <a:solidFill>
                    <a:schemeClr val="tx1"/>
                  </a:solidFill>
                  <a:effectLst/>
                  <a:latin typeface="+mn-lt"/>
                  <a:ea typeface="+mn-ea"/>
                  <a:cs typeface="+mn-cs"/>
                </a:endParaRPr>
              </a:p>
              <a:p>
                <a:endParaRPr lang="en-US" dirty="0"/>
              </a:p>
            </p:txBody>
          </p:sp>
        </mc:Fallback>
      </mc:AlternateContent>
      <p:sp>
        <p:nvSpPr>
          <p:cNvPr id="4" name="Slide Number Placeholder 3"/>
          <p:cNvSpPr>
            <a:spLocks noGrp="1"/>
          </p:cNvSpPr>
          <p:nvPr>
            <p:ph type="sldNum" sz="quarter" idx="10"/>
          </p:nvPr>
        </p:nvSpPr>
        <p:spPr/>
        <p:txBody>
          <a:bodyPr/>
          <a:lstStyle/>
          <a:p>
            <a:fld id="{B8E2C66D-0F7D-4ED9-995B-249B3B9C87FB}" type="slidenum">
              <a:rPr lang="en-US" smtClean="0"/>
              <a:t>24</a:t>
            </a:fld>
            <a:endParaRPr lang="en-US"/>
          </a:p>
        </p:txBody>
      </p:sp>
    </p:spTree>
    <p:extLst>
      <p:ext uri="{BB962C8B-B14F-4D97-AF65-F5344CB8AC3E}">
        <p14:creationId xmlns:p14="http://schemas.microsoft.com/office/powerpoint/2010/main" val="397847336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endParaRPr lang="en-US" dirty="0"/>
              </a:p>
            </p:txBody>
          </p:sp>
        </mc:Choice>
        <mc:Fallback xmlns="">
          <p:sp>
            <p:nvSpPr>
              <p:cNvPr id="3" name="Notes Placeholder 2"/>
              <p:cNvSpPr>
                <a:spLocks noGrp="1"/>
              </p:cNvSpPr>
              <p:nvPr>
                <p:ph type="body" idx="1"/>
              </p:nvPr>
            </p:nvSpPr>
            <p:spPr/>
            <p:txBody>
              <a:bodyPr/>
              <a:lstStyle/>
              <a:p>
                <a:r>
                  <a:rPr lang="en-US" sz="1200" b="1" i="1" kern="1200" dirty="0" err="1" smtClean="0">
                    <a:solidFill>
                      <a:schemeClr val="tx1"/>
                    </a:solidFill>
                    <a:effectLst/>
                    <a:latin typeface="+mn-lt"/>
                    <a:ea typeface="+mn-ea"/>
                    <a:cs typeface="+mn-cs"/>
                  </a:rPr>
                  <a:t>Notă</a:t>
                </a:r>
                <a:r>
                  <a:rPr lang="en-US" sz="1200" i="1" kern="1200" dirty="0" smtClean="0">
                    <a:solidFill>
                      <a:schemeClr val="tx1"/>
                    </a:solidFill>
                    <a:effectLst/>
                    <a:latin typeface="+mn-lt"/>
                    <a:ea typeface="+mn-ea"/>
                    <a:cs typeface="+mn-cs"/>
                  </a:rPr>
                  <a:t>: MIPE s-a </a:t>
                </a:r>
                <a:r>
                  <a:rPr lang="en-US" sz="1200" i="1" kern="1200" dirty="0" err="1" smtClean="0">
                    <a:solidFill>
                      <a:schemeClr val="tx1"/>
                    </a:solidFill>
                    <a:effectLst/>
                    <a:latin typeface="+mn-lt"/>
                    <a:ea typeface="+mn-ea"/>
                    <a:cs typeface="+mn-cs"/>
                  </a:rPr>
                  <a:t>asigurat</a:t>
                </a:r>
                <a:r>
                  <a:rPr lang="en-US" sz="1200" i="1" kern="1200" dirty="0" smtClean="0">
                    <a:solidFill>
                      <a:schemeClr val="tx1"/>
                    </a:solidFill>
                    <a:effectLst/>
                    <a:latin typeface="+mn-lt"/>
                    <a:ea typeface="+mn-ea"/>
                    <a:cs typeface="+mn-cs"/>
                  </a:rPr>
                  <a:t> de </a:t>
                </a:r>
                <a:r>
                  <a:rPr lang="en-US" sz="1200" i="1" kern="1200" dirty="0" err="1" smtClean="0">
                    <a:solidFill>
                      <a:schemeClr val="tx1"/>
                    </a:solidFill>
                    <a:effectLst/>
                    <a:latin typeface="+mn-lt"/>
                    <a:ea typeface="+mn-ea"/>
                    <a:cs typeface="+mn-cs"/>
                  </a:rPr>
                  <a:t>introducerea</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anului</a:t>
                </a:r>
                <a:r>
                  <a:rPr lang="en-US" sz="1200" i="1" kern="1200" dirty="0" smtClean="0">
                    <a:solidFill>
                      <a:schemeClr val="tx1"/>
                    </a:solidFill>
                    <a:effectLst/>
                    <a:latin typeface="+mn-lt"/>
                    <a:ea typeface="+mn-ea"/>
                    <a:cs typeface="+mn-cs"/>
                  </a:rPr>
                  <a:t> 2022 ca </a:t>
                </a:r>
                <a:r>
                  <a:rPr lang="en-US" sz="1200" i="1" kern="1200" dirty="0" err="1" smtClean="0">
                    <a:solidFill>
                      <a:schemeClr val="tx1"/>
                    </a:solidFill>
                    <a:effectLst/>
                    <a:latin typeface="+mn-lt"/>
                    <a:ea typeface="+mn-ea"/>
                    <a:cs typeface="+mn-cs"/>
                  </a:rPr>
                  <a:t>bază</a:t>
                </a:r>
                <a:r>
                  <a:rPr lang="en-US" sz="1200" i="1" kern="1200" dirty="0" smtClean="0">
                    <a:solidFill>
                      <a:schemeClr val="tx1"/>
                    </a:solidFill>
                    <a:effectLst/>
                    <a:latin typeface="+mn-lt"/>
                    <a:ea typeface="+mn-ea"/>
                    <a:cs typeface="+mn-cs"/>
                  </a:rPr>
                  <a:t> de </a:t>
                </a:r>
                <a:r>
                  <a:rPr lang="en-US" sz="1200" i="1" kern="1200" dirty="0" err="1" smtClean="0">
                    <a:solidFill>
                      <a:schemeClr val="tx1"/>
                    </a:solidFill>
                    <a:effectLst/>
                    <a:latin typeface="+mn-lt"/>
                    <a:ea typeface="+mn-ea"/>
                    <a:cs typeface="+mn-cs"/>
                  </a:rPr>
                  <a:t>raportare</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și</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evaluare</a:t>
                </a:r>
                <a:r>
                  <a:rPr lang="en-US" sz="1200" i="1" kern="1200" dirty="0" smtClean="0">
                    <a:solidFill>
                      <a:schemeClr val="tx1"/>
                    </a:solidFill>
                    <a:effectLst/>
                    <a:latin typeface="+mn-lt"/>
                    <a:ea typeface="+mn-ea"/>
                    <a:cs typeface="+mn-cs"/>
                  </a:rPr>
                  <a:t> a </a:t>
                </a:r>
                <a:r>
                  <a:rPr lang="en-US" sz="1200" i="1" kern="1200" dirty="0" err="1" smtClean="0">
                    <a:solidFill>
                      <a:schemeClr val="tx1"/>
                    </a:solidFill>
                    <a:effectLst/>
                    <a:latin typeface="+mn-lt"/>
                    <a:ea typeface="+mn-ea"/>
                    <a:cs typeface="+mn-cs"/>
                  </a:rPr>
                  <a:t>indicatorilor</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economici</a:t>
                </a:r>
                <a:r>
                  <a:rPr lang="en-US" sz="1200" i="1" kern="1200" dirty="0" smtClean="0">
                    <a:solidFill>
                      <a:schemeClr val="tx1"/>
                    </a:solidFill>
                    <a:effectLst/>
                    <a:latin typeface="+mn-lt"/>
                    <a:ea typeface="+mn-ea"/>
                    <a:cs typeface="+mn-cs"/>
                  </a:rPr>
                  <a:t>, care vine ca </a:t>
                </a:r>
                <a:r>
                  <a:rPr lang="en-US" sz="1200" i="1" kern="1200" dirty="0" err="1" smtClean="0">
                    <a:solidFill>
                      <a:schemeClr val="tx1"/>
                    </a:solidFill>
                    <a:effectLst/>
                    <a:latin typeface="+mn-lt"/>
                    <a:ea typeface="+mn-ea"/>
                    <a:cs typeface="+mn-cs"/>
                  </a:rPr>
                  <a:t>măsură</a:t>
                </a:r>
                <a:r>
                  <a:rPr lang="en-US" sz="1200" i="1" kern="1200" dirty="0" smtClean="0">
                    <a:solidFill>
                      <a:schemeClr val="tx1"/>
                    </a:solidFill>
                    <a:effectLst/>
                    <a:latin typeface="+mn-lt"/>
                    <a:ea typeface="+mn-ea"/>
                    <a:cs typeface="+mn-cs"/>
                  </a:rPr>
                  <a:t> de </a:t>
                </a:r>
                <a:r>
                  <a:rPr lang="en-US" sz="1200" i="1" kern="1200" dirty="0" err="1" smtClean="0">
                    <a:solidFill>
                      <a:schemeClr val="tx1"/>
                    </a:solidFill>
                    <a:effectLst/>
                    <a:latin typeface="+mn-lt"/>
                    <a:ea typeface="+mn-ea"/>
                    <a:cs typeface="+mn-cs"/>
                  </a:rPr>
                  <a:t>sprijin</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pentru</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beneficiarii</a:t>
                </a:r>
                <a:r>
                  <a:rPr lang="en-US" sz="1200" i="1" kern="1200" dirty="0" smtClean="0">
                    <a:solidFill>
                      <a:schemeClr val="tx1"/>
                    </a:solidFill>
                    <a:effectLst/>
                    <a:latin typeface="+mn-lt"/>
                    <a:ea typeface="+mn-ea"/>
                    <a:cs typeface="+mn-cs"/>
                  </a:rPr>
                  <a:t> care au </a:t>
                </a:r>
                <a:r>
                  <a:rPr lang="en-US" sz="1200" i="1" kern="1200" dirty="0" err="1" smtClean="0">
                    <a:solidFill>
                      <a:schemeClr val="tx1"/>
                    </a:solidFill>
                    <a:effectLst/>
                    <a:latin typeface="+mn-lt"/>
                    <a:ea typeface="+mn-ea"/>
                    <a:cs typeface="+mn-cs"/>
                  </a:rPr>
                  <a:t>fost</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afectați</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în</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anul</a:t>
                </a:r>
                <a:r>
                  <a:rPr lang="en-US" sz="1200" i="1" kern="1200" dirty="0" smtClean="0">
                    <a:solidFill>
                      <a:schemeClr val="tx1"/>
                    </a:solidFill>
                    <a:effectLst/>
                    <a:latin typeface="+mn-lt"/>
                    <a:ea typeface="+mn-ea"/>
                    <a:cs typeface="+mn-cs"/>
                  </a:rPr>
                  <a:t> 2020 de </a:t>
                </a:r>
                <a:r>
                  <a:rPr lang="en-US" sz="1200" i="1" kern="1200" dirty="0" err="1" smtClean="0">
                    <a:solidFill>
                      <a:schemeClr val="tx1"/>
                    </a:solidFill>
                    <a:effectLst/>
                    <a:latin typeface="+mn-lt"/>
                    <a:ea typeface="+mn-ea"/>
                    <a:cs typeface="+mn-cs"/>
                  </a:rPr>
                  <a:t>restricțiile</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provocate</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pe</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fondul</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pandemiei</a:t>
                </a:r>
                <a:r>
                  <a:rPr lang="en-US" sz="1200" i="1" kern="1200" dirty="0" smtClean="0">
                    <a:solidFill>
                      <a:schemeClr val="tx1"/>
                    </a:solidFill>
                    <a:effectLst/>
                    <a:latin typeface="+mn-lt"/>
                    <a:ea typeface="+mn-ea"/>
                    <a:cs typeface="+mn-cs"/>
                  </a:rPr>
                  <a:t> de COVID-19 </a:t>
                </a:r>
                <a:r>
                  <a:rPr lang="en-US" sz="1200" i="1" kern="1200" dirty="0" err="1" smtClean="0">
                    <a:solidFill>
                      <a:schemeClr val="tx1"/>
                    </a:solidFill>
                    <a:effectLst/>
                    <a:latin typeface="+mn-lt"/>
                    <a:ea typeface="+mn-ea"/>
                    <a:cs typeface="+mn-cs"/>
                  </a:rPr>
                  <a:t>cand</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pentru</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numeroase</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domenii</a:t>
                </a:r>
                <a:r>
                  <a:rPr lang="en-US" sz="1200" i="1" kern="1200" dirty="0" smtClean="0">
                    <a:solidFill>
                      <a:schemeClr val="tx1"/>
                    </a:solidFill>
                    <a:effectLst/>
                    <a:latin typeface="+mn-lt"/>
                    <a:ea typeface="+mn-ea"/>
                    <a:cs typeface="+mn-cs"/>
                  </a:rPr>
                  <a:t> de </a:t>
                </a:r>
                <a:r>
                  <a:rPr lang="en-US" sz="1200" i="1" kern="1200" dirty="0" err="1" smtClean="0">
                    <a:solidFill>
                      <a:schemeClr val="tx1"/>
                    </a:solidFill>
                    <a:effectLst/>
                    <a:latin typeface="+mn-lt"/>
                    <a:ea typeface="+mn-ea"/>
                    <a:cs typeface="+mn-cs"/>
                  </a:rPr>
                  <a:t>activitate</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desfășurarea</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activității</a:t>
                </a:r>
                <a:r>
                  <a:rPr lang="en-US" sz="1200" i="1" kern="1200" dirty="0" smtClean="0">
                    <a:solidFill>
                      <a:schemeClr val="tx1"/>
                    </a:solidFill>
                    <a:effectLst/>
                    <a:latin typeface="+mn-lt"/>
                    <a:ea typeface="+mn-ea"/>
                    <a:cs typeface="+mn-cs"/>
                  </a:rPr>
                  <a:t> a </a:t>
                </a:r>
                <a:r>
                  <a:rPr lang="en-US" sz="1200" i="1" kern="1200" dirty="0" err="1" smtClean="0">
                    <a:solidFill>
                      <a:schemeClr val="tx1"/>
                    </a:solidFill>
                    <a:effectLst/>
                    <a:latin typeface="+mn-lt"/>
                    <a:ea typeface="+mn-ea"/>
                    <a:cs typeface="+mn-cs"/>
                  </a:rPr>
                  <a:t>fost</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restricționată</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astfel</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că</a:t>
                </a:r>
                <a:r>
                  <a:rPr lang="en-US" sz="1200" i="1" kern="1200" dirty="0" smtClean="0">
                    <a:solidFill>
                      <a:schemeClr val="tx1"/>
                    </a:solidFill>
                    <a:effectLst/>
                    <a:latin typeface="+mn-lt"/>
                    <a:ea typeface="+mn-ea"/>
                    <a:cs typeface="+mn-cs"/>
                  </a:rPr>
                  <a:t> nu au </a:t>
                </a:r>
                <a:r>
                  <a:rPr lang="en-US" sz="1200" i="1" kern="1200" dirty="0" err="1" smtClean="0">
                    <a:solidFill>
                      <a:schemeClr val="tx1"/>
                    </a:solidFill>
                    <a:effectLst/>
                    <a:latin typeface="+mn-lt"/>
                    <a:ea typeface="+mn-ea"/>
                    <a:cs typeface="+mn-cs"/>
                  </a:rPr>
                  <a:t>putut</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înregistra</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rezultate</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economice</a:t>
                </a:r>
                <a:r>
                  <a:rPr lang="en-US" sz="1200" i="1" kern="1200" dirty="0" smtClean="0">
                    <a:solidFill>
                      <a:schemeClr val="tx1"/>
                    </a:solidFill>
                    <a:effectLst/>
                    <a:latin typeface="+mn-lt"/>
                    <a:ea typeface="+mn-ea"/>
                    <a:cs typeface="+mn-cs"/>
                  </a:rPr>
                  <a:t> positive, </a:t>
                </a:r>
                <a:r>
                  <a:rPr lang="en-US" sz="1200" i="1" kern="1200" dirty="0" err="1" smtClean="0">
                    <a:solidFill>
                      <a:schemeClr val="tx1"/>
                    </a:solidFill>
                    <a:effectLst/>
                    <a:latin typeface="+mn-lt"/>
                    <a:ea typeface="+mn-ea"/>
                    <a:cs typeface="+mn-cs"/>
                  </a:rPr>
                  <a:t>respectând</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prin</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această</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modificare</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principiul</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echitabililității</a:t>
                </a: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ro-RO"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ro-RO"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ro-RO" sz="1200" i="0" kern="1200">
                    <a:solidFill>
                      <a:schemeClr val="tx1"/>
                    </a:solidFill>
                    <a:effectLst/>
                    <a:latin typeface="+mn-lt"/>
                    <a:ea typeface="+mn-ea"/>
                    <a:cs typeface="+mn-cs"/>
                  </a:rPr>
                  <a:t>𝑊</a:t>
                </a:r>
                <a:r>
                  <a:rPr lang="en-US" sz="1200" i="0" kern="1200" smtClean="0">
                    <a:solidFill>
                      <a:schemeClr val="tx1"/>
                    </a:solidFill>
                    <a:effectLst/>
                    <a:latin typeface="+mn-lt"/>
                    <a:ea typeface="+mn-ea"/>
                    <a:cs typeface="+mn-cs"/>
                  </a:rPr>
                  <a:t>_(</a:t>
                </a:r>
                <a:r>
                  <a:rPr lang="ro-RO" sz="1200" i="0" kern="1200">
                    <a:solidFill>
                      <a:schemeClr val="tx1"/>
                    </a:solidFill>
                    <a:effectLst/>
                    <a:latin typeface="+mn-lt"/>
                    <a:ea typeface="+mn-ea"/>
                    <a:cs typeface="+mn-cs"/>
                  </a:rPr>
                  <a:t>𝑃𝐷𝑛+3</a:t>
                </a:r>
                <a:r>
                  <a:rPr lang="en-US" sz="1200" i="0" kern="1200" smtClean="0">
                    <a:solidFill>
                      <a:schemeClr val="tx1"/>
                    </a:solidFill>
                    <a:effectLst/>
                    <a:latin typeface="+mn-lt"/>
                    <a:ea typeface="+mn-ea"/>
                    <a:cs typeface="+mn-cs"/>
                  </a:rPr>
                  <a:t>)</a:t>
                </a:r>
                <a:r>
                  <a:rPr lang="ro-RO" sz="1200" kern="1200" dirty="0">
                    <a:solidFill>
                      <a:schemeClr val="tx1"/>
                    </a:solidFill>
                    <a:effectLst/>
                    <a:latin typeface="+mn-lt"/>
                    <a:ea typeface="+mn-ea"/>
                    <a:cs typeface="+mn-cs"/>
                  </a:rPr>
                  <a:t> – productivitatea muncii ca urmare a implementării proiectului de digitalizare (reprezintă productivitatea muncii în anul 3 de durabilitate) determinată ca raport între valoarea cifrei de afaceri nete (veniturilor nete) prognozată pentru anul 3 de durabilitate și numărul mediu de angajați prevăzuți pentru anul 3 (trei) de durabilitate. Numărul mediu de angajați luați în calcul pentru anul 3 de durabilitate a proiectului nu poate fi mai mic decât cel din anul referință 2022. În cazul întreprinderilor fără angajați în anul 2022, pentru a putea fi calculat punctajul aferent productivității muncii, se va introduce cifra 1 (la număr </a:t>
                </a:r>
                <a:r>
                  <a:rPr lang="ro-RO" sz="1200" kern="1200" dirty="0" smtClean="0">
                    <a:solidFill>
                      <a:schemeClr val="tx1"/>
                    </a:solidFill>
                    <a:effectLst/>
                    <a:latin typeface="+mn-lt"/>
                    <a:ea typeface="+mn-ea"/>
                    <a:cs typeface="+mn-cs"/>
                  </a:rPr>
                  <a:t>de </a:t>
                </a:r>
                <a:r>
                  <a:rPr lang="ro-RO" sz="1200" kern="1200" dirty="0" err="1">
                    <a:solidFill>
                      <a:schemeClr val="tx1"/>
                    </a:solidFill>
                    <a:effectLst/>
                    <a:latin typeface="+mn-lt"/>
                    <a:ea typeface="+mn-ea"/>
                    <a:cs typeface="+mn-cs"/>
                  </a:rPr>
                  <a:t>angajaţi</a:t>
                </a:r>
                <a:r>
                  <a:rPr lang="ro-RO" sz="1200" kern="1200" dirty="0">
                    <a:solidFill>
                      <a:schemeClr val="tx1"/>
                    </a:solidFill>
                    <a:effectLst/>
                    <a:latin typeface="+mn-lt"/>
                    <a:ea typeface="+mn-ea"/>
                    <a:cs typeface="+mn-cs"/>
                  </a:rPr>
                  <a:t>), iar numărul de angajați în anul 3 de durabilitate trebuie să fie cel puțin 1</a:t>
                </a:r>
                <a:r>
                  <a:rPr lang="ro-RO" sz="1200" kern="1200" dirty="0" smtClean="0">
                    <a:solidFill>
                      <a:schemeClr val="tx1"/>
                    </a:solidFill>
                    <a:effectLst/>
                    <a:latin typeface="+mn-lt"/>
                    <a:ea typeface="+mn-ea"/>
                    <a:cs typeface="+mn-cs"/>
                  </a:rPr>
                  <a:t>.</a:t>
                </a:r>
              </a:p>
              <a:p>
                <a:pPr marL="0" marR="0" indent="0" algn="l" defTabSz="914400" rtl="0" eaLnBrk="1" fontAlgn="auto" latinLnBrk="0" hangingPunct="1">
                  <a:lnSpc>
                    <a:spcPct val="100000"/>
                  </a:lnSpc>
                  <a:spcBef>
                    <a:spcPts val="0"/>
                  </a:spcBef>
                  <a:spcAft>
                    <a:spcPts val="0"/>
                  </a:spcAft>
                  <a:buClrTx/>
                  <a:buSzTx/>
                  <a:buFontTx/>
                  <a:buNone/>
                  <a:tabLst/>
                  <a:defRPr/>
                </a:pPr>
                <a:endParaRPr lang="ro-RO"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ro-RO" sz="1200" b="1" u="sng" kern="1200" dirty="0" smtClean="0">
                    <a:solidFill>
                      <a:schemeClr val="tx1"/>
                    </a:solidFill>
                    <a:effectLst/>
                    <a:latin typeface="+mn-lt"/>
                    <a:ea typeface="+mn-ea"/>
                    <a:cs typeface="+mn-cs"/>
                  </a:rPr>
                  <a:t>Notă:</a:t>
                </a:r>
                <a:r>
                  <a:rPr lang="ro-RO" sz="1200" kern="1200" dirty="0" smtClean="0">
                    <a:solidFill>
                      <a:schemeClr val="tx1"/>
                    </a:solidFill>
                    <a:effectLst/>
                    <a:latin typeface="+mn-lt"/>
                    <a:ea typeface="+mn-ea"/>
                    <a:cs typeface="+mn-cs"/>
                  </a:rPr>
                  <a:t> Perioada de prognoză a veniturilor și cheltuielilor operaționale se va stabili pe durata celor 5 (cinci) ani ulterior perioadei de implementare a proiectului, iar veniturile operaționale nu vor depăși o rată anuală de creștere (față de anul precedent) mai mare de 15%. În situația în care creșterile de venituri anuale sunt mai mari de 15%, solicitantul finanțării este obligat să justifice creșterea prin elaborarea unei note justificative în acest sens, notă ce va fi atașată Planului de afaceri.</a:t>
                </a: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ro-RO" sz="1200" kern="1200" baseline="0" dirty="0" smtClean="0">
                  <a:solidFill>
                    <a:schemeClr val="tx1"/>
                  </a:solidFill>
                  <a:effectLst/>
                  <a:latin typeface="+mn-lt"/>
                  <a:ea typeface="+mn-ea"/>
                  <a:cs typeface="+mn-cs"/>
                </a:endParaRPr>
              </a:p>
              <a:p>
                <a:endParaRPr lang="en-US" dirty="0"/>
              </a:p>
            </p:txBody>
          </p:sp>
        </mc:Fallback>
      </mc:AlternateContent>
      <p:sp>
        <p:nvSpPr>
          <p:cNvPr id="4" name="Slide Number Placeholder 3"/>
          <p:cNvSpPr>
            <a:spLocks noGrp="1"/>
          </p:cNvSpPr>
          <p:nvPr>
            <p:ph type="sldNum" sz="quarter" idx="10"/>
          </p:nvPr>
        </p:nvSpPr>
        <p:spPr/>
        <p:txBody>
          <a:bodyPr/>
          <a:lstStyle/>
          <a:p>
            <a:fld id="{B8E2C66D-0F7D-4ED9-995B-249B3B9C87FB}" type="slidenum">
              <a:rPr lang="en-US" smtClean="0"/>
              <a:t>25</a:t>
            </a:fld>
            <a:endParaRPr lang="en-US"/>
          </a:p>
        </p:txBody>
      </p:sp>
    </p:spTree>
    <p:extLst>
      <p:ext uri="{BB962C8B-B14F-4D97-AF65-F5344CB8AC3E}">
        <p14:creationId xmlns:p14="http://schemas.microsoft.com/office/powerpoint/2010/main" val="17705853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endParaRPr lang="en-US" dirty="0"/>
              </a:p>
            </p:txBody>
          </p:sp>
        </mc:Choice>
        <mc:Fallback xmlns="">
          <p:sp>
            <p:nvSpPr>
              <p:cNvPr id="3" name="Notes Placeholder 2"/>
              <p:cNvSpPr>
                <a:spLocks noGrp="1"/>
              </p:cNvSpPr>
              <p:nvPr>
                <p:ph type="body" idx="1"/>
              </p:nvPr>
            </p:nvSpPr>
            <p:spPr/>
            <p:txBody>
              <a:bodyPr/>
              <a:lstStyle/>
              <a:p>
                <a:r>
                  <a:rPr lang="en-US" sz="1200" b="1" i="1" kern="1200" dirty="0" err="1" smtClean="0">
                    <a:solidFill>
                      <a:schemeClr val="tx1"/>
                    </a:solidFill>
                    <a:effectLst/>
                    <a:latin typeface="+mn-lt"/>
                    <a:ea typeface="+mn-ea"/>
                    <a:cs typeface="+mn-cs"/>
                  </a:rPr>
                  <a:t>Notă</a:t>
                </a:r>
                <a:r>
                  <a:rPr lang="en-US" sz="1200" i="1" kern="1200" dirty="0" smtClean="0">
                    <a:solidFill>
                      <a:schemeClr val="tx1"/>
                    </a:solidFill>
                    <a:effectLst/>
                    <a:latin typeface="+mn-lt"/>
                    <a:ea typeface="+mn-ea"/>
                    <a:cs typeface="+mn-cs"/>
                  </a:rPr>
                  <a:t>: MIPE s-a </a:t>
                </a:r>
                <a:r>
                  <a:rPr lang="en-US" sz="1200" i="1" kern="1200" dirty="0" err="1" smtClean="0">
                    <a:solidFill>
                      <a:schemeClr val="tx1"/>
                    </a:solidFill>
                    <a:effectLst/>
                    <a:latin typeface="+mn-lt"/>
                    <a:ea typeface="+mn-ea"/>
                    <a:cs typeface="+mn-cs"/>
                  </a:rPr>
                  <a:t>asigurat</a:t>
                </a:r>
                <a:r>
                  <a:rPr lang="en-US" sz="1200" i="1" kern="1200" dirty="0" smtClean="0">
                    <a:solidFill>
                      <a:schemeClr val="tx1"/>
                    </a:solidFill>
                    <a:effectLst/>
                    <a:latin typeface="+mn-lt"/>
                    <a:ea typeface="+mn-ea"/>
                    <a:cs typeface="+mn-cs"/>
                  </a:rPr>
                  <a:t> de </a:t>
                </a:r>
                <a:r>
                  <a:rPr lang="en-US" sz="1200" i="1" kern="1200" dirty="0" err="1" smtClean="0">
                    <a:solidFill>
                      <a:schemeClr val="tx1"/>
                    </a:solidFill>
                    <a:effectLst/>
                    <a:latin typeface="+mn-lt"/>
                    <a:ea typeface="+mn-ea"/>
                    <a:cs typeface="+mn-cs"/>
                  </a:rPr>
                  <a:t>introducerea</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anului</a:t>
                </a:r>
                <a:r>
                  <a:rPr lang="en-US" sz="1200" i="1" kern="1200" dirty="0" smtClean="0">
                    <a:solidFill>
                      <a:schemeClr val="tx1"/>
                    </a:solidFill>
                    <a:effectLst/>
                    <a:latin typeface="+mn-lt"/>
                    <a:ea typeface="+mn-ea"/>
                    <a:cs typeface="+mn-cs"/>
                  </a:rPr>
                  <a:t> 2022 ca </a:t>
                </a:r>
                <a:r>
                  <a:rPr lang="en-US" sz="1200" i="1" kern="1200" dirty="0" err="1" smtClean="0">
                    <a:solidFill>
                      <a:schemeClr val="tx1"/>
                    </a:solidFill>
                    <a:effectLst/>
                    <a:latin typeface="+mn-lt"/>
                    <a:ea typeface="+mn-ea"/>
                    <a:cs typeface="+mn-cs"/>
                  </a:rPr>
                  <a:t>bază</a:t>
                </a:r>
                <a:r>
                  <a:rPr lang="en-US" sz="1200" i="1" kern="1200" dirty="0" smtClean="0">
                    <a:solidFill>
                      <a:schemeClr val="tx1"/>
                    </a:solidFill>
                    <a:effectLst/>
                    <a:latin typeface="+mn-lt"/>
                    <a:ea typeface="+mn-ea"/>
                    <a:cs typeface="+mn-cs"/>
                  </a:rPr>
                  <a:t> de </a:t>
                </a:r>
                <a:r>
                  <a:rPr lang="en-US" sz="1200" i="1" kern="1200" dirty="0" err="1" smtClean="0">
                    <a:solidFill>
                      <a:schemeClr val="tx1"/>
                    </a:solidFill>
                    <a:effectLst/>
                    <a:latin typeface="+mn-lt"/>
                    <a:ea typeface="+mn-ea"/>
                    <a:cs typeface="+mn-cs"/>
                  </a:rPr>
                  <a:t>raportare</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și</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evaluare</a:t>
                </a:r>
                <a:r>
                  <a:rPr lang="en-US" sz="1200" i="1" kern="1200" dirty="0" smtClean="0">
                    <a:solidFill>
                      <a:schemeClr val="tx1"/>
                    </a:solidFill>
                    <a:effectLst/>
                    <a:latin typeface="+mn-lt"/>
                    <a:ea typeface="+mn-ea"/>
                    <a:cs typeface="+mn-cs"/>
                  </a:rPr>
                  <a:t> a </a:t>
                </a:r>
                <a:r>
                  <a:rPr lang="en-US" sz="1200" i="1" kern="1200" dirty="0" err="1" smtClean="0">
                    <a:solidFill>
                      <a:schemeClr val="tx1"/>
                    </a:solidFill>
                    <a:effectLst/>
                    <a:latin typeface="+mn-lt"/>
                    <a:ea typeface="+mn-ea"/>
                    <a:cs typeface="+mn-cs"/>
                  </a:rPr>
                  <a:t>indicatorilor</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economici</a:t>
                </a:r>
                <a:r>
                  <a:rPr lang="en-US" sz="1200" i="1" kern="1200" dirty="0" smtClean="0">
                    <a:solidFill>
                      <a:schemeClr val="tx1"/>
                    </a:solidFill>
                    <a:effectLst/>
                    <a:latin typeface="+mn-lt"/>
                    <a:ea typeface="+mn-ea"/>
                    <a:cs typeface="+mn-cs"/>
                  </a:rPr>
                  <a:t>, care vine ca </a:t>
                </a:r>
                <a:r>
                  <a:rPr lang="en-US" sz="1200" i="1" kern="1200" dirty="0" err="1" smtClean="0">
                    <a:solidFill>
                      <a:schemeClr val="tx1"/>
                    </a:solidFill>
                    <a:effectLst/>
                    <a:latin typeface="+mn-lt"/>
                    <a:ea typeface="+mn-ea"/>
                    <a:cs typeface="+mn-cs"/>
                  </a:rPr>
                  <a:t>măsură</a:t>
                </a:r>
                <a:r>
                  <a:rPr lang="en-US" sz="1200" i="1" kern="1200" dirty="0" smtClean="0">
                    <a:solidFill>
                      <a:schemeClr val="tx1"/>
                    </a:solidFill>
                    <a:effectLst/>
                    <a:latin typeface="+mn-lt"/>
                    <a:ea typeface="+mn-ea"/>
                    <a:cs typeface="+mn-cs"/>
                  </a:rPr>
                  <a:t> de </a:t>
                </a:r>
                <a:r>
                  <a:rPr lang="en-US" sz="1200" i="1" kern="1200" dirty="0" err="1" smtClean="0">
                    <a:solidFill>
                      <a:schemeClr val="tx1"/>
                    </a:solidFill>
                    <a:effectLst/>
                    <a:latin typeface="+mn-lt"/>
                    <a:ea typeface="+mn-ea"/>
                    <a:cs typeface="+mn-cs"/>
                  </a:rPr>
                  <a:t>sprijin</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pentru</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beneficiarii</a:t>
                </a:r>
                <a:r>
                  <a:rPr lang="en-US" sz="1200" i="1" kern="1200" dirty="0" smtClean="0">
                    <a:solidFill>
                      <a:schemeClr val="tx1"/>
                    </a:solidFill>
                    <a:effectLst/>
                    <a:latin typeface="+mn-lt"/>
                    <a:ea typeface="+mn-ea"/>
                    <a:cs typeface="+mn-cs"/>
                  </a:rPr>
                  <a:t> care au </a:t>
                </a:r>
                <a:r>
                  <a:rPr lang="en-US" sz="1200" i="1" kern="1200" dirty="0" err="1" smtClean="0">
                    <a:solidFill>
                      <a:schemeClr val="tx1"/>
                    </a:solidFill>
                    <a:effectLst/>
                    <a:latin typeface="+mn-lt"/>
                    <a:ea typeface="+mn-ea"/>
                    <a:cs typeface="+mn-cs"/>
                  </a:rPr>
                  <a:t>fost</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afectați</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în</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anul</a:t>
                </a:r>
                <a:r>
                  <a:rPr lang="en-US" sz="1200" i="1" kern="1200" dirty="0" smtClean="0">
                    <a:solidFill>
                      <a:schemeClr val="tx1"/>
                    </a:solidFill>
                    <a:effectLst/>
                    <a:latin typeface="+mn-lt"/>
                    <a:ea typeface="+mn-ea"/>
                    <a:cs typeface="+mn-cs"/>
                  </a:rPr>
                  <a:t> 2020 de </a:t>
                </a:r>
                <a:r>
                  <a:rPr lang="en-US" sz="1200" i="1" kern="1200" dirty="0" err="1" smtClean="0">
                    <a:solidFill>
                      <a:schemeClr val="tx1"/>
                    </a:solidFill>
                    <a:effectLst/>
                    <a:latin typeface="+mn-lt"/>
                    <a:ea typeface="+mn-ea"/>
                    <a:cs typeface="+mn-cs"/>
                  </a:rPr>
                  <a:t>restricțiile</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provocate</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pe</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fondul</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pandemiei</a:t>
                </a:r>
                <a:r>
                  <a:rPr lang="en-US" sz="1200" i="1" kern="1200" dirty="0" smtClean="0">
                    <a:solidFill>
                      <a:schemeClr val="tx1"/>
                    </a:solidFill>
                    <a:effectLst/>
                    <a:latin typeface="+mn-lt"/>
                    <a:ea typeface="+mn-ea"/>
                    <a:cs typeface="+mn-cs"/>
                  </a:rPr>
                  <a:t> de COVID-19 </a:t>
                </a:r>
                <a:r>
                  <a:rPr lang="en-US" sz="1200" i="1" kern="1200" dirty="0" err="1" smtClean="0">
                    <a:solidFill>
                      <a:schemeClr val="tx1"/>
                    </a:solidFill>
                    <a:effectLst/>
                    <a:latin typeface="+mn-lt"/>
                    <a:ea typeface="+mn-ea"/>
                    <a:cs typeface="+mn-cs"/>
                  </a:rPr>
                  <a:t>cand</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pentru</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numeroase</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domenii</a:t>
                </a:r>
                <a:r>
                  <a:rPr lang="en-US" sz="1200" i="1" kern="1200" dirty="0" smtClean="0">
                    <a:solidFill>
                      <a:schemeClr val="tx1"/>
                    </a:solidFill>
                    <a:effectLst/>
                    <a:latin typeface="+mn-lt"/>
                    <a:ea typeface="+mn-ea"/>
                    <a:cs typeface="+mn-cs"/>
                  </a:rPr>
                  <a:t> de </a:t>
                </a:r>
                <a:r>
                  <a:rPr lang="en-US" sz="1200" i="1" kern="1200" dirty="0" err="1" smtClean="0">
                    <a:solidFill>
                      <a:schemeClr val="tx1"/>
                    </a:solidFill>
                    <a:effectLst/>
                    <a:latin typeface="+mn-lt"/>
                    <a:ea typeface="+mn-ea"/>
                    <a:cs typeface="+mn-cs"/>
                  </a:rPr>
                  <a:t>activitate</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desfășurarea</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activității</a:t>
                </a:r>
                <a:r>
                  <a:rPr lang="en-US" sz="1200" i="1" kern="1200" dirty="0" smtClean="0">
                    <a:solidFill>
                      <a:schemeClr val="tx1"/>
                    </a:solidFill>
                    <a:effectLst/>
                    <a:latin typeface="+mn-lt"/>
                    <a:ea typeface="+mn-ea"/>
                    <a:cs typeface="+mn-cs"/>
                  </a:rPr>
                  <a:t> a </a:t>
                </a:r>
                <a:r>
                  <a:rPr lang="en-US" sz="1200" i="1" kern="1200" dirty="0" err="1" smtClean="0">
                    <a:solidFill>
                      <a:schemeClr val="tx1"/>
                    </a:solidFill>
                    <a:effectLst/>
                    <a:latin typeface="+mn-lt"/>
                    <a:ea typeface="+mn-ea"/>
                    <a:cs typeface="+mn-cs"/>
                  </a:rPr>
                  <a:t>fost</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restricționată</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astfel</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că</a:t>
                </a:r>
                <a:r>
                  <a:rPr lang="en-US" sz="1200" i="1" kern="1200" dirty="0" smtClean="0">
                    <a:solidFill>
                      <a:schemeClr val="tx1"/>
                    </a:solidFill>
                    <a:effectLst/>
                    <a:latin typeface="+mn-lt"/>
                    <a:ea typeface="+mn-ea"/>
                    <a:cs typeface="+mn-cs"/>
                  </a:rPr>
                  <a:t> nu au </a:t>
                </a:r>
                <a:r>
                  <a:rPr lang="en-US" sz="1200" i="1" kern="1200" dirty="0" err="1" smtClean="0">
                    <a:solidFill>
                      <a:schemeClr val="tx1"/>
                    </a:solidFill>
                    <a:effectLst/>
                    <a:latin typeface="+mn-lt"/>
                    <a:ea typeface="+mn-ea"/>
                    <a:cs typeface="+mn-cs"/>
                  </a:rPr>
                  <a:t>putut</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înregistra</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rezultate</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economice</a:t>
                </a:r>
                <a:r>
                  <a:rPr lang="en-US" sz="1200" i="1" kern="1200" dirty="0" smtClean="0">
                    <a:solidFill>
                      <a:schemeClr val="tx1"/>
                    </a:solidFill>
                    <a:effectLst/>
                    <a:latin typeface="+mn-lt"/>
                    <a:ea typeface="+mn-ea"/>
                    <a:cs typeface="+mn-cs"/>
                  </a:rPr>
                  <a:t> positive, </a:t>
                </a:r>
                <a:r>
                  <a:rPr lang="en-US" sz="1200" i="1" kern="1200" dirty="0" err="1" smtClean="0">
                    <a:solidFill>
                      <a:schemeClr val="tx1"/>
                    </a:solidFill>
                    <a:effectLst/>
                    <a:latin typeface="+mn-lt"/>
                    <a:ea typeface="+mn-ea"/>
                    <a:cs typeface="+mn-cs"/>
                  </a:rPr>
                  <a:t>respectând</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prin</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această</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modificare</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principiul</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echitabililității</a:t>
                </a: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ro-RO"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ro-RO"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ro-RO" sz="1200" i="0" kern="1200">
                    <a:solidFill>
                      <a:schemeClr val="tx1"/>
                    </a:solidFill>
                    <a:effectLst/>
                    <a:latin typeface="+mn-lt"/>
                    <a:ea typeface="+mn-ea"/>
                    <a:cs typeface="+mn-cs"/>
                  </a:rPr>
                  <a:t>𝑊</a:t>
                </a:r>
                <a:r>
                  <a:rPr lang="en-US" sz="1200" i="0" kern="1200" smtClean="0">
                    <a:solidFill>
                      <a:schemeClr val="tx1"/>
                    </a:solidFill>
                    <a:effectLst/>
                    <a:latin typeface="+mn-lt"/>
                    <a:ea typeface="+mn-ea"/>
                    <a:cs typeface="+mn-cs"/>
                  </a:rPr>
                  <a:t>_(</a:t>
                </a:r>
                <a:r>
                  <a:rPr lang="ro-RO" sz="1200" i="0" kern="1200">
                    <a:solidFill>
                      <a:schemeClr val="tx1"/>
                    </a:solidFill>
                    <a:effectLst/>
                    <a:latin typeface="+mn-lt"/>
                    <a:ea typeface="+mn-ea"/>
                    <a:cs typeface="+mn-cs"/>
                  </a:rPr>
                  <a:t>𝑃𝐷𝑛+3</a:t>
                </a:r>
                <a:r>
                  <a:rPr lang="en-US" sz="1200" i="0" kern="1200" smtClean="0">
                    <a:solidFill>
                      <a:schemeClr val="tx1"/>
                    </a:solidFill>
                    <a:effectLst/>
                    <a:latin typeface="+mn-lt"/>
                    <a:ea typeface="+mn-ea"/>
                    <a:cs typeface="+mn-cs"/>
                  </a:rPr>
                  <a:t>)</a:t>
                </a:r>
                <a:r>
                  <a:rPr lang="ro-RO" sz="1200" kern="1200" dirty="0">
                    <a:solidFill>
                      <a:schemeClr val="tx1"/>
                    </a:solidFill>
                    <a:effectLst/>
                    <a:latin typeface="+mn-lt"/>
                    <a:ea typeface="+mn-ea"/>
                    <a:cs typeface="+mn-cs"/>
                  </a:rPr>
                  <a:t> – productivitatea muncii ca urmare a implementării proiectului de digitalizare (reprezintă productivitatea muncii în anul 3 de durabilitate) determinată ca raport între valoarea cifrei de afaceri nete (veniturilor nete) prognozată pentru anul 3 de durabilitate și numărul mediu de angajați prevăzuți pentru anul 3 (trei) de durabilitate. Numărul mediu de angajați luați în calcul pentru anul 3 de durabilitate a proiectului nu poate fi mai mic decât cel din anul referință 2022. În cazul întreprinderilor fără angajați în anul 2022, pentru a putea fi calculat punctajul aferent productivității muncii, se va introduce cifra 1 (la număr </a:t>
                </a:r>
                <a:r>
                  <a:rPr lang="ro-RO" sz="1200" kern="1200" dirty="0" smtClean="0">
                    <a:solidFill>
                      <a:schemeClr val="tx1"/>
                    </a:solidFill>
                    <a:effectLst/>
                    <a:latin typeface="+mn-lt"/>
                    <a:ea typeface="+mn-ea"/>
                    <a:cs typeface="+mn-cs"/>
                  </a:rPr>
                  <a:t>de </a:t>
                </a:r>
                <a:r>
                  <a:rPr lang="ro-RO" sz="1200" kern="1200" dirty="0" err="1">
                    <a:solidFill>
                      <a:schemeClr val="tx1"/>
                    </a:solidFill>
                    <a:effectLst/>
                    <a:latin typeface="+mn-lt"/>
                    <a:ea typeface="+mn-ea"/>
                    <a:cs typeface="+mn-cs"/>
                  </a:rPr>
                  <a:t>angajaţi</a:t>
                </a:r>
                <a:r>
                  <a:rPr lang="ro-RO" sz="1200" kern="1200" dirty="0">
                    <a:solidFill>
                      <a:schemeClr val="tx1"/>
                    </a:solidFill>
                    <a:effectLst/>
                    <a:latin typeface="+mn-lt"/>
                    <a:ea typeface="+mn-ea"/>
                    <a:cs typeface="+mn-cs"/>
                  </a:rPr>
                  <a:t>), iar numărul de angajați în anul 3 de durabilitate trebuie să fie cel puțin 1</a:t>
                </a:r>
                <a:r>
                  <a:rPr lang="ro-RO" sz="1200" kern="1200" dirty="0" smtClean="0">
                    <a:solidFill>
                      <a:schemeClr val="tx1"/>
                    </a:solidFill>
                    <a:effectLst/>
                    <a:latin typeface="+mn-lt"/>
                    <a:ea typeface="+mn-ea"/>
                    <a:cs typeface="+mn-cs"/>
                  </a:rPr>
                  <a:t>.</a:t>
                </a:r>
              </a:p>
              <a:p>
                <a:pPr marL="0" marR="0" indent="0" algn="l" defTabSz="914400" rtl="0" eaLnBrk="1" fontAlgn="auto" latinLnBrk="0" hangingPunct="1">
                  <a:lnSpc>
                    <a:spcPct val="100000"/>
                  </a:lnSpc>
                  <a:spcBef>
                    <a:spcPts val="0"/>
                  </a:spcBef>
                  <a:spcAft>
                    <a:spcPts val="0"/>
                  </a:spcAft>
                  <a:buClrTx/>
                  <a:buSzTx/>
                  <a:buFontTx/>
                  <a:buNone/>
                  <a:tabLst/>
                  <a:defRPr/>
                </a:pPr>
                <a:endParaRPr lang="ro-RO"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ro-RO" sz="1200" b="1" u="sng" kern="1200" dirty="0" smtClean="0">
                    <a:solidFill>
                      <a:schemeClr val="tx1"/>
                    </a:solidFill>
                    <a:effectLst/>
                    <a:latin typeface="+mn-lt"/>
                    <a:ea typeface="+mn-ea"/>
                    <a:cs typeface="+mn-cs"/>
                  </a:rPr>
                  <a:t>Notă:</a:t>
                </a:r>
                <a:r>
                  <a:rPr lang="ro-RO" sz="1200" kern="1200" dirty="0" smtClean="0">
                    <a:solidFill>
                      <a:schemeClr val="tx1"/>
                    </a:solidFill>
                    <a:effectLst/>
                    <a:latin typeface="+mn-lt"/>
                    <a:ea typeface="+mn-ea"/>
                    <a:cs typeface="+mn-cs"/>
                  </a:rPr>
                  <a:t> Perioada de prognoză a veniturilor și cheltuielilor operaționale se va stabili pe durata celor 5 (cinci) ani ulterior perioadei de implementare a proiectului, iar veniturile operaționale nu vor depăși o rată anuală de creștere (față de anul precedent) mai mare de 15%. În situația în care creșterile de venituri anuale sunt mai mari de 15%, solicitantul finanțării este obligat să justifice creșterea prin elaborarea unei note justificative în acest sens, notă ce va fi atașată Planului de afaceri.</a:t>
                </a: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ro-RO" sz="1200" kern="1200" baseline="0" dirty="0" smtClean="0">
                  <a:solidFill>
                    <a:schemeClr val="tx1"/>
                  </a:solidFill>
                  <a:effectLst/>
                  <a:latin typeface="+mn-lt"/>
                  <a:ea typeface="+mn-ea"/>
                  <a:cs typeface="+mn-cs"/>
                </a:endParaRPr>
              </a:p>
              <a:p>
                <a:endParaRPr lang="en-US" dirty="0"/>
              </a:p>
            </p:txBody>
          </p:sp>
        </mc:Fallback>
      </mc:AlternateContent>
      <p:sp>
        <p:nvSpPr>
          <p:cNvPr id="4" name="Slide Number Placeholder 3"/>
          <p:cNvSpPr>
            <a:spLocks noGrp="1"/>
          </p:cNvSpPr>
          <p:nvPr>
            <p:ph type="sldNum" sz="quarter" idx="10"/>
          </p:nvPr>
        </p:nvSpPr>
        <p:spPr/>
        <p:txBody>
          <a:bodyPr/>
          <a:lstStyle/>
          <a:p>
            <a:fld id="{B8E2C66D-0F7D-4ED9-995B-249B3B9C87FB}" type="slidenum">
              <a:rPr lang="en-US" smtClean="0"/>
              <a:t>26</a:t>
            </a:fld>
            <a:endParaRPr lang="en-US"/>
          </a:p>
        </p:txBody>
      </p:sp>
    </p:spTree>
    <p:extLst>
      <p:ext uri="{BB962C8B-B14F-4D97-AF65-F5344CB8AC3E}">
        <p14:creationId xmlns:p14="http://schemas.microsoft.com/office/powerpoint/2010/main" val="44350458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o-RO" sz="1200" kern="1200" baseline="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B8E2C66D-0F7D-4ED9-995B-249B3B9C87FB}" type="slidenum">
              <a:rPr lang="en-US" smtClean="0"/>
              <a:t>27</a:t>
            </a:fld>
            <a:endParaRPr lang="en-US"/>
          </a:p>
        </p:txBody>
      </p:sp>
    </p:spTree>
    <p:extLst>
      <p:ext uri="{BB962C8B-B14F-4D97-AF65-F5344CB8AC3E}">
        <p14:creationId xmlns:p14="http://schemas.microsoft.com/office/powerpoint/2010/main" val="7424479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sz="1200" kern="1200" dirty="0" smtClean="0">
              <a:solidFill>
                <a:schemeClr val="tx1"/>
              </a:solidFill>
              <a:effectLst/>
              <a:latin typeface="+mn-lt"/>
              <a:ea typeface="+mn-ea"/>
              <a:cs typeface="+mn-cs"/>
            </a:endParaRPr>
          </a:p>
          <a:p>
            <a:endParaRPr lang="ro-RO"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8E2C66D-0F7D-4ED9-995B-249B3B9C87FB}" type="slidenum">
              <a:rPr lang="en-US" smtClean="0"/>
              <a:t>3</a:t>
            </a:fld>
            <a:endParaRPr lang="en-US"/>
          </a:p>
        </p:txBody>
      </p:sp>
    </p:spTree>
    <p:extLst>
      <p:ext uri="{BB962C8B-B14F-4D97-AF65-F5344CB8AC3E}">
        <p14:creationId xmlns:p14="http://schemas.microsoft.com/office/powerpoint/2010/main" val="41773553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smtClean="0">
                <a:latin typeface="Trebuchet MS" panose="020B0603020202020204" pitchFamily="34" charset="0"/>
                <a:ea typeface="Calibri" panose="020F0502020204030204" pitchFamily="34" charset="0"/>
                <a:cs typeface="Times New Roman" panose="02020603050405020304" pitchFamily="18" charset="0"/>
              </a:rPr>
              <a:t>La </a:t>
            </a:r>
            <a:r>
              <a:rPr lang="en-US" sz="1200" b="1" dirty="0" err="1" smtClean="0">
                <a:latin typeface="Trebuchet MS" panose="020B0603020202020204" pitchFamily="34" charset="0"/>
                <a:ea typeface="Calibri" panose="020F0502020204030204" pitchFamily="34" charset="0"/>
                <a:cs typeface="Times New Roman" panose="02020603050405020304" pitchFamily="18" charset="0"/>
              </a:rPr>
              <a:t>depunerea</a:t>
            </a:r>
            <a:r>
              <a:rPr lang="en-US" sz="1200" b="1" dirty="0" smtClean="0">
                <a:latin typeface="Trebuchet MS" panose="020B0603020202020204" pitchFamily="34" charset="0"/>
                <a:ea typeface="Calibri" panose="020F0502020204030204" pitchFamily="34" charset="0"/>
                <a:cs typeface="Times New Roman" panose="02020603050405020304" pitchFamily="18" charset="0"/>
              </a:rPr>
              <a:t> </a:t>
            </a:r>
            <a:r>
              <a:rPr lang="en-US" sz="1200" b="1" dirty="0" err="1" smtClean="0">
                <a:latin typeface="Trebuchet MS" panose="020B0603020202020204" pitchFamily="34" charset="0"/>
                <a:ea typeface="Calibri" panose="020F0502020204030204" pitchFamily="34" charset="0"/>
                <a:cs typeface="Times New Roman" panose="02020603050405020304" pitchFamily="18" charset="0"/>
              </a:rPr>
              <a:t>proiectului</a:t>
            </a:r>
            <a:r>
              <a:rPr lang="en-US" sz="1200" b="1" dirty="0" smtClean="0">
                <a:latin typeface="Trebuchet MS" panose="020B0603020202020204" pitchFamily="34" charset="0"/>
                <a:ea typeface="Calibri" panose="020F0502020204030204" pitchFamily="34" charset="0"/>
                <a:cs typeface="Times New Roman" panose="02020603050405020304" pitchFamily="18" charset="0"/>
              </a:rPr>
              <a:t>, </a:t>
            </a:r>
            <a:r>
              <a:rPr lang="en-US" sz="1200" b="1" dirty="0" err="1" smtClean="0">
                <a:latin typeface="Trebuchet MS" panose="020B0603020202020204" pitchFamily="34" charset="0"/>
                <a:ea typeface="Calibri" panose="020F0502020204030204" pitchFamily="34" charset="0"/>
                <a:cs typeface="Times New Roman" panose="02020603050405020304" pitchFamily="18" charset="0"/>
              </a:rPr>
              <a:t>Liderul</a:t>
            </a:r>
            <a:r>
              <a:rPr lang="en-US" sz="1200" b="1" dirty="0" smtClean="0">
                <a:latin typeface="Trebuchet MS" panose="020B0603020202020204" pitchFamily="34" charset="0"/>
                <a:ea typeface="Calibri" panose="020F0502020204030204" pitchFamily="34" charset="0"/>
                <a:cs typeface="Times New Roman" panose="02020603050405020304" pitchFamily="18" charset="0"/>
              </a:rPr>
              <a:t> de </a:t>
            </a:r>
            <a:r>
              <a:rPr lang="en-US" sz="1200" b="1" dirty="0" err="1" smtClean="0">
                <a:latin typeface="Trebuchet MS" panose="020B0603020202020204" pitchFamily="34" charset="0"/>
                <a:ea typeface="Calibri" panose="020F0502020204030204" pitchFamily="34" charset="0"/>
                <a:cs typeface="Times New Roman" panose="02020603050405020304" pitchFamily="18" charset="0"/>
              </a:rPr>
              <a:t>parteneriat</a:t>
            </a:r>
            <a:r>
              <a:rPr lang="en-US" sz="1200" b="1" dirty="0" smtClean="0">
                <a:latin typeface="Trebuchet MS" panose="020B0603020202020204" pitchFamily="34" charset="0"/>
                <a:ea typeface="Calibri" panose="020F0502020204030204" pitchFamily="34" charset="0"/>
                <a:cs typeface="Times New Roman" panose="02020603050405020304" pitchFamily="18" charset="0"/>
              </a:rPr>
              <a:t> </a:t>
            </a:r>
            <a:r>
              <a:rPr lang="en-US" sz="1200" b="1" dirty="0" err="1" smtClean="0">
                <a:latin typeface="Trebuchet MS" panose="020B0603020202020204" pitchFamily="34" charset="0"/>
                <a:ea typeface="Calibri" panose="020F0502020204030204" pitchFamily="34" charset="0"/>
                <a:cs typeface="Times New Roman" panose="02020603050405020304" pitchFamily="18" charset="0"/>
              </a:rPr>
              <a:t>va</a:t>
            </a:r>
            <a:r>
              <a:rPr lang="en-US" sz="1200" b="1" dirty="0" smtClean="0">
                <a:latin typeface="Trebuchet MS" panose="020B0603020202020204" pitchFamily="34" charset="0"/>
                <a:ea typeface="Calibri" panose="020F0502020204030204" pitchFamily="34" charset="0"/>
                <a:cs typeface="Times New Roman" panose="02020603050405020304" pitchFamily="18" charset="0"/>
              </a:rPr>
              <a:t> </a:t>
            </a:r>
            <a:r>
              <a:rPr lang="en-US" sz="1200" b="1" dirty="0" err="1" smtClean="0">
                <a:latin typeface="Trebuchet MS" panose="020B0603020202020204" pitchFamily="34" charset="0"/>
                <a:ea typeface="Calibri" panose="020F0502020204030204" pitchFamily="34" charset="0"/>
                <a:cs typeface="Times New Roman" panose="02020603050405020304" pitchFamily="18" charset="0"/>
              </a:rPr>
              <a:t>prezenta</a:t>
            </a:r>
            <a:r>
              <a:rPr lang="en-US" sz="1200" b="1" dirty="0" smtClean="0">
                <a:latin typeface="Trebuchet MS" panose="020B0603020202020204" pitchFamily="34" charset="0"/>
                <a:ea typeface="Calibri" panose="020F0502020204030204" pitchFamily="34" charset="0"/>
                <a:cs typeface="Times New Roman" panose="02020603050405020304" pitchFamily="18" charset="0"/>
              </a:rPr>
              <a:t> un </a:t>
            </a:r>
            <a:r>
              <a:rPr lang="en-US" sz="1200" b="1" dirty="0" err="1" smtClean="0">
                <a:latin typeface="Trebuchet MS" panose="020B0603020202020204" pitchFamily="34" charset="0"/>
                <a:ea typeface="Calibri" panose="020F0502020204030204" pitchFamily="34" charset="0"/>
                <a:cs typeface="Times New Roman" panose="02020603050405020304" pitchFamily="18" charset="0"/>
              </a:rPr>
              <a:t>memoriu</a:t>
            </a:r>
            <a:r>
              <a:rPr lang="en-US" sz="1200" b="1" dirty="0" smtClean="0">
                <a:latin typeface="Trebuchet MS" panose="020B0603020202020204" pitchFamily="34" charset="0"/>
                <a:ea typeface="Calibri" panose="020F0502020204030204" pitchFamily="34" charset="0"/>
                <a:cs typeface="Times New Roman" panose="02020603050405020304" pitchFamily="18" charset="0"/>
              </a:rPr>
              <a:t> </a:t>
            </a:r>
            <a:r>
              <a:rPr lang="en-US" sz="1200" b="1" dirty="0" err="1" smtClean="0">
                <a:latin typeface="Trebuchet MS" panose="020B0603020202020204" pitchFamily="34" charset="0"/>
                <a:ea typeface="Calibri" panose="020F0502020204030204" pitchFamily="34" charset="0"/>
                <a:cs typeface="Times New Roman" panose="02020603050405020304" pitchFamily="18" charset="0"/>
              </a:rPr>
              <a:t>justificativ</a:t>
            </a:r>
            <a:r>
              <a:rPr lang="en-US" sz="1200" b="1" dirty="0" smtClean="0">
                <a:latin typeface="Trebuchet MS" panose="020B0603020202020204" pitchFamily="34" charset="0"/>
                <a:ea typeface="Calibri" panose="020F0502020204030204" pitchFamily="34" charset="0"/>
                <a:cs typeface="Times New Roman" panose="02020603050405020304" pitchFamily="18" charset="0"/>
              </a:rPr>
              <a:t> </a:t>
            </a:r>
            <a:r>
              <a:rPr lang="en-US" sz="1200" b="1" dirty="0" err="1" smtClean="0">
                <a:latin typeface="Trebuchet MS" panose="020B0603020202020204" pitchFamily="34" charset="0"/>
                <a:ea typeface="Calibri" panose="020F0502020204030204" pitchFamily="34" charset="0"/>
                <a:cs typeface="Times New Roman" panose="02020603050405020304" pitchFamily="18" charset="0"/>
              </a:rPr>
              <a:t>prin</a:t>
            </a:r>
            <a:r>
              <a:rPr lang="en-US" sz="1200" b="1" dirty="0" smtClean="0">
                <a:latin typeface="Trebuchet MS" panose="020B0603020202020204" pitchFamily="34" charset="0"/>
                <a:ea typeface="Calibri" panose="020F0502020204030204" pitchFamily="34" charset="0"/>
                <a:cs typeface="Times New Roman" panose="02020603050405020304" pitchFamily="18" charset="0"/>
              </a:rPr>
              <a:t> care </a:t>
            </a:r>
            <a:r>
              <a:rPr lang="en-US" sz="1200" b="1" dirty="0" err="1" smtClean="0">
                <a:latin typeface="Trebuchet MS" panose="020B0603020202020204" pitchFamily="34" charset="0"/>
                <a:ea typeface="Calibri" panose="020F0502020204030204" pitchFamily="34" charset="0"/>
                <a:cs typeface="Times New Roman" panose="02020603050405020304" pitchFamily="18" charset="0"/>
              </a:rPr>
              <a:t>motivează</a:t>
            </a:r>
            <a:r>
              <a:rPr lang="en-US" sz="1200" b="1" dirty="0" smtClean="0">
                <a:latin typeface="Trebuchet MS" panose="020B0603020202020204" pitchFamily="34" charset="0"/>
                <a:ea typeface="Calibri" panose="020F0502020204030204" pitchFamily="34" charset="0"/>
                <a:cs typeface="Times New Roman" panose="02020603050405020304" pitchFamily="18" charset="0"/>
              </a:rPr>
              <a:t> </a:t>
            </a:r>
            <a:r>
              <a:rPr lang="en-US" sz="1200" b="1" dirty="0" err="1" smtClean="0">
                <a:latin typeface="Trebuchet MS" panose="020B0603020202020204" pitchFamily="34" charset="0"/>
                <a:ea typeface="Calibri" panose="020F0502020204030204" pitchFamily="34" charset="0"/>
                <a:cs typeface="Times New Roman" panose="02020603050405020304" pitchFamily="18" charset="0"/>
              </a:rPr>
              <a:t>selecția</a:t>
            </a:r>
            <a:r>
              <a:rPr lang="en-US" sz="1200" b="1" dirty="0" smtClean="0">
                <a:latin typeface="Trebuchet MS" panose="020B0603020202020204" pitchFamily="34" charset="0"/>
                <a:ea typeface="Calibri" panose="020F0502020204030204" pitchFamily="34" charset="0"/>
                <a:cs typeface="Times New Roman" panose="02020603050405020304" pitchFamily="18" charset="0"/>
              </a:rPr>
              <a:t> </a:t>
            </a:r>
            <a:r>
              <a:rPr lang="en-US" sz="1200" b="1" dirty="0" err="1" smtClean="0">
                <a:latin typeface="Trebuchet MS" panose="020B0603020202020204" pitchFamily="34" charset="0"/>
                <a:ea typeface="Calibri" panose="020F0502020204030204" pitchFamily="34" charset="0"/>
                <a:cs typeface="Times New Roman" panose="02020603050405020304" pitchFamily="18" charset="0"/>
              </a:rPr>
              <a:t>partenerului</a:t>
            </a:r>
            <a:r>
              <a:rPr lang="en-US" sz="1200" b="1" dirty="0" smtClean="0">
                <a:latin typeface="Trebuchet MS" panose="020B0603020202020204" pitchFamily="34" charset="0"/>
                <a:ea typeface="Calibri" panose="020F0502020204030204" pitchFamily="34" charset="0"/>
                <a:cs typeface="Times New Roman" panose="02020603050405020304" pitchFamily="18" charset="0"/>
              </a:rPr>
              <a:t>, </a:t>
            </a:r>
            <a:r>
              <a:rPr lang="en-US" sz="1200" b="1" dirty="0" err="1" smtClean="0">
                <a:latin typeface="Trebuchet MS" panose="020B0603020202020204" pitchFamily="34" charset="0"/>
                <a:ea typeface="Calibri" panose="020F0502020204030204" pitchFamily="34" charset="0"/>
                <a:cs typeface="Times New Roman" panose="02020603050405020304" pitchFamily="18" charset="0"/>
              </a:rPr>
              <a:t>în</a:t>
            </a:r>
            <a:r>
              <a:rPr lang="en-US" sz="1200" b="1" dirty="0" smtClean="0">
                <a:latin typeface="Trebuchet MS" panose="020B0603020202020204" pitchFamily="34" charset="0"/>
                <a:ea typeface="Calibri" panose="020F0502020204030204" pitchFamily="34" charset="0"/>
                <a:cs typeface="Times New Roman" panose="02020603050405020304" pitchFamily="18" charset="0"/>
              </a:rPr>
              <a:t> </a:t>
            </a:r>
            <a:r>
              <a:rPr lang="en-US" sz="1200" b="1" dirty="0" err="1" smtClean="0">
                <a:latin typeface="Trebuchet MS" panose="020B0603020202020204" pitchFamily="34" charset="0"/>
                <a:ea typeface="Calibri" panose="020F0502020204030204" pitchFamily="34" charset="0"/>
                <a:cs typeface="Times New Roman" panose="02020603050405020304" pitchFamily="18" charset="0"/>
              </a:rPr>
              <a:t>baza</a:t>
            </a:r>
            <a:r>
              <a:rPr lang="en-US" sz="1200" b="1" dirty="0" smtClean="0">
                <a:latin typeface="Trebuchet MS" panose="020B0603020202020204" pitchFamily="34" charset="0"/>
                <a:ea typeface="Calibri" panose="020F0502020204030204" pitchFamily="34" charset="0"/>
                <a:cs typeface="Times New Roman" panose="02020603050405020304" pitchFamily="18" charset="0"/>
              </a:rPr>
              <a:t> </a:t>
            </a:r>
            <a:r>
              <a:rPr lang="en-US" sz="1200" b="1" dirty="0" err="1" smtClean="0">
                <a:latin typeface="Trebuchet MS" panose="020B0603020202020204" pitchFamily="34" charset="0"/>
                <a:ea typeface="Calibri" panose="020F0502020204030204" pitchFamily="34" charset="0"/>
                <a:cs typeface="Times New Roman" panose="02020603050405020304" pitchFamily="18" charset="0"/>
              </a:rPr>
              <a:t>capacității</a:t>
            </a:r>
            <a:r>
              <a:rPr lang="en-US" sz="1200" b="1" dirty="0" smtClean="0">
                <a:latin typeface="Trebuchet MS" panose="020B0603020202020204" pitchFamily="34" charset="0"/>
                <a:ea typeface="Calibri" panose="020F0502020204030204" pitchFamily="34" charset="0"/>
                <a:cs typeface="Times New Roman" panose="02020603050405020304" pitchFamily="18" charset="0"/>
              </a:rPr>
              <a:t> </a:t>
            </a:r>
            <a:r>
              <a:rPr lang="en-US" sz="1200" b="1" dirty="0" err="1" smtClean="0">
                <a:latin typeface="Trebuchet MS" panose="020B0603020202020204" pitchFamily="34" charset="0"/>
                <a:ea typeface="Calibri" panose="020F0502020204030204" pitchFamily="34" charset="0"/>
                <a:cs typeface="Times New Roman" panose="02020603050405020304" pitchFamily="18" charset="0"/>
              </a:rPr>
              <a:t>tehnice</a:t>
            </a:r>
            <a:r>
              <a:rPr lang="en-US" sz="1200" b="1" dirty="0" smtClean="0">
                <a:latin typeface="Trebuchet MS" panose="020B0603020202020204" pitchFamily="34" charset="0"/>
                <a:ea typeface="Calibri" panose="020F0502020204030204" pitchFamily="34" charset="0"/>
                <a:cs typeface="Times New Roman" panose="02020603050405020304" pitchFamily="18" charset="0"/>
              </a:rPr>
              <a:t> </a:t>
            </a:r>
            <a:r>
              <a:rPr lang="en-US" sz="1200" b="1" dirty="0" err="1" smtClean="0">
                <a:latin typeface="Trebuchet MS" panose="020B0603020202020204" pitchFamily="34" charset="0"/>
                <a:ea typeface="Calibri" panose="020F0502020204030204" pitchFamily="34" charset="0"/>
                <a:cs typeface="Times New Roman" panose="02020603050405020304" pitchFamily="18" charset="0"/>
              </a:rPr>
              <a:t>și</a:t>
            </a:r>
            <a:r>
              <a:rPr lang="en-US" sz="1200" b="1" dirty="0" smtClean="0">
                <a:latin typeface="Trebuchet MS" panose="020B0603020202020204" pitchFamily="34" charset="0"/>
                <a:ea typeface="Calibri" panose="020F0502020204030204" pitchFamily="34" charset="0"/>
                <a:cs typeface="Times New Roman" panose="02020603050405020304" pitchFamily="18" charset="0"/>
              </a:rPr>
              <a:t> </a:t>
            </a:r>
            <a:r>
              <a:rPr lang="en-US" sz="1200" b="1" dirty="0" err="1" smtClean="0">
                <a:latin typeface="Trebuchet MS" panose="020B0603020202020204" pitchFamily="34" charset="0"/>
                <a:ea typeface="Calibri" panose="020F0502020204030204" pitchFamily="34" charset="0"/>
                <a:cs typeface="Times New Roman" panose="02020603050405020304" pitchFamily="18" charset="0"/>
              </a:rPr>
              <a:t>economice</a:t>
            </a:r>
            <a:r>
              <a:rPr lang="en-US" sz="1200" b="1" dirty="0" smtClean="0">
                <a:latin typeface="Trebuchet MS" panose="020B0603020202020204" pitchFamily="34" charset="0"/>
                <a:ea typeface="Calibri" panose="020F0502020204030204" pitchFamily="34" charset="0"/>
                <a:cs typeface="Times New Roman" panose="02020603050405020304" pitchFamily="18" charset="0"/>
              </a:rPr>
              <a:t>, a </a:t>
            </a:r>
            <a:r>
              <a:rPr lang="en-US" sz="1200" b="1" dirty="0" err="1" smtClean="0">
                <a:latin typeface="Trebuchet MS" panose="020B0603020202020204" pitchFamily="34" charset="0"/>
                <a:ea typeface="Calibri" panose="020F0502020204030204" pitchFamily="34" charset="0"/>
                <a:cs typeface="Times New Roman" panose="02020603050405020304" pitchFamily="18" charset="0"/>
              </a:rPr>
              <a:t>experienței</a:t>
            </a:r>
            <a:r>
              <a:rPr lang="en-US" sz="1200" b="1" dirty="0" smtClean="0">
                <a:latin typeface="Trebuchet MS" panose="020B0603020202020204" pitchFamily="34" charset="0"/>
                <a:ea typeface="Calibri" panose="020F0502020204030204" pitchFamily="34" charset="0"/>
                <a:cs typeface="Times New Roman" panose="02020603050405020304" pitchFamily="18" charset="0"/>
              </a:rPr>
              <a:t> </a:t>
            </a:r>
            <a:r>
              <a:rPr lang="en-US" sz="1200" b="1" dirty="0" err="1" smtClean="0">
                <a:latin typeface="Trebuchet MS" panose="020B0603020202020204" pitchFamily="34" charset="0"/>
                <a:ea typeface="Calibri" panose="020F0502020204030204" pitchFamily="34" charset="0"/>
                <a:cs typeface="Times New Roman" panose="02020603050405020304" pitchFamily="18" charset="0"/>
              </a:rPr>
              <a:t>acestuia</a:t>
            </a:r>
            <a:r>
              <a:rPr lang="en-US" sz="1200" b="1" dirty="0" smtClean="0">
                <a:latin typeface="Trebuchet MS" panose="020B0603020202020204" pitchFamily="34" charset="0"/>
                <a:ea typeface="Calibri" panose="020F0502020204030204" pitchFamily="34" charset="0"/>
                <a:cs typeface="Times New Roman" panose="02020603050405020304" pitchFamily="18" charset="0"/>
              </a:rPr>
              <a:t> </a:t>
            </a:r>
            <a:r>
              <a:rPr lang="en-US" sz="1200" b="1" dirty="0" err="1" smtClean="0">
                <a:latin typeface="Trebuchet MS" panose="020B0603020202020204" pitchFamily="34" charset="0"/>
                <a:ea typeface="Calibri" panose="020F0502020204030204" pitchFamily="34" charset="0"/>
                <a:cs typeface="Times New Roman" panose="02020603050405020304" pitchFamily="18" charset="0"/>
              </a:rPr>
              <a:t>în</a:t>
            </a:r>
            <a:r>
              <a:rPr lang="en-US" sz="1200" b="1" dirty="0" smtClean="0">
                <a:latin typeface="Trebuchet MS" panose="020B0603020202020204" pitchFamily="34" charset="0"/>
                <a:ea typeface="Calibri" panose="020F0502020204030204" pitchFamily="34" charset="0"/>
                <a:cs typeface="Times New Roman" panose="02020603050405020304" pitchFamily="18" charset="0"/>
              </a:rPr>
              <a:t> </a:t>
            </a:r>
            <a:r>
              <a:rPr lang="en-US" sz="1200" b="1" dirty="0" err="1" smtClean="0">
                <a:latin typeface="Trebuchet MS" panose="020B0603020202020204" pitchFamily="34" charset="0"/>
                <a:ea typeface="Calibri" panose="020F0502020204030204" pitchFamily="34" charset="0"/>
                <a:cs typeface="Times New Roman" panose="02020603050405020304" pitchFamily="18" charset="0"/>
              </a:rPr>
              <a:t>domeniul</a:t>
            </a:r>
            <a:r>
              <a:rPr lang="en-US" sz="1200" b="1" dirty="0" smtClean="0">
                <a:latin typeface="Trebuchet MS" panose="020B0603020202020204" pitchFamily="34" charset="0"/>
                <a:ea typeface="Calibri" panose="020F0502020204030204" pitchFamily="34" charset="0"/>
                <a:cs typeface="Times New Roman" panose="02020603050405020304" pitchFamily="18" charset="0"/>
              </a:rPr>
              <a:t> IT, </a:t>
            </a:r>
            <a:r>
              <a:rPr lang="en-US" sz="1200" b="1" dirty="0" err="1" smtClean="0">
                <a:latin typeface="Trebuchet MS" panose="020B0603020202020204" pitchFamily="34" charset="0"/>
                <a:ea typeface="Calibri" panose="020F0502020204030204" pitchFamily="34" charset="0"/>
                <a:cs typeface="Times New Roman" panose="02020603050405020304" pitchFamily="18" charset="0"/>
              </a:rPr>
              <a:t>precum</a:t>
            </a:r>
            <a:r>
              <a:rPr lang="en-US" sz="1200" b="1" dirty="0" smtClean="0">
                <a:latin typeface="Trebuchet MS" panose="020B0603020202020204" pitchFamily="34" charset="0"/>
                <a:ea typeface="Calibri" panose="020F0502020204030204" pitchFamily="34" charset="0"/>
                <a:cs typeface="Times New Roman" panose="02020603050405020304" pitchFamily="18" charset="0"/>
              </a:rPr>
              <a:t> </a:t>
            </a:r>
            <a:r>
              <a:rPr lang="en-US" sz="1200" b="1" dirty="0" err="1" smtClean="0">
                <a:latin typeface="Trebuchet MS" panose="020B0603020202020204" pitchFamily="34" charset="0"/>
                <a:ea typeface="Calibri" panose="020F0502020204030204" pitchFamily="34" charset="0"/>
                <a:cs typeface="Times New Roman" panose="02020603050405020304" pitchFamily="18" charset="0"/>
              </a:rPr>
              <a:t>și</a:t>
            </a:r>
            <a:r>
              <a:rPr lang="en-US" sz="1200" b="1" dirty="0" smtClean="0">
                <a:latin typeface="Trebuchet MS" panose="020B0603020202020204" pitchFamily="34" charset="0"/>
                <a:ea typeface="Calibri" panose="020F0502020204030204" pitchFamily="34" charset="0"/>
                <a:cs typeface="Times New Roman" panose="02020603050405020304" pitchFamily="18" charset="0"/>
              </a:rPr>
              <a:t> </a:t>
            </a:r>
            <a:r>
              <a:rPr lang="en-US" sz="1200" b="1" dirty="0" err="1" smtClean="0">
                <a:latin typeface="Trebuchet MS" panose="020B0603020202020204" pitchFamily="34" charset="0"/>
                <a:ea typeface="Calibri" panose="020F0502020204030204" pitchFamily="34" charset="0"/>
                <a:cs typeface="Times New Roman" panose="02020603050405020304" pitchFamily="18" charset="0"/>
              </a:rPr>
              <a:t>aplicabilitatea</a:t>
            </a:r>
            <a:r>
              <a:rPr lang="en-US" sz="1200" b="1" dirty="0" smtClean="0">
                <a:latin typeface="Trebuchet MS" panose="020B0603020202020204" pitchFamily="34" charset="0"/>
                <a:ea typeface="Calibri" panose="020F0502020204030204" pitchFamily="34" charset="0"/>
                <a:cs typeface="Times New Roman" panose="02020603050405020304" pitchFamily="18" charset="0"/>
              </a:rPr>
              <a:t> </a:t>
            </a:r>
            <a:r>
              <a:rPr lang="en-US" sz="1200" b="1" dirty="0" err="1" smtClean="0">
                <a:latin typeface="Trebuchet MS" panose="020B0603020202020204" pitchFamily="34" charset="0"/>
                <a:ea typeface="Calibri" panose="020F0502020204030204" pitchFamily="34" charset="0"/>
                <a:cs typeface="Times New Roman" panose="02020603050405020304" pitchFamily="18" charset="0"/>
              </a:rPr>
              <a:t>contribuției</a:t>
            </a:r>
            <a:r>
              <a:rPr lang="en-US" sz="1200" b="1" dirty="0" smtClean="0">
                <a:latin typeface="Trebuchet MS" panose="020B0603020202020204" pitchFamily="34" charset="0"/>
                <a:ea typeface="Calibri" panose="020F0502020204030204" pitchFamily="34" charset="0"/>
                <a:cs typeface="Times New Roman" panose="02020603050405020304" pitchFamily="18" charset="0"/>
              </a:rPr>
              <a:t> </a:t>
            </a:r>
            <a:r>
              <a:rPr lang="en-US" sz="1200" b="1" dirty="0" err="1" smtClean="0">
                <a:latin typeface="Trebuchet MS" panose="020B0603020202020204" pitchFamily="34" charset="0"/>
                <a:ea typeface="Calibri" panose="020F0502020204030204" pitchFamily="34" charset="0"/>
                <a:cs typeface="Times New Roman" panose="02020603050405020304" pitchFamily="18" charset="0"/>
              </a:rPr>
              <a:t>acestuia</a:t>
            </a:r>
            <a:r>
              <a:rPr lang="en-US" sz="1200" b="1" dirty="0" smtClean="0">
                <a:latin typeface="Trebuchet MS" panose="020B0603020202020204" pitchFamily="34" charset="0"/>
                <a:ea typeface="Calibri" panose="020F0502020204030204" pitchFamily="34" charset="0"/>
                <a:cs typeface="Times New Roman" panose="02020603050405020304" pitchFamily="18" charset="0"/>
              </a:rPr>
              <a:t> </a:t>
            </a:r>
            <a:r>
              <a:rPr lang="en-US" sz="1200" b="1" dirty="0" err="1" smtClean="0">
                <a:latin typeface="Trebuchet MS" panose="020B0603020202020204" pitchFamily="34" charset="0"/>
                <a:ea typeface="Calibri" panose="020F0502020204030204" pitchFamily="34" charset="0"/>
                <a:cs typeface="Times New Roman" panose="02020603050405020304" pitchFamily="18" charset="0"/>
              </a:rPr>
              <a:t>în</a:t>
            </a:r>
            <a:r>
              <a:rPr lang="en-US" sz="1200" b="1" dirty="0" smtClean="0">
                <a:latin typeface="Trebuchet MS" panose="020B0603020202020204" pitchFamily="34" charset="0"/>
                <a:ea typeface="Calibri" panose="020F0502020204030204" pitchFamily="34" charset="0"/>
                <a:cs typeface="Times New Roman" panose="02020603050405020304" pitchFamily="18" charset="0"/>
              </a:rPr>
              <a:t> </a:t>
            </a:r>
            <a:r>
              <a:rPr lang="en-US" sz="1200" b="1" dirty="0" err="1" smtClean="0">
                <a:latin typeface="Trebuchet MS" panose="020B0603020202020204" pitchFamily="34" charset="0"/>
                <a:ea typeface="Calibri" panose="020F0502020204030204" pitchFamily="34" charset="0"/>
                <a:cs typeface="Times New Roman" panose="02020603050405020304" pitchFamily="18" charset="0"/>
              </a:rPr>
              <a:t>cadrul</a:t>
            </a:r>
            <a:r>
              <a:rPr lang="en-US" sz="1200" b="1" dirty="0" smtClean="0">
                <a:latin typeface="Trebuchet MS" panose="020B0603020202020204" pitchFamily="34" charset="0"/>
                <a:ea typeface="Calibri" panose="020F0502020204030204" pitchFamily="34" charset="0"/>
                <a:cs typeface="Times New Roman" panose="02020603050405020304" pitchFamily="18" charset="0"/>
              </a:rPr>
              <a:t> </a:t>
            </a:r>
            <a:r>
              <a:rPr lang="en-US" sz="1200" b="1" dirty="0" err="1" smtClean="0">
                <a:latin typeface="Trebuchet MS" panose="020B0603020202020204" pitchFamily="34" charset="0"/>
                <a:ea typeface="Calibri" panose="020F0502020204030204" pitchFamily="34" charset="0"/>
                <a:cs typeface="Times New Roman" panose="02020603050405020304" pitchFamily="18" charset="0"/>
              </a:rPr>
              <a:t>procesului</a:t>
            </a:r>
            <a:r>
              <a:rPr lang="en-US" sz="1200" b="1" dirty="0" smtClean="0">
                <a:latin typeface="Trebuchet MS" panose="020B0603020202020204" pitchFamily="34" charset="0"/>
                <a:ea typeface="Calibri" panose="020F0502020204030204" pitchFamily="34" charset="0"/>
                <a:cs typeface="Times New Roman" panose="02020603050405020304" pitchFamily="18" charset="0"/>
              </a:rPr>
              <a:t> </a:t>
            </a:r>
            <a:r>
              <a:rPr lang="en-US" sz="1200" b="1" dirty="0" err="1" smtClean="0">
                <a:latin typeface="Trebuchet MS" panose="020B0603020202020204" pitchFamily="34" charset="0"/>
                <a:ea typeface="Calibri" panose="020F0502020204030204" pitchFamily="34" charset="0"/>
                <a:cs typeface="Times New Roman" panose="02020603050405020304" pitchFamily="18" charset="0"/>
              </a:rPr>
              <a:t>tehnologic</a:t>
            </a:r>
            <a:r>
              <a:rPr lang="en-US" sz="1200" b="1" dirty="0" smtClean="0">
                <a:latin typeface="Trebuchet MS" panose="020B0603020202020204" pitchFamily="34" charset="0"/>
                <a:ea typeface="Calibri" panose="020F0502020204030204" pitchFamily="34" charset="0"/>
                <a:cs typeface="Times New Roman" panose="02020603050405020304" pitchFamily="18" charset="0"/>
              </a:rPr>
              <a:t> al </a:t>
            </a:r>
            <a:r>
              <a:rPr lang="en-US" sz="1200" b="1" dirty="0" err="1" smtClean="0">
                <a:latin typeface="Trebuchet MS" panose="020B0603020202020204" pitchFamily="34" charset="0"/>
                <a:ea typeface="Calibri" panose="020F0502020204030204" pitchFamily="34" charset="0"/>
                <a:cs typeface="Times New Roman" panose="02020603050405020304" pitchFamily="18" charset="0"/>
              </a:rPr>
              <a:t>liderului</a:t>
            </a:r>
            <a:r>
              <a:rPr lang="en-US" sz="1200" b="1" dirty="0" smtClean="0">
                <a:latin typeface="Trebuchet MS" panose="020B0603020202020204" pitchFamily="34" charset="0"/>
                <a:ea typeface="Calibri" panose="020F0502020204030204" pitchFamily="34" charset="0"/>
                <a:cs typeface="Times New Roman" panose="02020603050405020304" pitchFamily="18" charset="0"/>
              </a:rPr>
              <a:t> de </a:t>
            </a:r>
            <a:r>
              <a:rPr lang="en-US" sz="1200" b="1" dirty="0" err="1" smtClean="0">
                <a:latin typeface="Trebuchet MS" panose="020B0603020202020204" pitchFamily="34" charset="0"/>
                <a:ea typeface="Calibri" panose="020F0502020204030204" pitchFamily="34" charset="0"/>
                <a:cs typeface="Times New Roman" panose="02020603050405020304" pitchFamily="18" charset="0"/>
              </a:rPr>
              <a:t>parteneriat</a:t>
            </a:r>
            <a:r>
              <a:rPr lang="en-US" sz="1200" b="1" dirty="0" smtClean="0">
                <a:latin typeface="Trebuchet MS" panose="020B0603020202020204" pitchFamily="34" charset="0"/>
                <a:ea typeface="Calibri" panose="020F0502020204030204" pitchFamily="34" charset="0"/>
                <a:cs typeface="Times New Roman" panose="02020603050405020304" pitchFamily="18" charset="0"/>
              </a:rPr>
              <a:t>. Nu se </a:t>
            </a:r>
            <a:r>
              <a:rPr lang="en-US" sz="1200" b="1" dirty="0" err="1" smtClean="0">
                <a:latin typeface="Trebuchet MS" panose="020B0603020202020204" pitchFamily="34" charset="0"/>
                <a:ea typeface="Calibri" panose="020F0502020204030204" pitchFamily="34" charset="0"/>
                <a:cs typeface="Times New Roman" panose="02020603050405020304" pitchFamily="18" charset="0"/>
              </a:rPr>
              <a:t>acceptă</a:t>
            </a:r>
            <a:r>
              <a:rPr lang="en-US" sz="1200" b="1" dirty="0" smtClean="0">
                <a:latin typeface="Trebuchet MS" panose="020B0603020202020204" pitchFamily="34" charset="0"/>
                <a:ea typeface="Calibri" panose="020F0502020204030204" pitchFamily="34" charset="0"/>
                <a:cs typeface="Times New Roman" panose="02020603050405020304" pitchFamily="18" charset="0"/>
              </a:rPr>
              <a:t> ca </a:t>
            </a:r>
            <a:r>
              <a:rPr lang="en-US" sz="1200" b="1" dirty="0" err="1" smtClean="0">
                <a:latin typeface="Trebuchet MS" panose="020B0603020202020204" pitchFamily="34" charset="0"/>
                <a:ea typeface="Calibri" panose="020F0502020204030204" pitchFamily="34" charset="0"/>
                <a:cs typeface="Times New Roman" panose="02020603050405020304" pitchFamily="18" charset="0"/>
              </a:rPr>
              <a:t>liderul</a:t>
            </a:r>
            <a:r>
              <a:rPr lang="en-US" sz="1200" b="1" dirty="0" smtClean="0">
                <a:latin typeface="Trebuchet MS" panose="020B0603020202020204" pitchFamily="34" charset="0"/>
                <a:ea typeface="Calibri" panose="020F0502020204030204" pitchFamily="34" charset="0"/>
                <a:cs typeface="Times New Roman" panose="02020603050405020304" pitchFamily="18" charset="0"/>
              </a:rPr>
              <a:t> de </a:t>
            </a:r>
            <a:r>
              <a:rPr lang="en-US" sz="1200" b="1" dirty="0" err="1" smtClean="0">
                <a:latin typeface="Trebuchet MS" panose="020B0603020202020204" pitchFamily="34" charset="0"/>
                <a:ea typeface="Calibri" panose="020F0502020204030204" pitchFamily="34" charset="0"/>
                <a:cs typeface="Times New Roman" panose="02020603050405020304" pitchFamily="18" charset="0"/>
              </a:rPr>
              <a:t>parteneriat</a:t>
            </a:r>
            <a:r>
              <a:rPr lang="en-US" sz="1200" b="1" dirty="0" smtClean="0">
                <a:latin typeface="Trebuchet MS" panose="020B0603020202020204" pitchFamily="34" charset="0"/>
                <a:ea typeface="Calibri" panose="020F0502020204030204" pitchFamily="34" charset="0"/>
                <a:cs typeface="Times New Roman" panose="02020603050405020304" pitchFamily="18" charset="0"/>
              </a:rPr>
              <a:t> </a:t>
            </a:r>
            <a:r>
              <a:rPr lang="en-US" sz="1200" b="1" dirty="0" err="1" smtClean="0">
                <a:latin typeface="Trebuchet MS" panose="020B0603020202020204" pitchFamily="34" charset="0"/>
                <a:ea typeface="Calibri" panose="020F0502020204030204" pitchFamily="34" charset="0"/>
                <a:cs typeface="Times New Roman" panose="02020603050405020304" pitchFamily="18" charset="0"/>
              </a:rPr>
              <a:t>și</a:t>
            </a:r>
            <a:r>
              <a:rPr lang="en-US" sz="1200" b="1" dirty="0" smtClean="0">
                <a:latin typeface="Trebuchet MS" panose="020B0603020202020204" pitchFamily="34" charset="0"/>
                <a:ea typeface="Calibri" panose="020F0502020204030204" pitchFamily="34" charset="0"/>
                <a:cs typeface="Times New Roman" panose="02020603050405020304" pitchFamily="18" charset="0"/>
              </a:rPr>
              <a:t> </a:t>
            </a:r>
            <a:r>
              <a:rPr lang="en-US" sz="1200" b="1" dirty="0" err="1" smtClean="0">
                <a:latin typeface="Trebuchet MS" panose="020B0603020202020204" pitchFamily="34" charset="0"/>
                <a:ea typeface="Calibri" panose="020F0502020204030204" pitchFamily="34" charset="0"/>
                <a:cs typeface="Times New Roman" panose="02020603050405020304" pitchFamily="18" charset="0"/>
              </a:rPr>
              <a:t>partenerul</a:t>
            </a:r>
            <a:r>
              <a:rPr lang="en-US" sz="1200" b="1" dirty="0" smtClean="0">
                <a:latin typeface="Trebuchet MS" panose="020B0603020202020204" pitchFamily="34" charset="0"/>
                <a:ea typeface="Calibri" panose="020F0502020204030204" pitchFamily="34" charset="0"/>
                <a:cs typeface="Times New Roman" panose="02020603050405020304" pitchFamily="18" charset="0"/>
              </a:rPr>
              <a:t> </a:t>
            </a:r>
            <a:r>
              <a:rPr lang="en-US" sz="1200" b="1" dirty="0" err="1" smtClean="0">
                <a:latin typeface="Trebuchet MS" panose="020B0603020202020204" pitchFamily="34" charset="0"/>
                <a:ea typeface="Calibri" panose="020F0502020204030204" pitchFamily="34" charset="0"/>
                <a:cs typeface="Times New Roman" panose="02020603050405020304" pitchFamily="18" charset="0"/>
              </a:rPr>
              <a:t>să</a:t>
            </a:r>
            <a:r>
              <a:rPr lang="en-US" sz="1200" b="1" dirty="0" smtClean="0">
                <a:latin typeface="Trebuchet MS" panose="020B0603020202020204" pitchFamily="34" charset="0"/>
                <a:ea typeface="Calibri" panose="020F0502020204030204" pitchFamily="34" charset="0"/>
                <a:cs typeface="Times New Roman" panose="02020603050405020304" pitchFamily="18" charset="0"/>
              </a:rPr>
              <a:t> fie </a:t>
            </a:r>
            <a:r>
              <a:rPr lang="en-US" sz="1200" b="1" dirty="0" err="1" smtClean="0">
                <a:latin typeface="Trebuchet MS" panose="020B0603020202020204" pitchFamily="34" charset="0"/>
                <a:ea typeface="Calibri" panose="020F0502020204030204" pitchFamily="34" charset="0"/>
                <a:cs typeface="Times New Roman" panose="02020603050405020304" pitchFamily="18" charset="0"/>
              </a:rPr>
              <a:t>firme</a:t>
            </a:r>
            <a:r>
              <a:rPr lang="en-US" sz="1200" b="1" dirty="0" smtClean="0">
                <a:latin typeface="Trebuchet MS" panose="020B0603020202020204" pitchFamily="34" charset="0"/>
                <a:ea typeface="Calibri" panose="020F0502020204030204" pitchFamily="34" charset="0"/>
                <a:cs typeface="Times New Roman" panose="02020603050405020304" pitchFamily="18" charset="0"/>
              </a:rPr>
              <a:t> legate, </a:t>
            </a:r>
            <a:r>
              <a:rPr lang="en-US" sz="1200" b="1" dirty="0" err="1" smtClean="0">
                <a:latin typeface="Trebuchet MS" panose="020B0603020202020204" pitchFamily="34" charset="0"/>
                <a:ea typeface="Calibri" panose="020F0502020204030204" pitchFamily="34" charset="0"/>
                <a:cs typeface="Times New Roman" panose="02020603050405020304" pitchFamily="18" charset="0"/>
              </a:rPr>
              <a:t>partenere</a:t>
            </a:r>
            <a:r>
              <a:rPr lang="en-US" sz="1200" b="1" dirty="0" smtClean="0">
                <a:latin typeface="Trebuchet MS" panose="020B0603020202020204" pitchFamily="34" charset="0"/>
                <a:ea typeface="Calibri" panose="020F0502020204030204" pitchFamily="34" charset="0"/>
                <a:cs typeface="Times New Roman" panose="02020603050405020304" pitchFamily="18" charset="0"/>
              </a:rPr>
              <a:t> </a:t>
            </a:r>
            <a:r>
              <a:rPr lang="en-US" sz="1200" b="1" dirty="0" err="1" smtClean="0">
                <a:latin typeface="Trebuchet MS" panose="020B0603020202020204" pitchFamily="34" charset="0"/>
                <a:ea typeface="Calibri" panose="020F0502020204030204" pitchFamily="34" charset="0"/>
                <a:cs typeface="Times New Roman" panose="02020603050405020304" pitchFamily="18" charset="0"/>
              </a:rPr>
              <a:t>sau</a:t>
            </a:r>
            <a:r>
              <a:rPr lang="en-US" sz="1200" b="1" dirty="0" smtClean="0">
                <a:latin typeface="Trebuchet MS" panose="020B0603020202020204" pitchFamily="34" charset="0"/>
                <a:ea typeface="Calibri" panose="020F0502020204030204" pitchFamily="34" charset="0"/>
                <a:cs typeface="Times New Roman" panose="02020603050405020304" pitchFamily="18" charset="0"/>
              </a:rPr>
              <a:t> </a:t>
            </a:r>
            <a:r>
              <a:rPr lang="en-US" sz="1200" b="1" dirty="0" err="1" smtClean="0">
                <a:latin typeface="Trebuchet MS" panose="020B0603020202020204" pitchFamily="34" charset="0"/>
                <a:ea typeface="Calibri" panose="020F0502020204030204" pitchFamily="34" charset="0"/>
                <a:cs typeface="Times New Roman" panose="02020603050405020304" pitchFamily="18" charset="0"/>
              </a:rPr>
              <a:t>să</a:t>
            </a:r>
            <a:r>
              <a:rPr lang="en-US" sz="1200" b="1" dirty="0" smtClean="0">
                <a:latin typeface="Trebuchet MS" panose="020B0603020202020204" pitchFamily="34" charset="0"/>
                <a:ea typeface="Calibri" panose="020F0502020204030204" pitchFamily="34" charset="0"/>
                <a:cs typeface="Times New Roman" panose="02020603050405020304" pitchFamily="18" charset="0"/>
              </a:rPr>
              <a:t> </a:t>
            </a:r>
            <a:r>
              <a:rPr lang="en-US" sz="1200" b="1" dirty="0" err="1" smtClean="0">
                <a:latin typeface="Trebuchet MS" panose="020B0603020202020204" pitchFamily="34" charset="0"/>
                <a:ea typeface="Calibri" panose="020F0502020204030204" pitchFamily="34" charset="0"/>
                <a:cs typeface="Times New Roman" panose="02020603050405020304" pitchFamily="18" charset="0"/>
              </a:rPr>
              <a:t>facă</a:t>
            </a:r>
            <a:r>
              <a:rPr lang="en-US" sz="1200" b="1" dirty="0" smtClean="0">
                <a:latin typeface="Trebuchet MS" panose="020B0603020202020204" pitchFamily="34" charset="0"/>
                <a:ea typeface="Calibri" panose="020F0502020204030204" pitchFamily="34" charset="0"/>
                <a:cs typeface="Times New Roman" panose="02020603050405020304" pitchFamily="18" charset="0"/>
              </a:rPr>
              <a:t> parte </a:t>
            </a:r>
            <a:r>
              <a:rPr lang="en-US" sz="1200" b="1" dirty="0" err="1" smtClean="0">
                <a:latin typeface="Trebuchet MS" panose="020B0603020202020204" pitchFamily="34" charset="0"/>
                <a:ea typeface="Calibri" panose="020F0502020204030204" pitchFamily="34" charset="0"/>
                <a:cs typeface="Times New Roman" panose="02020603050405020304" pitchFamily="18" charset="0"/>
              </a:rPr>
              <a:t>dintr</a:t>
            </a:r>
            <a:r>
              <a:rPr lang="en-US" sz="1200" b="1" dirty="0" smtClean="0">
                <a:latin typeface="Trebuchet MS" panose="020B0603020202020204" pitchFamily="34" charset="0"/>
                <a:ea typeface="Calibri" panose="020F0502020204030204" pitchFamily="34" charset="0"/>
                <a:cs typeface="Times New Roman" panose="02020603050405020304" pitchFamily="18" charset="0"/>
              </a:rPr>
              <a:t>-o </a:t>
            </a:r>
            <a:r>
              <a:rPr lang="en-US" sz="1200" b="1" dirty="0" err="1" smtClean="0">
                <a:latin typeface="Trebuchet MS" panose="020B0603020202020204" pitchFamily="34" charset="0"/>
                <a:ea typeface="Calibri" panose="020F0502020204030204" pitchFamily="34" charset="0"/>
                <a:cs typeface="Times New Roman" panose="02020603050405020304" pitchFamily="18" charset="0"/>
              </a:rPr>
              <a:t>întreprindere</a:t>
            </a:r>
            <a:r>
              <a:rPr lang="en-US" sz="1200" b="1" dirty="0" smtClean="0">
                <a:latin typeface="Trebuchet MS" panose="020B0603020202020204" pitchFamily="34" charset="0"/>
                <a:ea typeface="Calibri" panose="020F0502020204030204" pitchFamily="34" charset="0"/>
                <a:cs typeface="Times New Roman" panose="02020603050405020304" pitchFamily="18" charset="0"/>
              </a:rPr>
              <a:t> </a:t>
            </a:r>
            <a:r>
              <a:rPr lang="en-US" sz="1200" b="1" dirty="0" err="1" smtClean="0">
                <a:latin typeface="Trebuchet MS" panose="020B0603020202020204" pitchFamily="34" charset="0"/>
                <a:ea typeface="Calibri" panose="020F0502020204030204" pitchFamily="34" charset="0"/>
                <a:cs typeface="Times New Roman" panose="02020603050405020304" pitchFamily="18" charset="0"/>
              </a:rPr>
              <a:t>unică</a:t>
            </a:r>
            <a:r>
              <a:rPr lang="en-US" sz="1200" b="1" dirty="0" smtClean="0">
                <a:latin typeface="Trebuchet MS" panose="020B0603020202020204" pitchFamily="34" charset="0"/>
                <a:ea typeface="Calibri" panose="020F0502020204030204" pitchFamily="34" charset="0"/>
                <a:cs typeface="Times New Roman" panose="02020603050405020304" pitchFamily="18" charset="0"/>
              </a:rPr>
              <a:t>. </a:t>
            </a:r>
            <a:r>
              <a:rPr lang="en-US" sz="1200" b="1" dirty="0" err="1" smtClean="0">
                <a:latin typeface="Trebuchet MS" panose="020B0603020202020204" pitchFamily="34" charset="0"/>
                <a:ea typeface="Calibri" panose="020F0502020204030204" pitchFamily="34" charset="0"/>
                <a:cs typeface="Times New Roman" panose="02020603050405020304" pitchFamily="18" charset="0"/>
              </a:rPr>
              <a:t>Parteneriatul</a:t>
            </a:r>
            <a:r>
              <a:rPr lang="en-US" sz="1200" b="1" dirty="0" smtClean="0">
                <a:latin typeface="Trebuchet MS" panose="020B0603020202020204" pitchFamily="34" charset="0"/>
                <a:ea typeface="Calibri" panose="020F0502020204030204" pitchFamily="34" charset="0"/>
                <a:cs typeface="Times New Roman" panose="02020603050405020304" pitchFamily="18" charset="0"/>
              </a:rPr>
              <a:t> </a:t>
            </a:r>
            <a:r>
              <a:rPr lang="en-US" sz="1200" b="1" dirty="0" err="1" smtClean="0">
                <a:latin typeface="Trebuchet MS" panose="020B0603020202020204" pitchFamily="34" charset="0"/>
                <a:ea typeface="Calibri" panose="020F0502020204030204" pitchFamily="34" charset="0"/>
                <a:cs typeface="Times New Roman" panose="02020603050405020304" pitchFamily="18" charset="0"/>
              </a:rPr>
              <a:t>constituit</a:t>
            </a:r>
            <a:r>
              <a:rPr lang="en-US" sz="1200" b="1" dirty="0" smtClean="0">
                <a:latin typeface="Trebuchet MS" panose="020B0603020202020204" pitchFamily="34" charset="0"/>
                <a:ea typeface="Calibri" panose="020F0502020204030204" pitchFamily="34" charset="0"/>
                <a:cs typeface="Times New Roman" panose="02020603050405020304" pitchFamily="18" charset="0"/>
              </a:rPr>
              <a:t> </a:t>
            </a:r>
            <a:r>
              <a:rPr lang="en-US" sz="1200" b="1" dirty="0" err="1" smtClean="0">
                <a:latin typeface="Trebuchet MS" panose="020B0603020202020204" pitchFamily="34" charset="0"/>
                <a:ea typeface="Calibri" panose="020F0502020204030204" pitchFamily="34" charset="0"/>
                <a:cs typeface="Times New Roman" panose="02020603050405020304" pitchFamily="18" charset="0"/>
              </a:rPr>
              <a:t>pentru</a:t>
            </a:r>
            <a:r>
              <a:rPr lang="en-US" sz="1200" b="1" dirty="0" smtClean="0">
                <a:latin typeface="Trebuchet MS" panose="020B0603020202020204" pitchFamily="34" charset="0"/>
                <a:ea typeface="Calibri" panose="020F0502020204030204" pitchFamily="34" charset="0"/>
                <a:cs typeface="Times New Roman" panose="02020603050405020304" pitchFamily="18" charset="0"/>
              </a:rPr>
              <a:t> </a:t>
            </a:r>
            <a:r>
              <a:rPr lang="en-US" sz="1200" b="1" dirty="0" err="1" smtClean="0">
                <a:latin typeface="Trebuchet MS" panose="020B0603020202020204" pitchFamily="34" charset="0"/>
                <a:ea typeface="Calibri" panose="020F0502020204030204" pitchFamily="34" charset="0"/>
                <a:cs typeface="Times New Roman" panose="02020603050405020304" pitchFamily="18" charset="0"/>
              </a:rPr>
              <a:t>implementarea</a:t>
            </a:r>
            <a:r>
              <a:rPr lang="en-US" sz="1200" b="1" dirty="0" smtClean="0">
                <a:latin typeface="Trebuchet MS" panose="020B0603020202020204" pitchFamily="34" charset="0"/>
                <a:ea typeface="Calibri" panose="020F0502020204030204" pitchFamily="34" charset="0"/>
                <a:cs typeface="Times New Roman" panose="02020603050405020304" pitchFamily="18" charset="0"/>
              </a:rPr>
              <a:t> </a:t>
            </a:r>
            <a:r>
              <a:rPr lang="en-US" sz="1200" b="1" dirty="0" err="1" smtClean="0">
                <a:latin typeface="Trebuchet MS" panose="020B0603020202020204" pitchFamily="34" charset="0"/>
                <a:ea typeface="Calibri" panose="020F0502020204030204" pitchFamily="34" charset="0"/>
                <a:cs typeface="Times New Roman" panose="02020603050405020304" pitchFamily="18" charset="0"/>
              </a:rPr>
              <a:t>proiectului</a:t>
            </a:r>
            <a:r>
              <a:rPr lang="en-US" sz="1200" b="1" dirty="0" smtClean="0">
                <a:latin typeface="Trebuchet MS" panose="020B0603020202020204" pitchFamily="34" charset="0"/>
                <a:ea typeface="Calibri" panose="020F0502020204030204" pitchFamily="34" charset="0"/>
                <a:cs typeface="Times New Roman" panose="02020603050405020304" pitchFamily="18" charset="0"/>
              </a:rPr>
              <a:t> </a:t>
            </a:r>
            <a:r>
              <a:rPr lang="en-US" sz="1200" b="1" dirty="0" err="1" smtClean="0">
                <a:latin typeface="Trebuchet MS" panose="020B0603020202020204" pitchFamily="34" charset="0"/>
                <a:ea typeface="Calibri" panose="020F0502020204030204" pitchFamily="34" charset="0"/>
                <a:cs typeface="Times New Roman" panose="02020603050405020304" pitchFamily="18" charset="0"/>
              </a:rPr>
              <a:t>va</a:t>
            </a:r>
            <a:r>
              <a:rPr lang="en-US" sz="1200" b="1" dirty="0" smtClean="0">
                <a:latin typeface="Trebuchet MS" panose="020B0603020202020204" pitchFamily="34" charset="0"/>
                <a:ea typeface="Calibri" panose="020F0502020204030204" pitchFamily="34" charset="0"/>
                <a:cs typeface="Times New Roman" panose="02020603050405020304" pitchFamily="18" charset="0"/>
              </a:rPr>
              <a:t> fi </a:t>
            </a:r>
            <a:r>
              <a:rPr lang="en-US" sz="1200" b="1" dirty="0" err="1" smtClean="0">
                <a:latin typeface="Trebuchet MS" panose="020B0603020202020204" pitchFamily="34" charset="0"/>
                <a:ea typeface="Calibri" panose="020F0502020204030204" pitchFamily="34" charset="0"/>
                <a:cs typeface="Times New Roman" panose="02020603050405020304" pitchFamily="18" charset="0"/>
              </a:rPr>
              <a:t>consemnat</a:t>
            </a:r>
            <a:r>
              <a:rPr lang="en-US" sz="1200" b="1" dirty="0" smtClean="0">
                <a:latin typeface="Trebuchet MS" panose="020B0603020202020204" pitchFamily="34" charset="0"/>
                <a:ea typeface="Calibri" panose="020F0502020204030204" pitchFamily="34" charset="0"/>
                <a:cs typeface="Times New Roman" panose="02020603050405020304" pitchFamily="18" charset="0"/>
              </a:rPr>
              <a:t> </a:t>
            </a:r>
            <a:r>
              <a:rPr lang="en-US" sz="1200" b="1" dirty="0" err="1" smtClean="0">
                <a:latin typeface="Trebuchet MS" panose="020B0603020202020204" pitchFamily="34" charset="0"/>
                <a:ea typeface="Calibri" panose="020F0502020204030204" pitchFamily="34" charset="0"/>
                <a:cs typeface="Times New Roman" panose="02020603050405020304" pitchFamily="18" charset="0"/>
              </a:rPr>
              <a:t>prin</a:t>
            </a:r>
            <a:r>
              <a:rPr lang="en-US" sz="1200" b="1" dirty="0" smtClean="0">
                <a:latin typeface="Trebuchet MS" panose="020B0603020202020204" pitchFamily="34" charset="0"/>
                <a:ea typeface="Calibri" panose="020F0502020204030204" pitchFamily="34" charset="0"/>
                <a:cs typeface="Times New Roman" panose="02020603050405020304" pitchFamily="18" charset="0"/>
              </a:rPr>
              <a:t> </a:t>
            </a:r>
            <a:r>
              <a:rPr lang="en-US" sz="1200" b="1" dirty="0" err="1" smtClean="0">
                <a:latin typeface="Trebuchet MS" panose="020B0603020202020204" pitchFamily="34" charset="0"/>
                <a:ea typeface="Calibri" panose="020F0502020204030204" pitchFamily="34" charset="0"/>
                <a:cs typeface="Times New Roman" panose="02020603050405020304" pitchFamily="18" charset="0"/>
              </a:rPr>
              <a:t>Acordul</a:t>
            </a:r>
            <a:r>
              <a:rPr lang="en-US" sz="1200" b="1" dirty="0" smtClean="0">
                <a:latin typeface="Trebuchet MS" panose="020B0603020202020204" pitchFamily="34" charset="0"/>
                <a:ea typeface="Calibri" panose="020F0502020204030204" pitchFamily="34" charset="0"/>
                <a:cs typeface="Times New Roman" panose="02020603050405020304" pitchFamily="18" charset="0"/>
              </a:rPr>
              <a:t> de </a:t>
            </a:r>
            <a:r>
              <a:rPr lang="en-US" sz="1200" b="1" dirty="0" err="1" smtClean="0">
                <a:latin typeface="Trebuchet MS" panose="020B0603020202020204" pitchFamily="34" charset="0"/>
                <a:ea typeface="Calibri" panose="020F0502020204030204" pitchFamily="34" charset="0"/>
                <a:cs typeface="Times New Roman" panose="02020603050405020304" pitchFamily="18" charset="0"/>
              </a:rPr>
              <a:t>parteneriat</a:t>
            </a:r>
            <a:r>
              <a:rPr lang="en-US" sz="1200" b="1" dirty="0" smtClean="0">
                <a:latin typeface="Trebuchet MS" panose="020B0603020202020204" pitchFamily="34" charset="0"/>
                <a:ea typeface="Calibri" panose="020F0502020204030204" pitchFamily="34" charset="0"/>
                <a:cs typeface="Times New Roman" panose="02020603050405020304" pitchFamily="18" charset="0"/>
              </a:rPr>
              <a:t> (</a:t>
            </a:r>
            <a:r>
              <a:rPr lang="en-US" sz="1200" b="1" dirty="0" err="1" smtClean="0">
                <a:latin typeface="Trebuchet MS" panose="020B0603020202020204" pitchFamily="34" charset="0"/>
                <a:ea typeface="Calibri" panose="020F0502020204030204" pitchFamily="34" charset="0"/>
                <a:cs typeface="Times New Roman" panose="02020603050405020304" pitchFamily="18" charset="0"/>
              </a:rPr>
              <a:t>anexă</a:t>
            </a:r>
            <a:r>
              <a:rPr lang="en-US" sz="1200" b="1" dirty="0" smtClean="0">
                <a:latin typeface="Trebuchet MS" panose="020B0603020202020204" pitchFamily="34" charset="0"/>
                <a:ea typeface="Calibri" panose="020F0502020204030204" pitchFamily="34" charset="0"/>
                <a:cs typeface="Times New Roman" panose="02020603050405020304" pitchFamily="18" charset="0"/>
              </a:rPr>
              <a:t> la </a:t>
            </a:r>
            <a:r>
              <a:rPr lang="en-US" sz="1200" b="1" dirty="0" err="1" smtClean="0">
                <a:latin typeface="Trebuchet MS" panose="020B0603020202020204" pitchFamily="34" charset="0"/>
                <a:ea typeface="Calibri" panose="020F0502020204030204" pitchFamily="34" charset="0"/>
                <a:cs typeface="Times New Roman" panose="02020603050405020304" pitchFamily="18" charset="0"/>
              </a:rPr>
              <a:t>cererea</a:t>
            </a:r>
            <a:r>
              <a:rPr lang="en-US" sz="1200" b="1" dirty="0" smtClean="0">
                <a:latin typeface="Trebuchet MS" panose="020B0603020202020204" pitchFamily="34" charset="0"/>
                <a:ea typeface="Calibri" panose="020F0502020204030204" pitchFamily="34" charset="0"/>
                <a:cs typeface="Times New Roman" panose="02020603050405020304" pitchFamily="18" charset="0"/>
              </a:rPr>
              <a:t> de </a:t>
            </a:r>
            <a:r>
              <a:rPr lang="en-US" sz="1200" b="1" dirty="0" err="1" smtClean="0">
                <a:latin typeface="Trebuchet MS" panose="020B0603020202020204" pitchFamily="34" charset="0"/>
                <a:ea typeface="Calibri" panose="020F0502020204030204" pitchFamily="34" charset="0"/>
                <a:cs typeface="Times New Roman" panose="02020603050405020304" pitchFamily="18" charset="0"/>
              </a:rPr>
              <a:t>finanțare</a:t>
            </a:r>
            <a:r>
              <a:rPr lang="en-US" sz="1200" b="1" dirty="0" smtClean="0">
                <a:latin typeface="Trebuchet MS" panose="020B0603020202020204" pitchFamily="34" charset="0"/>
                <a:ea typeface="Calibri" panose="020F0502020204030204" pitchFamily="34" charset="0"/>
                <a:cs typeface="Times New Roman" panose="02020603050405020304" pitchFamily="18" charset="0"/>
              </a:rPr>
              <a:t>).</a:t>
            </a:r>
            <a:endParaRPr lang="en-US" sz="1200" dirty="0" smtClean="0">
              <a:effectLst/>
              <a:latin typeface="Trebuchet MS" panose="020B0603020202020204" pitchFamily="34" charset="0"/>
              <a:ea typeface="Calibri" panose="020F0502020204030204" pitchFamily="34" charset="0"/>
              <a:cs typeface="Times New Roman" panose="02020603050405020304" pitchFamily="18" charset="0"/>
            </a:endParaRPr>
          </a:p>
          <a:p>
            <a:endParaRPr lang="ro-RO"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8E2C66D-0F7D-4ED9-995B-249B3B9C87FB}" type="slidenum">
              <a:rPr lang="en-US" smtClean="0"/>
              <a:t>4</a:t>
            </a:fld>
            <a:endParaRPr lang="en-US"/>
          </a:p>
        </p:txBody>
      </p:sp>
    </p:spTree>
    <p:extLst>
      <p:ext uri="{BB962C8B-B14F-4D97-AF65-F5344CB8AC3E}">
        <p14:creationId xmlns:p14="http://schemas.microsoft.com/office/powerpoint/2010/main" val="41005121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sz="1200" kern="1200" dirty="0" smtClean="0">
              <a:solidFill>
                <a:schemeClr val="tx1"/>
              </a:solidFill>
              <a:effectLst/>
              <a:latin typeface="+mn-lt"/>
              <a:ea typeface="+mn-ea"/>
              <a:cs typeface="+mn-cs"/>
            </a:endParaRPr>
          </a:p>
          <a:p>
            <a:endParaRPr lang="ro-RO"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8E2C66D-0F7D-4ED9-995B-249B3B9C87FB}" type="slidenum">
              <a:rPr lang="en-US" smtClean="0"/>
              <a:t>5</a:t>
            </a:fld>
            <a:endParaRPr lang="en-US"/>
          </a:p>
        </p:txBody>
      </p:sp>
    </p:spTree>
    <p:extLst>
      <p:ext uri="{BB962C8B-B14F-4D97-AF65-F5344CB8AC3E}">
        <p14:creationId xmlns:p14="http://schemas.microsoft.com/office/powerpoint/2010/main" val="35120721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dirty="0" err="1">
                <a:latin typeface="Times New Roman" panose="02020603050405020304" pitchFamily="18" charset="0"/>
                <a:ea typeface="Calibri" panose="020F0502020204030204" pitchFamily="34" charset="0"/>
                <a:cs typeface="Times New Roman" panose="02020603050405020304" pitchFamily="18" charset="0"/>
              </a:rPr>
              <a:t>Calitatea</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ro-RO" dirty="0">
                <a:latin typeface="Times New Roman" panose="02020603050405020304" pitchFamily="18" charset="0"/>
                <a:ea typeface="Calibri" panose="020F0502020204030204" pitchFamily="34" charset="0"/>
                <a:cs typeface="Times New Roman" panose="02020603050405020304" pitchFamily="18" charset="0"/>
              </a:rPr>
              <a:t>de IMM </a:t>
            </a:r>
            <a:r>
              <a:rPr lang="en-US" dirty="0" err="1">
                <a:latin typeface="Times New Roman" panose="02020603050405020304" pitchFamily="18" charset="0"/>
                <a:ea typeface="Calibri" panose="020F0502020204030204" pitchFamily="34" charset="0"/>
                <a:cs typeface="Times New Roman" panose="02020603050405020304" pitchFamily="18" charset="0"/>
              </a:rPr>
              <a:t>trebuie</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să</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existe</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atât</a:t>
            </a:r>
            <a:r>
              <a:rPr lang="en-US" dirty="0">
                <a:latin typeface="Times New Roman" panose="02020603050405020304" pitchFamily="18" charset="0"/>
                <a:ea typeface="Calibri" panose="020F0502020204030204" pitchFamily="34" charset="0"/>
                <a:cs typeface="Times New Roman" panose="02020603050405020304" pitchFamily="18" charset="0"/>
              </a:rPr>
              <a:t> la data </a:t>
            </a:r>
            <a:r>
              <a:rPr lang="en-US" dirty="0" err="1">
                <a:latin typeface="Times New Roman" panose="02020603050405020304" pitchFamily="18" charset="0"/>
                <a:ea typeface="Calibri" panose="020F0502020204030204" pitchFamily="34" charset="0"/>
                <a:cs typeface="Times New Roman" panose="02020603050405020304" pitchFamily="18" charset="0"/>
              </a:rPr>
              <a:t>depunerii</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aplicației</a:t>
            </a:r>
            <a:r>
              <a:rPr lang="en-US" dirty="0">
                <a:latin typeface="Times New Roman" panose="02020603050405020304" pitchFamily="18" charset="0"/>
                <a:ea typeface="Calibri" panose="020F0502020204030204" pitchFamily="34" charset="0"/>
                <a:cs typeface="Times New Roman" panose="02020603050405020304" pitchFamily="18" charset="0"/>
              </a:rPr>
              <a:t> de </a:t>
            </a:r>
            <a:r>
              <a:rPr lang="en-US" dirty="0" err="1">
                <a:latin typeface="Times New Roman" panose="02020603050405020304" pitchFamily="18" charset="0"/>
                <a:ea typeface="Calibri" panose="020F0502020204030204" pitchFamily="34" charset="0"/>
                <a:cs typeface="Times New Roman" panose="02020603050405020304" pitchFamily="18" charset="0"/>
              </a:rPr>
              <a:t>proiect</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cât</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și</a:t>
            </a:r>
            <a:r>
              <a:rPr lang="en-US" dirty="0">
                <a:latin typeface="Times New Roman" panose="02020603050405020304" pitchFamily="18" charset="0"/>
                <a:ea typeface="Calibri" panose="020F0502020204030204" pitchFamily="34" charset="0"/>
                <a:cs typeface="Times New Roman" panose="02020603050405020304" pitchFamily="18" charset="0"/>
              </a:rPr>
              <a:t> la data </a:t>
            </a:r>
            <a:r>
              <a:rPr lang="en-US" dirty="0" err="1">
                <a:latin typeface="Times New Roman" panose="02020603050405020304" pitchFamily="18" charset="0"/>
                <a:ea typeface="Calibri" panose="020F0502020204030204" pitchFamily="34" charset="0"/>
                <a:cs typeface="Times New Roman" panose="02020603050405020304" pitchFamily="18" charset="0"/>
              </a:rPr>
              <a:t>semnării</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contractului</a:t>
            </a:r>
            <a:r>
              <a:rPr lang="en-US" dirty="0">
                <a:latin typeface="Times New Roman" panose="02020603050405020304" pitchFamily="18" charset="0"/>
                <a:ea typeface="Calibri" panose="020F0502020204030204" pitchFamily="34" charset="0"/>
                <a:cs typeface="Times New Roman" panose="02020603050405020304" pitchFamily="18" charset="0"/>
              </a:rPr>
              <a:t> de </a:t>
            </a:r>
            <a:r>
              <a:rPr lang="en-US" dirty="0" err="1">
                <a:latin typeface="Times New Roman" panose="02020603050405020304" pitchFamily="18" charset="0"/>
                <a:ea typeface="Calibri" panose="020F0502020204030204" pitchFamily="34" charset="0"/>
                <a:cs typeface="Times New Roman" panose="02020603050405020304" pitchFamily="18" charset="0"/>
              </a:rPr>
              <a:t>finanțare</a:t>
            </a:r>
            <a:r>
              <a:rPr lang="en-US" dirty="0">
                <a:latin typeface="Times New Roman" panose="02020603050405020304" pitchFamily="18" charset="0"/>
                <a:ea typeface="Calibri" panose="020F0502020204030204" pitchFamily="34" charset="0"/>
                <a:cs typeface="Times New Roman" panose="02020603050405020304" pitchFamily="18" charset="0"/>
              </a:rPr>
              <a:t>;</a:t>
            </a:r>
          </a:p>
          <a:p>
            <a:pPr marL="171450" lvl="0" indent="-171450">
              <a:buFont typeface="Arial" panose="020B0604020202020204" pitchFamily="34" charset="0"/>
              <a:buChar char="•"/>
            </a:pPr>
            <a:r>
              <a:rPr lang="en-US" sz="1200" kern="1200" dirty="0" err="1">
                <a:solidFill>
                  <a:schemeClr val="tx1"/>
                </a:solidFill>
                <a:effectLst/>
                <a:latin typeface="Times New Roman" panose="02020603050405020304" pitchFamily="18" charset="0"/>
                <a:ea typeface="+mn-ea"/>
                <a:cs typeface="Times New Roman" panose="02020603050405020304" pitchFamily="18" charset="0"/>
              </a:rPr>
              <a:t>Alte</a:t>
            </a: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kern="1200" dirty="0" err="1">
                <a:solidFill>
                  <a:schemeClr val="tx1"/>
                </a:solidFill>
                <a:effectLst/>
                <a:latin typeface="Times New Roman" panose="02020603050405020304" pitchFamily="18" charset="0"/>
                <a:ea typeface="+mn-ea"/>
                <a:cs typeface="Times New Roman" panose="02020603050405020304" pitchFamily="18" charset="0"/>
              </a:rPr>
              <a:t>conditii</a:t>
            </a:r>
            <a:r>
              <a:rPr lang="en-US" sz="1200" kern="1200" dirty="0">
                <a:solidFill>
                  <a:schemeClr val="tx1"/>
                </a:solidFill>
                <a:effectLst/>
                <a:latin typeface="Times New Roman" panose="02020603050405020304" pitchFamily="18" charset="0"/>
                <a:ea typeface="+mn-ea"/>
                <a:cs typeface="Times New Roman" panose="02020603050405020304" pitchFamily="18" charset="0"/>
              </a:rPr>
              <a:t>:</a:t>
            </a:r>
          </a:p>
          <a:p>
            <a:pPr marL="171450" lvl="0" indent="-171450">
              <a:buFontTx/>
              <a:buChar char="-"/>
            </a:pPr>
            <a:r>
              <a:rPr lang="ro-RO" sz="1200" u="none" strike="noStrike" kern="1200" dirty="0">
                <a:solidFill>
                  <a:schemeClr val="tx1"/>
                </a:solidFill>
                <a:effectLst/>
                <a:latin typeface="+mn-lt"/>
                <a:ea typeface="+mn-ea"/>
                <a:cs typeface="+mn-cs"/>
              </a:rPr>
              <a:t>nu desfășoară activități cu produse cu caracter erotic sau obscen, </a:t>
            </a:r>
            <a:r>
              <a:rPr lang="ro-RO" sz="1200" u="none" strike="noStrike" kern="1200" dirty="0" err="1">
                <a:solidFill>
                  <a:schemeClr val="tx1"/>
                </a:solidFill>
                <a:effectLst/>
                <a:latin typeface="+mn-lt"/>
                <a:ea typeface="+mn-ea"/>
                <a:cs typeface="+mn-cs"/>
              </a:rPr>
              <a:t>jocuril</a:t>
            </a:r>
            <a:r>
              <a:rPr lang="ro-RO" sz="1200" u="none" strike="noStrike" kern="1200" dirty="0">
                <a:solidFill>
                  <a:schemeClr val="tx1"/>
                </a:solidFill>
                <a:effectLst/>
                <a:latin typeface="+mn-lt"/>
                <a:ea typeface="+mn-ea"/>
                <a:cs typeface="+mn-cs"/>
              </a:rPr>
              <a:t> de noroc, </a:t>
            </a:r>
            <a:endParaRPr lang="en-US" sz="1200" u="none" strike="noStrike" kern="1200" dirty="0">
              <a:solidFill>
                <a:schemeClr val="tx1"/>
              </a:solidFill>
              <a:effectLst/>
              <a:latin typeface="+mn-lt"/>
              <a:ea typeface="+mn-ea"/>
              <a:cs typeface="+mn-cs"/>
            </a:endParaRPr>
          </a:p>
          <a:p>
            <a:pPr marL="171450" lvl="0" indent="-171450">
              <a:buFontTx/>
              <a:buChar char="-"/>
            </a:pPr>
            <a:r>
              <a:rPr lang="ro-RO" sz="1200" u="none" strike="noStrike" kern="1200" dirty="0">
                <a:solidFill>
                  <a:schemeClr val="tx1"/>
                </a:solidFill>
                <a:effectLst/>
                <a:latin typeface="+mn-lt"/>
                <a:ea typeface="+mn-ea"/>
                <a:cs typeface="+mn-cs"/>
              </a:rPr>
              <a:t>nu dețin pagini web care conțin acte sau materiale cu caracter obscen, </a:t>
            </a:r>
            <a:endParaRPr lang="en-US" sz="1200" u="none" strike="noStrike" kern="1200" dirty="0">
              <a:solidFill>
                <a:schemeClr val="tx1"/>
              </a:solidFill>
              <a:effectLst/>
              <a:latin typeface="+mn-lt"/>
              <a:ea typeface="+mn-ea"/>
              <a:cs typeface="+mn-cs"/>
            </a:endParaRPr>
          </a:p>
          <a:p>
            <a:pPr marL="171450" lvl="0" indent="-171450">
              <a:buFontTx/>
              <a:buChar char="-"/>
            </a:pPr>
            <a:r>
              <a:rPr lang="ro-RO" sz="1200" u="none" strike="noStrike" kern="1200" dirty="0">
                <a:solidFill>
                  <a:schemeClr val="tx1"/>
                </a:solidFill>
                <a:effectLst/>
                <a:latin typeface="+mn-lt"/>
                <a:ea typeface="+mn-ea"/>
                <a:cs typeface="+mn-cs"/>
              </a:rPr>
              <a:t>nu se află în stare de faliment, reorganizare judiciară, dizolvare, lichidare sau suspendare temporară a activității sau nu se află în situații similare în urma unei proceduri de aceeași natură prevăzute de legislația sau de reglementările naționale;</a:t>
            </a:r>
            <a:endParaRPr lang="en-US" sz="1200" u="none" strike="noStrike" kern="1200" dirty="0">
              <a:solidFill>
                <a:schemeClr val="tx1"/>
              </a:solidFill>
              <a:effectLst/>
              <a:latin typeface="+mn-lt"/>
              <a:ea typeface="+mn-ea"/>
              <a:cs typeface="+mn-cs"/>
            </a:endParaRPr>
          </a:p>
          <a:p>
            <a:pPr marL="171450" lvl="0" indent="-171450">
              <a:buFontTx/>
              <a:buChar char="-"/>
            </a:pPr>
            <a:r>
              <a:rPr lang="ro-RO" sz="1200" u="none" strike="noStrike" kern="1200" dirty="0">
                <a:solidFill>
                  <a:schemeClr val="tx1"/>
                </a:solidFill>
                <a:effectLst/>
                <a:latin typeface="+mn-lt"/>
                <a:ea typeface="+mn-ea"/>
                <a:cs typeface="+mn-cs"/>
              </a:rPr>
              <a:t>nu fac obiectul unui ordin de recuperare, în urma unei decizii privind declararea unui ajutor de stat ca fiind ilegal și/sau incompatibil cu piața comună.</a:t>
            </a:r>
            <a:endParaRPr lang="en-US" sz="1200" u="none" strike="noStrike" kern="1200" dirty="0">
              <a:solidFill>
                <a:schemeClr val="tx1"/>
              </a:solidFill>
              <a:effectLst/>
              <a:latin typeface="+mn-lt"/>
              <a:ea typeface="+mn-ea"/>
              <a:cs typeface="+mn-cs"/>
            </a:endParaRPr>
          </a:p>
          <a:p>
            <a:pPr marL="171450" lvl="0" indent="-171450">
              <a:buFontTx/>
              <a:buChar char="-"/>
            </a:pPr>
            <a:r>
              <a:rPr lang="ro-RO" sz="1200" u="none" strike="noStrike" kern="1200" dirty="0">
                <a:solidFill>
                  <a:schemeClr val="tx1"/>
                </a:solidFill>
                <a:effectLst/>
                <a:latin typeface="+mn-lt"/>
                <a:ea typeface="+mn-ea"/>
                <a:cs typeface="+mn-cs"/>
              </a:rPr>
              <a:t>nu au legătură cu industria de tutun (producție, distribuție, prelucrare și comerț);</a:t>
            </a:r>
            <a:endParaRPr lang="en-US" sz="1200" u="none" strike="noStrike" kern="1200" dirty="0">
              <a:solidFill>
                <a:schemeClr val="tx1"/>
              </a:solidFill>
              <a:effectLst/>
              <a:latin typeface="+mn-lt"/>
              <a:ea typeface="+mn-ea"/>
              <a:cs typeface="+mn-cs"/>
            </a:endParaRPr>
          </a:p>
          <a:p>
            <a:pPr marL="171450" lvl="0" indent="-171450">
              <a:buFontTx/>
              <a:buChar char="-"/>
            </a:pPr>
            <a:r>
              <a:rPr lang="ro-RO" sz="1200" u="none" strike="noStrike" kern="1200" dirty="0">
                <a:solidFill>
                  <a:schemeClr val="tx1"/>
                </a:solidFill>
                <a:effectLst/>
                <a:latin typeface="+mn-lt"/>
                <a:ea typeface="+mn-ea"/>
                <a:cs typeface="+mn-cs"/>
              </a:rPr>
              <a:t>nu prevăd clonarea în scopuri reproductive; </a:t>
            </a:r>
            <a:endParaRPr lang="en-US" sz="1200" u="none" strike="noStrike" kern="1200" dirty="0">
              <a:solidFill>
                <a:schemeClr val="tx1"/>
              </a:solidFill>
              <a:effectLst/>
              <a:latin typeface="+mn-lt"/>
              <a:ea typeface="+mn-ea"/>
              <a:cs typeface="+mn-cs"/>
            </a:endParaRPr>
          </a:p>
          <a:p>
            <a:pPr marL="171450" lvl="0" indent="-171450">
              <a:buFontTx/>
              <a:buChar char="-"/>
            </a:pPr>
            <a:r>
              <a:rPr lang="ro-RO" sz="1200" u="none" strike="noStrike" kern="1200" dirty="0">
                <a:solidFill>
                  <a:schemeClr val="tx1"/>
                </a:solidFill>
                <a:effectLst/>
                <a:latin typeface="+mn-lt"/>
                <a:ea typeface="+mn-ea"/>
                <a:cs typeface="+mn-cs"/>
              </a:rPr>
              <a:t>nu desfășoară activități de jocuri de noroc (producție, construcție, distribuție, prelucrare, comerț sau software conex);</a:t>
            </a:r>
            <a:endParaRPr lang="en-US" sz="1200" u="none" strike="noStrike" kern="1200" dirty="0">
              <a:solidFill>
                <a:schemeClr val="tx1"/>
              </a:solidFill>
              <a:effectLst/>
              <a:latin typeface="+mn-lt"/>
              <a:ea typeface="+mn-ea"/>
              <a:cs typeface="+mn-cs"/>
            </a:endParaRPr>
          </a:p>
          <a:p>
            <a:pPr marL="171450" lvl="0" indent="-171450">
              <a:buFontTx/>
              <a:buChar char="-"/>
            </a:pPr>
            <a:r>
              <a:rPr lang="ro-RO" sz="1200" u="none" strike="noStrike" kern="1200" dirty="0">
                <a:solidFill>
                  <a:schemeClr val="tx1"/>
                </a:solidFill>
                <a:effectLst/>
                <a:latin typeface="+mn-lt"/>
                <a:ea typeface="+mn-ea"/>
                <a:cs typeface="+mn-cs"/>
              </a:rPr>
              <a:t>nu desfășoară comerț sexual;</a:t>
            </a:r>
            <a:endParaRPr lang="en-US" sz="1200" u="none" strike="noStrike" kern="1200" dirty="0">
              <a:solidFill>
                <a:schemeClr val="tx1"/>
              </a:solidFill>
              <a:effectLst/>
              <a:latin typeface="+mn-lt"/>
              <a:ea typeface="+mn-ea"/>
              <a:cs typeface="+mn-cs"/>
            </a:endParaRPr>
          </a:p>
          <a:p>
            <a:pPr marL="171450" lvl="0" indent="-171450">
              <a:buFontTx/>
              <a:buChar char="-"/>
            </a:pPr>
            <a:r>
              <a:rPr lang="ro-RO" sz="1200" u="none" strike="noStrike" kern="1200" dirty="0">
                <a:solidFill>
                  <a:schemeClr val="tx1"/>
                </a:solidFill>
                <a:effectLst/>
                <a:latin typeface="+mn-lt"/>
                <a:ea typeface="+mn-ea"/>
                <a:cs typeface="+mn-cs"/>
              </a:rPr>
              <a:t>nu implică animale vii în scopuri experimentale și științifice </a:t>
            </a:r>
            <a:endParaRPr lang="en-US" sz="1200" u="none" strike="noStrike" kern="1200" dirty="0">
              <a:solidFill>
                <a:schemeClr val="tx1"/>
              </a:solidFill>
              <a:effectLst/>
              <a:latin typeface="+mn-lt"/>
              <a:ea typeface="+mn-ea"/>
              <a:cs typeface="+mn-cs"/>
            </a:endParaRPr>
          </a:p>
          <a:p>
            <a:pPr marL="171450" lvl="0" indent="-171450">
              <a:buFontTx/>
              <a:buChar char="-"/>
            </a:pPr>
            <a:r>
              <a:rPr lang="ro-RO" sz="1200" u="none" strike="noStrike" kern="1200" dirty="0">
                <a:solidFill>
                  <a:schemeClr val="tx1"/>
                </a:solidFill>
                <a:effectLst/>
                <a:latin typeface="+mn-lt"/>
                <a:ea typeface="+mn-ea"/>
                <a:cs typeface="+mn-cs"/>
              </a:rPr>
              <a:t>nu desfășoară activități de dezvoltare imobiliară sau financiare, cum ar fi achiziționarea sau tranzacționarea cu instrumente financiare. </a:t>
            </a:r>
            <a:endParaRPr lang="en-US" sz="1200" u="none" strike="noStrike" kern="1200" dirty="0">
              <a:solidFill>
                <a:schemeClr val="tx1"/>
              </a:solidFill>
              <a:effectLst/>
              <a:latin typeface="+mn-lt"/>
              <a:ea typeface="+mn-ea"/>
              <a:cs typeface="+mn-cs"/>
            </a:endParaRPr>
          </a:p>
          <a:p>
            <a:pPr marL="171450" lvl="0" indent="-171450">
              <a:buFontTx/>
              <a:buChar char="-"/>
            </a:pPr>
            <a:r>
              <a:rPr lang="ro-RO" sz="1200" u="none" strike="noStrike" kern="1200" dirty="0">
                <a:solidFill>
                  <a:schemeClr val="tx1"/>
                </a:solidFill>
                <a:effectLst/>
                <a:latin typeface="+mn-lt"/>
                <a:ea typeface="+mn-ea"/>
                <a:cs typeface="+mn-cs"/>
              </a:rPr>
              <a:t>nu desfășoare activități legate de exploatare/extracție, prelucrare, distribuție, depozitare sau arderea combustibililor fosili solizi și a petrolului, precum și investiții legate de extracția gazelor.</a:t>
            </a:r>
            <a:endParaRPr lang="en-US" sz="1200" u="none" strike="noStrike" kern="1200" dirty="0">
              <a:solidFill>
                <a:schemeClr val="tx1"/>
              </a:solidFill>
              <a:effectLst/>
              <a:latin typeface="+mn-lt"/>
              <a:ea typeface="+mn-ea"/>
              <a:cs typeface="+mn-cs"/>
            </a:endParaRPr>
          </a:p>
          <a:p>
            <a:pPr marL="171450" lvl="0" indent="-171450">
              <a:buFontTx/>
              <a:buChar char="-"/>
            </a:pPr>
            <a:r>
              <a:rPr lang="ro-RO" sz="1200" u="none" strike="noStrike" kern="1200" dirty="0">
                <a:solidFill>
                  <a:schemeClr val="tx1"/>
                </a:solidFill>
                <a:effectLst/>
                <a:latin typeface="+mn-lt"/>
                <a:ea typeface="+mn-ea"/>
                <a:cs typeface="+mn-cs"/>
              </a:rPr>
              <a:t>solicită ajutor de minimis a cărui valoare se încadrează în limitele prevăzute în prezentul ghid.</a:t>
            </a:r>
            <a:endParaRPr lang="en-US" sz="1200" u="none" strike="noStrike" kern="1200" dirty="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ro-RO" sz="1200" u="none" strike="noStrike" kern="1200" dirty="0">
                <a:solidFill>
                  <a:schemeClr val="tx1"/>
                </a:solidFill>
                <a:effectLst/>
                <a:latin typeface="+mn-lt"/>
                <a:ea typeface="+mn-ea"/>
                <a:cs typeface="+mn-cs"/>
              </a:rPr>
              <a:t>La data semnării contractului de finanțare solicitantul de finanțare nu are </a:t>
            </a:r>
            <a:r>
              <a:rPr lang="ro-RO" sz="1200" u="none" strike="noStrike" kern="1200" dirty="0" err="1">
                <a:solidFill>
                  <a:schemeClr val="tx1"/>
                </a:solidFill>
                <a:effectLst/>
                <a:latin typeface="+mn-lt"/>
                <a:ea typeface="+mn-ea"/>
                <a:cs typeface="+mn-cs"/>
              </a:rPr>
              <a:t>obligaţii</a:t>
            </a:r>
            <a:r>
              <a:rPr lang="ro-RO" sz="1200" u="none" strike="noStrike" kern="1200" dirty="0">
                <a:solidFill>
                  <a:schemeClr val="tx1"/>
                </a:solidFill>
                <a:effectLst/>
                <a:latin typeface="+mn-lt"/>
                <a:ea typeface="+mn-ea"/>
                <a:cs typeface="+mn-cs"/>
              </a:rPr>
              <a:t> de plată nete neachitate în termen către bugetul de stat și respectiv bugetul local în ultimul an calendaristic și nu are fapte înscrise în cazierul fiscal.</a:t>
            </a:r>
            <a:endParaRPr lang="en-US" sz="1200" u="none" strike="noStrike" kern="1200" dirty="0">
              <a:solidFill>
                <a:schemeClr val="tx1"/>
              </a:solidFill>
              <a:effectLst/>
              <a:latin typeface="+mn-lt"/>
              <a:ea typeface="+mn-ea"/>
              <a:cs typeface="+mn-cs"/>
            </a:endParaRPr>
          </a:p>
          <a:p>
            <a:pPr marL="171450" lvl="0" indent="-171450">
              <a:buFontTx/>
              <a:buChar char="-"/>
            </a:pPr>
            <a:endParaRPr lang="en-US" sz="1200" u="none" strike="noStrike" kern="1200" dirty="0">
              <a:solidFill>
                <a:schemeClr val="tx1"/>
              </a:solidFill>
              <a:effectLst/>
              <a:latin typeface="+mn-lt"/>
              <a:ea typeface="+mn-ea"/>
              <a:cs typeface="+mn-cs"/>
            </a:endParaRPr>
          </a:p>
          <a:p>
            <a:pPr marL="171450" lvl="0" indent="-171450">
              <a:buFont typeface="Arial" panose="020B0604020202020204" pitchFamily="34" charset="0"/>
              <a:buChar char="•"/>
            </a:pPr>
            <a:endParaRPr lang="ro-RO"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B8E2C66D-0F7D-4ED9-995B-249B3B9C87FB}" type="slidenum">
              <a:rPr lang="en-US" smtClean="0"/>
              <a:t>6</a:t>
            </a:fld>
            <a:endParaRPr lang="en-US"/>
          </a:p>
        </p:txBody>
      </p:sp>
    </p:spTree>
    <p:extLst>
      <p:ext uri="{BB962C8B-B14F-4D97-AF65-F5344CB8AC3E}">
        <p14:creationId xmlns:p14="http://schemas.microsoft.com/office/powerpoint/2010/main" val="24554330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o-RO" sz="1200" kern="1200" dirty="0" smtClean="0">
                <a:solidFill>
                  <a:schemeClr val="tx1"/>
                </a:solidFill>
                <a:effectLst/>
                <a:latin typeface="+mn-lt"/>
                <a:ea typeface="+mn-ea"/>
                <a:cs typeface="+mn-cs"/>
              </a:rPr>
              <a:t>Un solicitant care își desfășoară activitatea atât în sectoare/domenii eligibile, cât și în sectoare/domenii neeligibile, așa cum sunt menționate</a:t>
            </a:r>
            <a:r>
              <a:rPr lang="ro-RO" sz="1200" kern="1200" baseline="0" dirty="0" smtClean="0">
                <a:solidFill>
                  <a:schemeClr val="tx1"/>
                </a:solidFill>
                <a:effectLst/>
                <a:latin typeface="+mn-lt"/>
                <a:ea typeface="+mn-ea"/>
                <a:cs typeface="+mn-cs"/>
              </a:rPr>
              <a:t> anterior, </a:t>
            </a:r>
            <a:r>
              <a:rPr lang="ro-RO" sz="1200" kern="1200" dirty="0" smtClean="0">
                <a:solidFill>
                  <a:schemeClr val="tx1"/>
                </a:solidFill>
                <a:effectLst/>
                <a:latin typeface="+mn-lt"/>
                <a:ea typeface="+mn-ea"/>
                <a:cs typeface="+mn-cs"/>
              </a:rPr>
              <a:t>poate beneficia de finanțare pentru domeniile de activitate eligibile, cu condiția prezentării documentelor contabile care atestă separarea evidenței acestor activități, ca urmare a semnării contractului de finanțare;</a:t>
            </a:r>
            <a:endParaRPr lang="ro-RO" dirty="0"/>
          </a:p>
        </p:txBody>
      </p:sp>
      <p:sp>
        <p:nvSpPr>
          <p:cNvPr id="4" name="Slide Number Placeholder 3"/>
          <p:cNvSpPr>
            <a:spLocks noGrp="1"/>
          </p:cNvSpPr>
          <p:nvPr>
            <p:ph type="sldNum" sz="quarter" idx="10"/>
          </p:nvPr>
        </p:nvSpPr>
        <p:spPr/>
        <p:txBody>
          <a:bodyPr/>
          <a:lstStyle/>
          <a:p>
            <a:fld id="{B8E2C66D-0F7D-4ED9-995B-249B3B9C87FB}" type="slidenum">
              <a:rPr lang="en-US" smtClean="0"/>
              <a:t>7</a:t>
            </a:fld>
            <a:endParaRPr lang="en-US"/>
          </a:p>
        </p:txBody>
      </p:sp>
    </p:spTree>
    <p:extLst>
      <p:ext uri="{BB962C8B-B14F-4D97-AF65-F5344CB8AC3E}">
        <p14:creationId xmlns:p14="http://schemas.microsoft.com/office/powerpoint/2010/main" val="33959215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ro-RO" sz="1200" kern="1200" dirty="0">
                <a:solidFill>
                  <a:schemeClr val="tx1"/>
                </a:solidFill>
                <a:effectLst/>
                <a:latin typeface="+mn-lt"/>
                <a:ea typeface="+mn-ea"/>
                <a:cs typeface="+mn-cs"/>
              </a:rPr>
              <a:t>Proiectul se poate implementa în una sau mai multe locații de implementare, aflate în aceeași regiune de dezvoltare. În etapa de contractare beneficiarii vor face dovada autorizării codului CAEN la locația de implementare. </a:t>
            </a:r>
            <a:endParaRPr lang="ro-RO" baseline="0" dirty="0"/>
          </a:p>
          <a:p>
            <a:endParaRPr lang="ro-RO" baseline="0" dirty="0"/>
          </a:p>
          <a:p>
            <a:endParaRPr lang="ro-RO" baseline="0" dirty="0"/>
          </a:p>
          <a:p>
            <a:endParaRPr lang="ro-RO" baseline="0" dirty="0"/>
          </a:p>
        </p:txBody>
      </p:sp>
      <p:sp>
        <p:nvSpPr>
          <p:cNvPr id="4" name="Slide Number Placeholder 3"/>
          <p:cNvSpPr>
            <a:spLocks noGrp="1"/>
          </p:cNvSpPr>
          <p:nvPr>
            <p:ph type="sldNum" sz="quarter" idx="10"/>
          </p:nvPr>
        </p:nvSpPr>
        <p:spPr/>
        <p:txBody>
          <a:bodyPr/>
          <a:lstStyle/>
          <a:p>
            <a:fld id="{B8E2C66D-0F7D-4ED9-995B-249B3B9C87FB}" type="slidenum">
              <a:rPr lang="en-US" smtClean="0"/>
              <a:t>8</a:t>
            </a:fld>
            <a:endParaRPr lang="en-US"/>
          </a:p>
        </p:txBody>
      </p:sp>
    </p:spTree>
    <p:extLst>
      <p:ext uri="{BB962C8B-B14F-4D97-AF65-F5344CB8AC3E}">
        <p14:creationId xmlns:p14="http://schemas.microsoft.com/office/powerpoint/2010/main" val="34993769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baseline="0" dirty="0"/>
          </a:p>
          <a:p>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ro-RO" sz="1200" kern="1200" dirty="0">
                <a:solidFill>
                  <a:schemeClr val="tx1"/>
                </a:solidFill>
                <a:effectLst/>
                <a:latin typeface="+mn-lt"/>
                <a:ea typeface="+mn-ea"/>
                <a:cs typeface="+mn-cs"/>
              </a:rPr>
              <a:t>Obiectivul prezentei scheme îl constituie susținerea IMM-urilor din România, prin acordarea de sprijin financiar nerambursabil pentru crearea de tehnologii digitale avansate</a:t>
            </a:r>
            <a:r>
              <a:rPr lang="ro-RO" sz="1200" kern="1200" baseline="0" dirty="0">
                <a:solidFill>
                  <a:schemeClr val="tx1"/>
                </a:solidFill>
                <a:effectLst/>
                <a:latin typeface="+mn-lt"/>
                <a:ea typeface="+mn-ea"/>
                <a:cs typeface="+mn-cs"/>
              </a:rPr>
              <a:t> (ex: inteligența artificială, tehnologia de </a:t>
            </a:r>
            <a:r>
              <a:rPr lang="ro-RO" sz="1200" kern="1200" baseline="0" dirty="0" err="1">
                <a:solidFill>
                  <a:schemeClr val="tx1"/>
                </a:solidFill>
                <a:effectLst/>
                <a:latin typeface="+mn-lt"/>
                <a:ea typeface="+mn-ea"/>
                <a:cs typeface="+mn-cs"/>
              </a:rPr>
              <a:t>cloud</a:t>
            </a:r>
            <a:r>
              <a:rPr lang="ro-RO" sz="1200" kern="1200" baseline="0" dirty="0">
                <a:solidFill>
                  <a:schemeClr val="tx1"/>
                </a:solidFill>
                <a:effectLst/>
                <a:latin typeface="+mn-lt"/>
                <a:ea typeface="+mn-ea"/>
                <a:cs typeface="+mn-cs"/>
              </a:rPr>
              <a:t>, tehnologia </a:t>
            </a:r>
            <a:r>
              <a:rPr lang="ro-RO" sz="1200" kern="1200" baseline="0" dirty="0" err="1">
                <a:solidFill>
                  <a:schemeClr val="tx1"/>
                </a:solidFill>
                <a:effectLst/>
                <a:latin typeface="+mn-lt"/>
                <a:ea typeface="+mn-ea"/>
                <a:cs typeface="+mn-cs"/>
              </a:rPr>
              <a:t>blockchain</a:t>
            </a:r>
            <a:r>
              <a:rPr lang="ro-RO" sz="1200" kern="1200" baseline="0" dirty="0">
                <a:solidFill>
                  <a:schemeClr val="tx1"/>
                </a:solidFill>
                <a:effectLst/>
                <a:latin typeface="+mn-lt"/>
                <a:ea typeface="+mn-ea"/>
                <a:cs typeface="+mn-cs"/>
              </a:rPr>
              <a:t>, </a:t>
            </a:r>
            <a:r>
              <a:rPr lang="ro-RO" baseline="0" dirty="0"/>
              <a:t>tehnologie cuantica</a:t>
            </a:r>
            <a:r>
              <a:rPr lang="ro-RO" sz="1200" kern="1200" baseline="0" dirty="0">
                <a:solidFill>
                  <a:schemeClr val="tx1"/>
                </a:solidFill>
                <a:effectLst/>
                <a:latin typeface="+mn-lt"/>
                <a:ea typeface="+mn-ea"/>
                <a:cs typeface="+mn-cs"/>
              </a:rPr>
              <a:t>);</a:t>
            </a:r>
          </a:p>
          <a:p>
            <a:endParaRPr lang="ro-RO" dirty="0"/>
          </a:p>
          <a:p>
            <a:pPr marL="0" marR="0" indent="0" algn="l" defTabSz="914400" rtl="0" eaLnBrk="1" fontAlgn="auto" latinLnBrk="0" hangingPunct="1">
              <a:lnSpc>
                <a:spcPct val="100000"/>
              </a:lnSpc>
              <a:spcBef>
                <a:spcPts val="0"/>
              </a:spcBef>
              <a:spcAft>
                <a:spcPts val="0"/>
              </a:spcAft>
              <a:buClrTx/>
              <a:buSzTx/>
              <a:buFontTx/>
              <a:buNone/>
              <a:tabLst/>
              <a:defRPr/>
            </a:pPr>
            <a:endParaRPr lang="ro-RO" sz="1200" kern="1200" baseline="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ro-RO" sz="1200" kern="1200" baseline="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ro-RO"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B8E2C66D-0F7D-4ED9-995B-249B3B9C87FB}" type="slidenum">
              <a:rPr lang="en-US" smtClean="0"/>
              <a:t>9</a:t>
            </a:fld>
            <a:endParaRPr lang="en-US"/>
          </a:p>
        </p:txBody>
      </p:sp>
    </p:spTree>
    <p:extLst>
      <p:ext uri="{BB962C8B-B14F-4D97-AF65-F5344CB8AC3E}">
        <p14:creationId xmlns:p14="http://schemas.microsoft.com/office/powerpoint/2010/main" val="3469941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370FA37-F5A5-4471-90DB-40EA13BBC4BA}" type="datetimeFigureOut">
              <a:rPr lang="en-US" smtClean="0"/>
              <a:t>21/12/2023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7C711C-A6D2-4E99-9EB6-052B48CB2A56}" type="slidenum">
              <a:rPr lang="en-US" smtClean="0"/>
              <a:t>‹#›</a:t>
            </a:fld>
            <a:endParaRPr lang="en-US"/>
          </a:p>
        </p:txBody>
      </p:sp>
    </p:spTree>
    <p:extLst>
      <p:ext uri="{BB962C8B-B14F-4D97-AF65-F5344CB8AC3E}">
        <p14:creationId xmlns:p14="http://schemas.microsoft.com/office/powerpoint/2010/main" val="305605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370FA37-F5A5-4471-90DB-40EA13BBC4BA}" type="datetimeFigureOut">
              <a:rPr lang="en-US" smtClean="0"/>
              <a:t>21/12/2023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7C711C-A6D2-4E99-9EB6-052B48CB2A56}" type="slidenum">
              <a:rPr lang="en-US" smtClean="0"/>
              <a:t>‹#›</a:t>
            </a:fld>
            <a:endParaRPr lang="en-US"/>
          </a:p>
        </p:txBody>
      </p:sp>
    </p:spTree>
    <p:extLst>
      <p:ext uri="{BB962C8B-B14F-4D97-AF65-F5344CB8AC3E}">
        <p14:creationId xmlns:p14="http://schemas.microsoft.com/office/powerpoint/2010/main" val="2048214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370FA37-F5A5-4471-90DB-40EA13BBC4BA}" type="datetimeFigureOut">
              <a:rPr lang="en-US" smtClean="0"/>
              <a:t>21/12/2023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7C711C-A6D2-4E99-9EB6-052B48CB2A56}" type="slidenum">
              <a:rPr lang="en-US" smtClean="0"/>
              <a:t>‹#›</a:t>
            </a:fld>
            <a:endParaRPr lang="en-US"/>
          </a:p>
        </p:txBody>
      </p:sp>
    </p:spTree>
    <p:extLst>
      <p:ext uri="{BB962C8B-B14F-4D97-AF65-F5344CB8AC3E}">
        <p14:creationId xmlns:p14="http://schemas.microsoft.com/office/powerpoint/2010/main" val="9690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370FA37-F5A5-4471-90DB-40EA13BBC4BA}" type="datetimeFigureOut">
              <a:rPr lang="en-US" smtClean="0"/>
              <a:t>21/12/2023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7C711C-A6D2-4E99-9EB6-052B48CB2A56}" type="slidenum">
              <a:rPr lang="en-US" smtClean="0"/>
              <a:t>‹#›</a:t>
            </a:fld>
            <a:endParaRPr lang="en-US"/>
          </a:p>
        </p:txBody>
      </p:sp>
    </p:spTree>
    <p:extLst>
      <p:ext uri="{BB962C8B-B14F-4D97-AF65-F5344CB8AC3E}">
        <p14:creationId xmlns:p14="http://schemas.microsoft.com/office/powerpoint/2010/main" val="3569849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370FA37-F5A5-4471-90DB-40EA13BBC4BA}" type="datetimeFigureOut">
              <a:rPr lang="en-US" smtClean="0"/>
              <a:t>21/12/2023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7C711C-A6D2-4E99-9EB6-052B48CB2A56}" type="slidenum">
              <a:rPr lang="en-US" smtClean="0"/>
              <a:t>‹#›</a:t>
            </a:fld>
            <a:endParaRPr lang="en-US"/>
          </a:p>
        </p:txBody>
      </p:sp>
    </p:spTree>
    <p:extLst>
      <p:ext uri="{BB962C8B-B14F-4D97-AF65-F5344CB8AC3E}">
        <p14:creationId xmlns:p14="http://schemas.microsoft.com/office/powerpoint/2010/main" val="1890025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370FA37-F5A5-4471-90DB-40EA13BBC4BA}" type="datetimeFigureOut">
              <a:rPr lang="en-US" smtClean="0"/>
              <a:t>21/12/2023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7C711C-A6D2-4E99-9EB6-052B48CB2A56}" type="slidenum">
              <a:rPr lang="en-US" smtClean="0"/>
              <a:t>‹#›</a:t>
            </a:fld>
            <a:endParaRPr lang="en-US"/>
          </a:p>
        </p:txBody>
      </p:sp>
    </p:spTree>
    <p:extLst>
      <p:ext uri="{BB962C8B-B14F-4D97-AF65-F5344CB8AC3E}">
        <p14:creationId xmlns:p14="http://schemas.microsoft.com/office/powerpoint/2010/main" val="2229551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370FA37-F5A5-4471-90DB-40EA13BBC4BA}" type="datetimeFigureOut">
              <a:rPr lang="en-US" smtClean="0"/>
              <a:t>21/12/2023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7C711C-A6D2-4E99-9EB6-052B48CB2A56}" type="slidenum">
              <a:rPr lang="en-US" smtClean="0"/>
              <a:t>‹#›</a:t>
            </a:fld>
            <a:endParaRPr lang="en-US"/>
          </a:p>
        </p:txBody>
      </p:sp>
    </p:spTree>
    <p:extLst>
      <p:ext uri="{BB962C8B-B14F-4D97-AF65-F5344CB8AC3E}">
        <p14:creationId xmlns:p14="http://schemas.microsoft.com/office/powerpoint/2010/main" val="2266267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370FA37-F5A5-4471-90DB-40EA13BBC4BA}" type="datetimeFigureOut">
              <a:rPr lang="en-US" smtClean="0"/>
              <a:t>21/12/2023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7C711C-A6D2-4E99-9EB6-052B48CB2A56}" type="slidenum">
              <a:rPr lang="en-US" smtClean="0"/>
              <a:t>‹#›</a:t>
            </a:fld>
            <a:endParaRPr lang="en-US"/>
          </a:p>
        </p:txBody>
      </p:sp>
    </p:spTree>
    <p:extLst>
      <p:ext uri="{BB962C8B-B14F-4D97-AF65-F5344CB8AC3E}">
        <p14:creationId xmlns:p14="http://schemas.microsoft.com/office/powerpoint/2010/main" val="12251430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70FA37-F5A5-4471-90DB-40EA13BBC4BA}" type="datetimeFigureOut">
              <a:rPr lang="en-US" smtClean="0"/>
              <a:t>21/12/2023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7C711C-A6D2-4E99-9EB6-052B48CB2A56}" type="slidenum">
              <a:rPr lang="en-US" smtClean="0"/>
              <a:t>‹#›</a:t>
            </a:fld>
            <a:endParaRPr lang="en-US"/>
          </a:p>
        </p:txBody>
      </p:sp>
    </p:spTree>
    <p:extLst>
      <p:ext uri="{BB962C8B-B14F-4D97-AF65-F5344CB8AC3E}">
        <p14:creationId xmlns:p14="http://schemas.microsoft.com/office/powerpoint/2010/main" val="2560426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370FA37-F5A5-4471-90DB-40EA13BBC4BA}" type="datetimeFigureOut">
              <a:rPr lang="en-US" smtClean="0"/>
              <a:t>21/12/2023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7C711C-A6D2-4E99-9EB6-052B48CB2A56}" type="slidenum">
              <a:rPr lang="en-US" smtClean="0"/>
              <a:t>‹#›</a:t>
            </a:fld>
            <a:endParaRPr lang="en-US"/>
          </a:p>
        </p:txBody>
      </p:sp>
    </p:spTree>
    <p:extLst>
      <p:ext uri="{BB962C8B-B14F-4D97-AF65-F5344CB8AC3E}">
        <p14:creationId xmlns:p14="http://schemas.microsoft.com/office/powerpoint/2010/main" val="41194951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370FA37-F5A5-4471-90DB-40EA13BBC4BA}" type="datetimeFigureOut">
              <a:rPr lang="en-US" smtClean="0"/>
              <a:t>21/12/2023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7C711C-A6D2-4E99-9EB6-052B48CB2A56}" type="slidenum">
              <a:rPr lang="en-US" smtClean="0"/>
              <a:t>‹#›</a:t>
            </a:fld>
            <a:endParaRPr lang="en-US"/>
          </a:p>
        </p:txBody>
      </p:sp>
    </p:spTree>
    <p:extLst>
      <p:ext uri="{BB962C8B-B14F-4D97-AF65-F5344CB8AC3E}">
        <p14:creationId xmlns:p14="http://schemas.microsoft.com/office/powerpoint/2010/main" val="11581879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70FA37-F5A5-4471-90DB-40EA13BBC4BA}" type="datetimeFigureOut">
              <a:rPr lang="en-US" smtClean="0"/>
              <a:t>21/12/2023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7C711C-A6D2-4E99-9EB6-052B48CB2A56}" type="slidenum">
              <a:rPr lang="en-US" smtClean="0"/>
              <a:t>‹#›</a:t>
            </a:fld>
            <a:endParaRPr lang="en-US"/>
          </a:p>
        </p:txBody>
      </p:sp>
    </p:spTree>
    <p:extLst>
      <p:ext uri="{BB962C8B-B14F-4D97-AF65-F5344CB8AC3E}">
        <p14:creationId xmlns:p14="http://schemas.microsoft.com/office/powerpoint/2010/main" val="40768667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1.emf"/></Relationships>
</file>

<file path=ppt/slides/_rels/slide1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1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2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2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2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2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2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5.xml"/><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2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6.xml"/><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2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7.jpg"/></Relationships>
</file>

<file path=ppt/slides/_rels/slide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9615" y="1777371"/>
            <a:ext cx="11289323" cy="754413"/>
          </a:xfrm>
        </p:spPr>
        <p:txBody>
          <a:bodyPr>
            <a:noAutofit/>
          </a:bodyPr>
          <a:lstStyle/>
          <a:p>
            <a:r>
              <a:rPr lang="en-US" sz="4000" b="1" cap="small" dirty="0">
                <a:latin typeface="Trebuchet MS" panose="020B0603020202020204" pitchFamily="34" charset="0"/>
                <a:cs typeface="Times New Roman" panose="02020603050405020304" pitchFamily="18" charset="0"/>
              </a:rPr>
              <a:t>PLANUL NAȚIONAL DE REDRESARE ȘI</a:t>
            </a:r>
            <a:r>
              <a:rPr lang="ro-RO" sz="4000" b="1" cap="small" dirty="0">
                <a:latin typeface="Trebuchet MS" panose="020B0603020202020204" pitchFamily="34" charset="0"/>
                <a:cs typeface="Times New Roman" panose="02020603050405020304" pitchFamily="18" charset="0"/>
              </a:rPr>
              <a:t> </a:t>
            </a:r>
            <a:r>
              <a:rPr lang="en-US" sz="4000" b="1" cap="small" dirty="0">
                <a:latin typeface="Trebuchet MS" panose="020B0603020202020204" pitchFamily="34" charset="0"/>
                <a:cs typeface="Times New Roman" panose="02020603050405020304" pitchFamily="18" charset="0"/>
              </a:rPr>
              <a:t>REZILIENȚĂ</a:t>
            </a:r>
            <a:endParaRPr lang="en-US" sz="4000" dirty="0">
              <a:latin typeface="Trebuchet MS" panose="020B0603020202020204" pitchFamily="34" charset="0"/>
              <a:cs typeface="Times New Roman" panose="02020603050405020304" pitchFamily="18" charset="0"/>
            </a:endParaRPr>
          </a:p>
        </p:txBody>
      </p:sp>
      <p:pic>
        <p:nvPicPr>
          <p:cNvPr id="8" name="Picture 7">
            <a:extLst>
              <a:ext uri="{FF2B5EF4-FFF2-40B4-BE49-F238E27FC236}">
                <a16:creationId xmlns:a16="http://schemas.microsoft.com/office/drawing/2014/main" id="{1A7BAF27-9B6B-4131-BA5C-4D66C4E2F303}"/>
              </a:ext>
            </a:extLst>
          </p:cNvPr>
          <p:cNvPicPr>
            <a:picLocks noChangeAspect="1"/>
          </p:cNvPicPr>
          <p:nvPr/>
        </p:nvPicPr>
        <p:blipFill>
          <a:blip r:embed="rId3"/>
          <a:stretch>
            <a:fillRect/>
          </a:stretch>
        </p:blipFill>
        <p:spPr>
          <a:xfrm>
            <a:off x="1488858" y="0"/>
            <a:ext cx="9090048" cy="1077576"/>
          </a:xfrm>
          <a:prstGeom prst="rect">
            <a:avLst/>
          </a:prstGeom>
        </p:spPr>
      </p:pic>
      <p:sp>
        <p:nvSpPr>
          <p:cNvPr id="3" name="Rectangle 2"/>
          <p:cNvSpPr/>
          <p:nvPr/>
        </p:nvSpPr>
        <p:spPr>
          <a:xfrm>
            <a:off x="439615" y="2828836"/>
            <a:ext cx="11500339" cy="1569660"/>
          </a:xfrm>
          <a:prstGeom prst="rect">
            <a:avLst/>
          </a:prstGeom>
        </p:spPr>
        <p:txBody>
          <a:bodyPr wrap="square">
            <a:spAutoFit/>
          </a:bodyPr>
          <a:lstStyle/>
          <a:p>
            <a:r>
              <a:rPr lang="ro-RO" sz="2400" dirty="0">
                <a:latin typeface="Trebuchet MS" panose="020B0603020202020204" pitchFamily="34" charset="0"/>
                <a:cs typeface="Times New Roman" panose="02020603050405020304" pitchFamily="18" charset="0"/>
              </a:rPr>
              <a:t>Sesiunea de prezentare a apelului de proiecte</a:t>
            </a:r>
            <a:endParaRPr lang="en-US" sz="2400" dirty="0">
              <a:latin typeface="Trebuchet MS" panose="020B0603020202020204" pitchFamily="34" charset="0"/>
              <a:cs typeface="Times New Roman" panose="02020603050405020304" pitchFamily="18" charset="0"/>
            </a:endParaRPr>
          </a:p>
          <a:p>
            <a:r>
              <a:rPr lang="en-US" sz="2400" dirty="0">
                <a:latin typeface="Trebuchet MS" panose="020B0603020202020204" pitchFamily="34" charset="0"/>
                <a:cs typeface="Times New Roman" panose="02020603050405020304" pitchFamily="18" charset="0"/>
              </a:rPr>
              <a:t/>
            </a:r>
            <a:br>
              <a:rPr lang="en-US" sz="2400" dirty="0">
                <a:latin typeface="Trebuchet MS" panose="020B0603020202020204" pitchFamily="34" charset="0"/>
                <a:cs typeface="Times New Roman" panose="02020603050405020304" pitchFamily="18" charset="0"/>
              </a:rPr>
            </a:br>
            <a:r>
              <a:rPr lang="ro-RO" sz="2400" b="1" dirty="0">
                <a:latin typeface="Trebuchet MS" panose="020B0603020202020204" pitchFamily="34" charset="0"/>
                <a:cs typeface="Times New Roman" panose="02020603050405020304" pitchFamily="18" charset="0"/>
              </a:rPr>
              <a:t>GRANTURI PENTRU SPRIJINIREA ANTREPRENORILOR ÎN DEZVOLTAREA TEHNOLOGIILOR DIGITALE AVANSATE</a:t>
            </a:r>
            <a:endParaRPr lang="en-US" sz="2400" dirty="0">
              <a:latin typeface="Trebuchet MS" panose="020B0603020202020204" pitchFamily="34" charset="0"/>
              <a:cs typeface="Times New Roman" panose="02020603050405020304" pitchFamily="18" charset="0"/>
            </a:endParaRPr>
          </a:p>
        </p:txBody>
      </p:sp>
      <p:pic>
        <p:nvPicPr>
          <p:cNvPr id="5" name="Picture 4">
            <a:extLst>
              <a:ext uri="{FF2B5EF4-FFF2-40B4-BE49-F238E27FC236}">
                <a16:creationId xmlns:a16="http://schemas.microsoft.com/office/drawing/2014/main" id="{A38E4183-E32E-A376-4A2A-362359BF594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926210" y="4318318"/>
            <a:ext cx="2539682" cy="2539682"/>
          </a:xfrm>
          <a:prstGeom prst="rect">
            <a:avLst/>
          </a:prstGeom>
        </p:spPr>
      </p:pic>
    </p:spTree>
    <p:extLst>
      <p:ext uri="{BB962C8B-B14F-4D97-AF65-F5344CB8AC3E}">
        <p14:creationId xmlns:p14="http://schemas.microsoft.com/office/powerpoint/2010/main" val="41043712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1434906" y="1254641"/>
            <a:ext cx="9144000" cy="766772"/>
          </a:xfrm>
        </p:spPr>
        <p:txBody>
          <a:bodyPr>
            <a:normAutofit/>
          </a:bodyPr>
          <a:lstStyle/>
          <a:p>
            <a:r>
              <a:rPr lang="ro-RO" sz="3200" b="1" dirty="0" smtClean="0"/>
              <a:t>MĂSURI DE SPRIJIN (CATEGORII DE AJUTOARE)</a:t>
            </a:r>
            <a:endParaRPr lang="en-US" sz="3200" b="1" dirty="0">
              <a:latin typeface="Trebuchet MS" panose="020B0603020202020204" pitchFamily="34" charset="0"/>
              <a:cs typeface="Times New Roman" panose="02020603050405020304" pitchFamily="18" charset="0"/>
            </a:endParaRPr>
          </a:p>
        </p:txBody>
      </p:sp>
      <p:pic>
        <p:nvPicPr>
          <p:cNvPr id="4" name="Picture 3">
            <a:extLst>
              <a:ext uri="{FF2B5EF4-FFF2-40B4-BE49-F238E27FC236}">
                <a16:creationId xmlns:a16="http://schemas.microsoft.com/office/drawing/2014/main" id="{1A7BAF27-9B6B-4131-BA5C-4D66C4E2F303}"/>
              </a:ext>
            </a:extLst>
          </p:cNvPr>
          <p:cNvPicPr>
            <a:picLocks noChangeAspect="1"/>
          </p:cNvPicPr>
          <p:nvPr/>
        </p:nvPicPr>
        <p:blipFill>
          <a:blip r:embed="rId4"/>
          <a:stretch>
            <a:fillRect/>
          </a:stretch>
        </p:blipFill>
        <p:spPr>
          <a:xfrm>
            <a:off x="1488858" y="0"/>
            <a:ext cx="9090048" cy="1077576"/>
          </a:xfrm>
          <a:prstGeom prst="rect">
            <a:avLst/>
          </a:prstGeom>
        </p:spPr>
      </p:pic>
      <p:graphicFrame>
        <p:nvGraphicFramePr>
          <p:cNvPr id="5" name="Table 4"/>
          <p:cNvGraphicFramePr>
            <a:graphicFrameLocks noGrp="1"/>
          </p:cNvGraphicFramePr>
          <p:nvPr>
            <p:extLst>
              <p:ext uri="{D42A27DB-BD31-4B8C-83A1-F6EECF244321}">
                <p14:modId xmlns:p14="http://schemas.microsoft.com/office/powerpoint/2010/main" val="285826735"/>
              </p:ext>
            </p:extLst>
          </p:nvPr>
        </p:nvGraphicFramePr>
        <p:xfrm>
          <a:off x="1004682" y="2198478"/>
          <a:ext cx="10058400" cy="4206240"/>
        </p:xfrm>
        <a:graphic>
          <a:graphicData uri="http://schemas.openxmlformats.org/drawingml/2006/table">
            <a:tbl>
              <a:tblPr firstRow="1" firstCol="1" bandRow="1">
                <a:tableStyleId>{5C22544A-7EE6-4342-B048-85BDC9FD1C3A}</a:tableStyleId>
              </a:tblPr>
              <a:tblGrid>
                <a:gridCol w="3095144">
                  <a:extLst>
                    <a:ext uri="{9D8B030D-6E8A-4147-A177-3AD203B41FA5}">
                      <a16:colId xmlns:a16="http://schemas.microsoft.com/office/drawing/2014/main" val="3680562460"/>
                    </a:ext>
                  </a:extLst>
                </a:gridCol>
                <a:gridCol w="1685512">
                  <a:extLst>
                    <a:ext uri="{9D8B030D-6E8A-4147-A177-3AD203B41FA5}">
                      <a16:colId xmlns:a16="http://schemas.microsoft.com/office/drawing/2014/main" val="3630783636"/>
                    </a:ext>
                  </a:extLst>
                </a:gridCol>
                <a:gridCol w="5277744">
                  <a:extLst>
                    <a:ext uri="{9D8B030D-6E8A-4147-A177-3AD203B41FA5}">
                      <a16:colId xmlns:a16="http://schemas.microsoft.com/office/drawing/2014/main" val="3502369884"/>
                    </a:ext>
                  </a:extLst>
                </a:gridCol>
              </a:tblGrid>
              <a:tr h="0">
                <a:tc>
                  <a:txBody>
                    <a:bodyPr/>
                    <a:lstStyle/>
                    <a:p>
                      <a:pPr algn="just">
                        <a:lnSpc>
                          <a:spcPct val="115000"/>
                        </a:lnSpc>
                        <a:spcAft>
                          <a:spcPts val="0"/>
                        </a:spcAft>
                      </a:pPr>
                      <a:r>
                        <a:rPr lang="en-US" sz="1600">
                          <a:effectLst/>
                        </a:rPr>
                        <a:t>Tip măsură de sprijin</a:t>
                      </a:r>
                    </a:p>
                    <a:p>
                      <a:pPr marL="457200">
                        <a:lnSpc>
                          <a:spcPct val="115000"/>
                        </a:lnSpc>
                        <a:spcAft>
                          <a:spcPts val="0"/>
                        </a:spcAft>
                      </a:pPr>
                      <a:r>
                        <a:rPr lang="ro-RO" sz="1600">
                          <a:effectLst/>
                        </a:rPr>
                        <a:t>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53376" marR="53376" marT="0" marB="0"/>
                </a:tc>
                <a:tc>
                  <a:txBody>
                    <a:bodyPr/>
                    <a:lstStyle/>
                    <a:p>
                      <a:pPr algn="just">
                        <a:lnSpc>
                          <a:spcPct val="115000"/>
                        </a:lnSpc>
                        <a:spcAft>
                          <a:spcPts val="0"/>
                        </a:spcAft>
                      </a:pPr>
                      <a:r>
                        <a:rPr lang="en-US" sz="1600">
                          <a:effectLst/>
                        </a:rPr>
                        <a:t>Tip beneficiari</a:t>
                      </a:r>
                    </a:p>
                    <a:p>
                      <a:pPr marL="457200">
                        <a:lnSpc>
                          <a:spcPct val="115000"/>
                        </a:lnSpc>
                        <a:spcAft>
                          <a:spcPts val="0"/>
                        </a:spcAft>
                      </a:pPr>
                      <a:r>
                        <a:rPr lang="ro-RO" sz="1600">
                          <a:effectLst/>
                        </a:rPr>
                        <a:t>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53376" marR="53376" marT="0" marB="0"/>
                </a:tc>
                <a:tc>
                  <a:txBody>
                    <a:bodyPr/>
                    <a:lstStyle/>
                    <a:p>
                      <a:pPr marL="457200">
                        <a:lnSpc>
                          <a:spcPct val="115000"/>
                        </a:lnSpc>
                        <a:spcAft>
                          <a:spcPts val="0"/>
                        </a:spcAft>
                      </a:pPr>
                      <a:r>
                        <a:rPr lang="ro-RO" sz="1600" dirty="0">
                          <a:effectLst/>
                        </a:rPr>
                        <a:t>Procent din valoarea totalului cheltuielilor eligibile ale proiectului comun (depus de liderul de parteneriat și partener)</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53376" marR="53376" marT="0" marB="0"/>
                </a:tc>
                <a:extLst>
                  <a:ext uri="{0D108BD9-81ED-4DB2-BD59-A6C34878D82A}">
                    <a16:rowId xmlns:a16="http://schemas.microsoft.com/office/drawing/2014/main" val="1585345670"/>
                  </a:ext>
                </a:extLst>
              </a:tr>
              <a:tr h="631116">
                <a:tc>
                  <a:txBody>
                    <a:bodyPr/>
                    <a:lstStyle/>
                    <a:p>
                      <a:pPr>
                        <a:lnSpc>
                          <a:spcPct val="115000"/>
                        </a:lnSpc>
                        <a:spcAft>
                          <a:spcPts val="0"/>
                        </a:spcAft>
                      </a:pPr>
                      <a:r>
                        <a:rPr lang="ro-RO" sz="1600">
                          <a:effectLst/>
                        </a:rPr>
                        <a:t>ajutor regional pentru investiții (art. 14 din Regulamentul (UE) nr. 651/2014)</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53376" marR="53376" marT="0" marB="0"/>
                </a:tc>
                <a:tc>
                  <a:txBody>
                    <a:bodyPr/>
                    <a:lstStyle/>
                    <a:p>
                      <a:pPr marL="457200">
                        <a:lnSpc>
                          <a:spcPct val="115000"/>
                        </a:lnSpc>
                        <a:spcAft>
                          <a:spcPts val="0"/>
                        </a:spcAft>
                      </a:pPr>
                      <a:r>
                        <a:rPr lang="ro-RO" sz="1600">
                          <a:effectLst/>
                        </a:rPr>
                        <a:t>Lider de parteneriat</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53376" marR="53376" marT="0" marB="0"/>
                </a:tc>
                <a:tc>
                  <a:txBody>
                    <a:bodyPr/>
                    <a:lstStyle/>
                    <a:p>
                      <a:pPr marL="457200">
                        <a:lnSpc>
                          <a:spcPct val="115000"/>
                        </a:lnSpc>
                        <a:spcAft>
                          <a:spcPts val="0"/>
                        </a:spcAft>
                      </a:pPr>
                      <a:r>
                        <a:rPr lang="ro-RO" sz="1600">
                          <a:effectLst/>
                        </a:rPr>
                        <a:t>Minim 70%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53376" marR="53376" marT="0" marB="0"/>
                </a:tc>
                <a:extLst>
                  <a:ext uri="{0D108BD9-81ED-4DB2-BD59-A6C34878D82A}">
                    <a16:rowId xmlns:a16="http://schemas.microsoft.com/office/drawing/2014/main" val="3878853257"/>
                  </a:ext>
                </a:extLst>
              </a:tr>
              <a:tr h="1163408">
                <a:tc>
                  <a:txBody>
                    <a:bodyPr/>
                    <a:lstStyle/>
                    <a:p>
                      <a:pPr>
                        <a:lnSpc>
                          <a:spcPct val="115000"/>
                        </a:lnSpc>
                        <a:spcAft>
                          <a:spcPts val="0"/>
                        </a:spcAft>
                      </a:pPr>
                      <a:r>
                        <a:rPr lang="ro-RO" sz="1600">
                          <a:effectLst/>
                        </a:rPr>
                        <a:t>ajutor de stat pentru cercetare și dezvoltare (art. 25 din Regulamentul (UE) nr. 651/2014)</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53376" marR="53376" marT="0" marB="0"/>
                </a:tc>
                <a:tc>
                  <a:txBody>
                    <a:bodyPr/>
                    <a:lstStyle/>
                    <a:p>
                      <a:pPr marL="457200">
                        <a:lnSpc>
                          <a:spcPct val="115000"/>
                        </a:lnSpc>
                        <a:spcAft>
                          <a:spcPts val="0"/>
                        </a:spcAft>
                      </a:pPr>
                      <a:r>
                        <a:rPr lang="ro-RO" sz="1600" dirty="0">
                          <a:effectLst/>
                        </a:rPr>
                        <a:t>Lider de parteneriat </a:t>
                      </a:r>
                      <a:endParaRPr lang="en-US" sz="1600" dirty="0">
                        <a:effectLst/>
                      </a:endParaRPr>
                    </a:p>
                    <a:p>
                      <a:pPr marL="457200">
                        <a:lnSpc>
                          <a:spcPct val="115000"/>
                        </a:lnSpc>
                        <a:spcAft>
                          <a:spcPts val="0"/>
                        </a:spcAft>
                      </a:pPr>
                      <a:r>
                        <a:rPr lang="ro-RO" sz="1600" dirty="0">
                          <a:effectLst/>
                        </a:rPr>
                        <a:t> și</a:t>
                      </a:r>
                      <a:endParaRPr lang="en-US" sz="1600" dirty="0">
                        <a:effectLst/>
                      </a:endParaRPr>
                    </a:p>
                    <a:p>
                      <a:pPr marL="457200">
                        <a:lnSpc>
                          <a:spcPct val="115000"/>
                        </a:lnSpc>
                        <a:spcAft>
                          <a:spcPts val="0"/>
                        </a:spcAft>
                      </a:pPr>
                      <a:r>
                        <a:rPr lang="ro-RO" sz="1600" dirty="0">
                          <a:effectLst/>
                        </a:rPr>
                        <a:t>Partener</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53376" marR="53376" marT="0" marB="0"/>
                </a:tc>
                <a:tc>
                  <a:txBody>
                    <a:bodyPr/>
                    <a:lstStyle/>
                    <a:p>
                      <a:pPr algn="just">
                        <a:lnSpc>
                          <a:spcPct val="115000"/>
                        </a:lnSpc>
                        <a:spcAft>
                          <a:spcPts val="0"/>
                        </a:spcAft>
                      </a:pPr>
                      <a:r>
                        <a:rPr lang="ro-RO" sz="1600" dirty="0">
                          <a:effectLst/>
                        </a:rPr>
                        <a:t>Maxim 30% </a:t>
                      </a:r>
                      <a:endParaRPr lang="en-US" sz="1600" dirty="0">
                        <a:effectLst/>
                      </a:endParaRPr>
                    </a:p>
                    <a:p>
                      <a:pPr algn="just">
                        <a:lnSpc>
                          <a:spcPct val="115000"/>
                        </a:lnSpc>
                        <a:spcAft>
                          <a:spcPts val="0"/>
                        </a:spcAft>
                      </a:pPr>
                      <a:r>
                        <a:rPr lang="ro-RO" sz="1600" dirty="0">
                          <a:effectLst/>
                        </a:rPr>
                        <a:t>(Activitate obligatorie pentru ambele IMM-uri. Liderul de parteneriat și Partenerul </a:t>
                      </a:r>
                      <a:r>
                        <a:rPr lang="ro-RO" sz="1600" dirty="0" smtClean="0">
                          <a:effectLst/>
                        </a:rPr>
                        <a:t>vor detalia </a:t>
                      </a:r>
                      <a:r>
                        <a:rPr lang="ro-RO" sz="1600" dirty="0">
                          <a:effectLst/>
                        </a:rPr>
                        <a:t>în Acordul de parteneriat/ Cererea de finanțare </a:t>
                      </a:r>
                      <a:r>
                        <a:rPr lang="ro-RO" sz="1600" dirty="0">
                          <a:effectLst/>
                        </a:rPr>
                        <a:t>î</a:t>
                      </a:r>
                      <a:r>
                        <a:rPr lang="ro-RO" sz="1600" dirty="0" smtClean="0">
                          <a:effectLst/>
                        </a:rPr>
                        <a:t>mpărțirea </a:t>
                      </a:r>
                      <a:r>
                        <a:rPr lang="ro-RO" sz="1600" dirty="0">
                          <a:effectLst/>
                        </a:rPr>
                        <a:t>bugetului aferent activității pentru cercetare și dezvoltare)</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53376" marR="53376" marT="0" marB="0"/>
                </a:tc>
                <a:extLst>
                  <a:ext uri="{0D108BD9-81ED-4DB2-BD59-A6C34878D82A}">
                    <a16:rowId xmlns:a16="http://schemas.microsoft.com/office/drawing/2014/main" val="2822928414"/>
                  </a:ext>
                </a:extLst>
              </a:tr>
              <a:tr h="1050323">
                <a:tc>
                  <a:txBody>
                    <a:bodyPr/>
                    <a:lstStyle/>
                    <a:p>
                      <a:pPr>
                        <a:lnSpc>
                          <a:spcPct val="115000"/>
                        </a:lnSpc>
                        <a:spcAft>
                          <a:spcPts val="0"/>
                        </a:spcAft>
                      </a:pPr>
                      <a:r>
                        <a:rPr lang="ro-RO" sz="1600">
                          <a:effectLst/>
                        </a:rPr>
                        <a:t>ajutor de minimis (Regulamentul (UE) nr. 1407/2013)</a:t>
                      </a:r>
                      <a:endParaRPr lang="en-US" sz="1600">
                        <a:effectLst/>
                      </a:endParaRPr>
                    </a:p>
                    <a:p>
                      <a:pPr marL="457200">
                        <a:lnSpc>
                          <a:spcPct val="115000"/>
                        </a:lnSpc>
                        <a:spcAft>
                          <a:spcPts val="0"/>
                        </a:spcAft>
                      </a:pPr>
                      <a:r>
                        <a:rPr lang="ro-RO" sz="1600">
                          <a:effectLst/>
                        </a:rPr>
                        <a:t>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53376" marR="53376" marT="0" marB="0"/>
                </a:tc>
                <a:tc>
                  <a:txBody>
                    <a:bodyPr/>
                    <a:lstStyle/>
                    <a:p>
                      <a:pPr marL="457200">
                        <a:lnSpc>
                          <a:spcPct val="115000"/>
                        </a:lnSpc>
                        <a:spcAft>
                          <a:spcPts val="0"/>
                        </a:spcAft>
                      </a:pPr>
                      <a:r>
                        <a:rPr lang="ro-RO" sz="1600">
                          <a:effectLst/>
                        </a:rPr>
                        <a:t>Lider de parteneriat</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53376" marR="53376" marT="0" marB="0"/>
                </a:tc>
                <a:tc>
                  <a:txBody>
                    <a:bodyPr/>
                    <a:lstStyle/>
                    <a:p>
                      <a:pPr marL="457200" algn="just">
                        <a:lnSpc>
                          <a:spcPct val="115000"/>
                        </a:lnSpc>
                        <a:spcAft>
                          <a:spcPts val="0"/>
                        </a:spcAft>
                      </a:pPr>
                      <a:r>
                        <a:rPr lang="ro-RO" sz="1600" dirty="0">
                          <a:effectLst/>
                        </a:rPr>
                        <a:t>Valoarea ajutorului de minimis acordat poate fi de maxim </a:t>
                      </a:r>
                      <a:r>
                        <a:rPr lang="ro-RO" sz="1600" b="1" dirty="0" smtClean="0">
                          <a:effectLst/>
                        </a:rPr>
                        <a:t>300.000 euro*</a:t>
                      </a:r>
                      <a:r>
                        <a:rPr lang="ro-RO" sz="1600" dirty="0" smtClean="0">
                          <a:effectLst/>
                        </a:rPr>
                        <a:t>, </a:t>
                      </a:r>
                      <a:r>
                        <a:rPr lang="ro-RO" sz="1600" dirty="0">
                          <a:effectLst/>
                        </a:rPr>
                        <a:t>echivalent în lei la cursul de schimb </a:t>
                      </a:r>
                      <a:r>
                        <a:rPr lang="ro-RO" sz="1600" dirty="0" err="1">
                          <a:effectLst/>
                        </a:rPr>
                        <a:t>InforEuro</a:t>
                      </a:r>
                      <a:r>
                        <a:rPr lang="ro-RO" sz="1600" dirty="0">
                          <a:effectLst/>
                        </a:rPr>
                        <a:t> valabil la data semnării contractului de </a:t>
                      </a:r>
                      <a:r>
                        <a:rPr lang="ro-RO" sz="1600" dirty="0" err="1">
                          <a:effectLst/>
                        </a:rPr>
                        <a:t>finanţare</a:t>
                      </a:r>
                      <a:r>
                        <a:rPr lang="ro-RO" sz="1600" dirty="0">
                          <a:effectLst/>
                        </a:rPr>
                        <a:t>.</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53376" marR="53376" marT="0" marB="0"/>
                </a:tc>
                <a:extLst>
                  <a:ext uri="{0D108BD9-81ED-4DB2-BD59-A6C34878D82A}">
                    <a16:rowId xmlns:a16="http://schemas.microsoft.com/office/drawing/2014/main" val="3971270328"/>
                  </a:ext>
                </a:extLst>
              </a:tr>
            </a:tbl>
          </a:graphicData>
        </a:graphic>
      </p:graphicFrame>
    </p:spTree>
    <p:extLst>
      <p:ext uri="{BB962C8B-B14F-4D97-AF65-F5344CB8AC3E}">
        <p14:creationId xmlns:p14="http://schemas.microsoft.com/office/powerpoint/2010/main" val="4115235149"/>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25908" y="1160254"/>
            <a:ext cx="9144000" cy="505038"/>
          </a:xfrm>
        </p:spPr>
        <p:txBody>
          <a:bodyPr>
            <a:noAutofit/>
          </a:bodyPr>
          <a:lstStyle/>
          <a:p>
            <a:r>
              <a:rPr lang="ro-RO" sz="4000" b="1" dirty="0">
                <a:latin typeface="Trebuchet MS" panose="020B0603020202020204" pitchFamily="34" charset="0"/>
              </a:rPr>
              <a:t> </a:t>
            </a:r>
            <a:r>
              <a:rPr lang="en-US" sz="4000" b="1" dirty="0" smtClean="0">
                <a:latin typeface="Trebuchet MS" panose="020B0603020202020204" pitchFamily="34" charset="0"/>
                <a:cs typeface="Times New Roman" panose="02020603050405020304" pitchFamily="18" charset="0"/>
              </a:rPr>
              <a:t>INDICATORI</a:t>
            </a:r>
            <a:r>
              <a:rPr lang="ro-RO" sz="4000" b="1" dirty="0" smtClean="0">
                <a:latin typeface="Trebuchet MS" panose="020B0603020202020204" pitchFamily="34" charset="0"/>
                <a:cs typeface="Times New Roman" panose="02020603050405020304" pitchFamily="18" charset="0"/>
              </a:rPr>
              <a:t> (1)</a:t>
            </a:r>
            <a:endParaRPr lang="en-US" sz="4000" b="1" dirty="0">
              <a:latin typeface="Trebuchet MS" panose="020B0603020202020204" pitchFamily="34" charset="0"/>
              <a:cs typeface="Times New Roman" panose="02020603050405020304" pitchFamily="18" charset="0"/>
            </a:endParaRPr>
          </a:p>
        </p:txBody>
      </p:sp>
      <p:pic>
        <p:nvPicPr>
          <p:cNvPr id="4" name="Picture 3">
            <a:extLst>
              <a:ext uri="{FF2B5EF4-FFF2-40B4-BE49-F238E27FC236}">
                <a16:creationId xmlns:a16="http://schemas.microsoft.com/office/drawing/2014/main" id="{1A7BAF27-9B6B-4131-BA5C-4D66C4E2F303}"/>
              </a:ext>
            </a:extLst>
          </p:cNvPr>
          <p:cNvPicPr>
            <a:picLocks noChangeAspect="1"/>
          </p:cNvPicPr>
          <p:nvPr/>
        </p:nvPicPr>
        <p:blipFill>
          <a:blip r:embed="rId3"/>
          <a:stretch>
            <a:fillRect/>
          </a:stretch>
        </p:blipFill>
        <p:spPr>
          <a:xfrm>
            <a:off x="1515834" y="32619"/>
            <a:ext cx="9090048" cy="1077576"/>
          </a:xfrm>
          <a:prstGeom prst="rect">
            <a:avLst/>
          </a:prstGeom>
        </p:spPr>
      </p:pic>
      <p:sp>
        <p:nvSpPr>
          <p:cNvPr id="3" name="Rectangle 2"/>
          <p:cNvSpPr/>
          <p:nvPr/>
        </p:nvSpPr>
        <p:spPr>
          <a:xfrm>
            <a:off x="968853" y="1715351"/>
            <a:ext cx="10603523" cy="4401205"/>
          </a:xfrm>
          <a:prstGeom prst="rect">
            <a:avLst/>
          </a:prstGeom>
        </p:spPr>
        <p:txBody>
          <a:bodyPr wrap="square">
            <a:spAutoFit/>
          </a:bodyPr>
          <a:lstStyle/>
          <a:p>
            <a:pPr marL="457200" indent="-457200" algn="just">
              <a:lnSpc>
                <a:spcPct val="150000"/>
              </a:lnSpc>
              <a:buAutoNum type="alphaUcPeriod"/>
            </a:pPr>
            <a:r>
              <a:rPr lang="ro-RO" sz="2000" b="1" dirty="0" smtClean="0">
                <a:ea typeface="Calibri" panose="020F0502020204030204" pitchFamily="34" charset="0"/>
                <a:cs typeface="Times New Roman" panose="02020603050405020304" pitchFamily="18" charset="0"/>
              </a:rPr>
              <a:t>Indicatori </a:t>
            </a:r>
            <a:r>
              <a:rPr lang="ro-RO" sz="2000" b="1" dirty="0">
                <a:ea typeface="Calibri" panose="020F0502020204030204" pitchFamily="34" charset="0"/>
                <a:cs typeface="Times New Roman" panose="02020603050405020304" pitchFamily="18" charset="0"/>
              </a:rPr>
              <a:t>prestabiliți de realizare: </a:t>
            </a:r>
            <a:endParaRPr lang="ro-RO" sz="2000" b="1" dirty="0" smtClean="0">
              <a:ea typeface="Calibri" panose="020F0502020204030204" pitchFamily="34" charset="0"/>
              <a:cs typeface="Times New Roman" panose="02020603050405020304" pitchFamily="18" charset="0"/>
            </a:endParaRPr>
          </a:p>
          <a:p>
            <a:pPr marL="457200" indent="-457200" algn="just">
              <a:lnSpc>
                <a:spcPct val="150000"/>
              </a:lnSpc>
              <a:buAutoNum type="alphaUcPeriod"/>
            </a:pPr>
            <a:endParaRPr lang="ro-RO" sz="2000" b="1" dirty="0" smtClean="0">
              <a:ea typeface="Calibri" panose="020F0502020204030204" pitchFamily="34" charset="0"/>
              <a:cs typeface="Times New Roman" panose="02020603050405020304" pitchFamily="18" charset="0"/>
            </a:endParaRPr>
          </a:p>
          <a:p>
            <a:r>
              <a:rPr lang="ro-RO" sz="2000" dirty="0"/>
              <a:t>a.1. Număr de beneficiari care </a:t>
            </a:r>
            <a:r>
              <a:rPr lang="ro-RO" sz="2000" dirty="0" smtClean="0"/>
              <a:t>sunt </a:t>
            </a:r>
            <a:r>
              <a:rPr lang="ro-RO" sz="2000" dirty="0"/>
              <a:t>sprijiniți </a:t>
            </a:r>
            <a:r>
              <a:rPr lang="ro-RO" sz="2000" b="1" u="sng" dirty="0"/>
              <a:t>să dezvolte și să implementeze tehnologii digitale </a:t>
            </a:r>
            <a:r>
              <a:rPr lang="ro-RO" sz="2000" b="1" u="sng" dirty="0" smtClean="0"/>
              <a:t>avansate:</a:t>
            </a:r>
          </a:p>
          <a:p>
            <a:pPr marL="342900" lvl="0" indent="-342900" algn="just">
              <a:spcAft>
                <a:spcPts val="0"/>
              </a:spcAft>
              <a:buAutoNum type="alphaLcParenR"/>
            </a:pPr>
            <a:r>
              <a:rPr lang="ro-RO" sz="2000" dirty="0" smtClean="0"/>
              <a:t>capacități </a:t>
            </a:r>
            <a:r>
              <a:rPr lang="ro-RO" sz="2000" dirty="0"/>
              <a:t>de calcul de înaltă performanță și de informatică cuantică/capacități de comunicare cuantică (inclusiv criptare </a:t>
            </a:r>
            <a:r>
              <a:rPr lang="ro-RO" sz="2000" dirty="0" smtClean="0"/>
              <a:t>cuantică)</a:t>
            </a:r>
          </a:p>
          <a:p>
            <a:pPr marL="342900" lvl="0" indent="-342900" algn="just">
              <a:spcAft>
                <a:spcPts val="0"/>
              </a:spcAft>
              <a:buAutoNum type="alphaLcParenR"/>
            </a:pPr>
            <a:r>
              <a:rPr lang="ro-RO" sz="2000" dirty="0" smtClean="0"/>
              <a:t>proiectarea</a:t>
            </a:r>
            <a:r>
              <a:rPr lang="ro-RO" sz="2000" dirty="0"/>
              <a:t>, producția și integrarea sistemelor în domeniul </a:t>
            </a:r>
            <a:r>
              <a:rPr lang="ro-RO" sz="2000" dirty="0" smtClean="0"/>
              <a:t>microelectronicii</a:t>
            </a:r>
          </a:p>
          <a:p>
            <a:pPr marL="342900" lvl="0" indent="-342900" algn="just">
              <a:spcAft>
                <a:spcPts val="0"/>
              </a:spcAft>
              <a:buAutoNum type="alphaLcParenR"/>
            </a:pPr>
            <a:r>
              <a:rPr lang="ro-RO" sz="2000" dirty="0" smtClean="0"/>
              <a:t>următoarea </a:t>
            </a:r>
            <a:r>
              <a:rPr lang="ro-RO" sz="2000" dirty="0"/>
              <a:t>generație de capacități de date, cloud și </a:t>
            </a:r>
            <a:r>
              <a:rPr lang="ro-RO" sz="2000" dirty="0" err="1"/>
              <a:t>edge</a:t>
            </a:r>
            <a:r>
              <a:rPr lang="ro-RO" sz="2000" dirty="0"/>
              <a:t> (infrastructuri, platforme și </a:t>
            </a:r>
            <a:r>
              <a:rPr lang="ro-RO" sz="2000" dirty="0" smtClean="0"/>
              <a:t>servicii)</a:t>
            </a:r>
          </a:p>
          <a:p>
            <a:pPr marL="342900" lvl="0" indent="-342900" algn="just">
              <a:spcAft>
                <a:spcPts val="0"/>
              </a:spcAft>
              <a:buAutoNum type="alphaLcParenR"/>
            </a:pPr>
            <a:r>
              <a:rPr lang="ro-RO" sz="2000" dirty="0" smtClean="0"/>
              <a:t>realitatea </a:t>
            </a:r>
            <a:r>
              <a:rPr lang="ro-RO" sz="2000" dirty="0"/>
              <a:t>virtuală și augmentată, tehnologia profundă și alte tehnologii avansate </a:t>
            </a:r>
            <a:r>
              <a:rPr lang="ro-RO" sz="2000" dirty="0" smtClean="0"/>
              <a:t>digitale</a:t>
            </a:r>
          </a:p>
          <a:p>
            <a:pPr marL="342900" lvl="0" indent="-342900" algn="just">
              <a:spcAft>
                <a:spcPts val="0"/>
              </a:spcAft>
              <a:buAutoNum type="alphaLcParenR"/>
            </a:pPr>
            <a:r>
              <a:rPr lang="ro-RO" sz="2000" dirty="0" smtClean="0"/>
              <a:t>investiții </a:t>
            </a:r>
            <a:r>
              <a:rPr lang="ro-RO" sz="2000" dirty="0"/>
              <a:t>în securizarea lanțului digital de </a:t>
            </a:r>
            <a:r>
              <a:rPr lang="ro-RO" sz="2000" dirty="0" smtClean="0"/>
              <a:t>aprovizionare</a:t>
            </a:r>
          </a:p>
          <a:p>
            <a:pPr marL="342900" lvl="0" indent="-342900" algn="just">
              <a:spcAft>
                <a:spcPts val="0"/>
              </a:spcAft>
              <a:buAutoNum type="alphaLcParenR"/>
            </a:pPr>
            <a:endParaRPr lang="ro-RO" sz="2000" dirty="0"/>
          </a:p>
          <a:p>
            <a:r>
              <a:rPr lang="ro-RO" sz="2000" dirty="0"/>
              <a:t>a.2. Număr de beneficiari care  </a:t>
            </a:r>
            <a:r>
              <a:rPr lang="ro-RO" sz="2000" dirty="0" smtClean="0"/>
              <a:t>dezvoltă </a:t>
            </a:r>
            <a:r>
              <a:rPr lang="ro-RO" sz="2000" dirty="0"/>
              <a:t>și implementează tehnologii, măsuri și structuri de sprijin în materie de </a:t>
            </a:r>
            <a:r>
              <a:rPr lang="ro-RO" sz="2000" b="1" u="sng" dirty="0"/>
              <a:t>securitate </a:t>
            </a:r>
            <a:r>
              <a:rPr lang="ro-RO" sz="2000" b="1" u="sng" dirty="0" smtClean="0"/>
              <a:t>cibernetică</a:t>
            </a:r>
            <a:endParaRPr lang="ro-RO" sz="2000" b="1" u="sng"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480590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25908" y="1160254"/>
            <a:ext cx="9144000" cy="505038"/>
          </a:xfrm>
        </p:spPr>
        <p:txBody>
          <a:bodyPr>
            <a:noAutofit/>
          </a:bodyPr>
          <a:lstStyle/>
          <a:p>
            <a:r>
              <a:rPr lang="ro-RO" sz="4000" b="1" dirty="0">
                <a:latin typeface="Trebuchet MS" panose="020B0603020202020204" pitchFamily="34" charset="0"/>
              </a:rPr>
              <a:t> </a:t>
            </a:r>
            <a:r>
              <a:rPr lang="en-US" sz="4000" b="1" dirty="0" smtClean="0">
                <a:latin typeface="Trebuchet MS" panose="020B0603020202020204" pitchFamily="34" charset="0"/>
                <a:cs typeface="Times New Roman" panose="02020603050405020304" pitchFamily="18" charset="0"/>
              </a:rPr>
              <a:t>INDICATORI</a:t>
            </a:r>
            <a:r>
              <a:rPr lang="ro-RO" sz="4000" b="1" dirty="0" smtClean="0">
                <a:latin typeface="Trebuchet MS" panose="020B0603020202020204" pitchFamily="34" charset="0"/>
                <a:cs typeface="Times New Roman" panose="02020603050405020304" pitchFamily="18" charset="0"/>
              </a:rPr>
              <a:t> (2)</a:t>
            </a:r>
            <a:endParaRPr lang="en-US" sz="4000" b="1" dirty="0">
              <a:latin typeface="Trebuchet MS" panose="020B0603020202020204" pitchFamily="34" charset="0"/>
              <a:cs typeface="Times New Roman" panose="02020603050405020304" pitchFamily="18" charset="0"/>
            </a:endParaRPr>
          </a:p>
        </p:txBody>
      </p:sp>
      <p:pic>
        <p:nvPicPr>
          <p:cNvPr id="4" name="Picture 3">
            <a:extLst>
              <a:ext uri="{FF2B5EF4-FFF2-40B4-BE49-F238E27FC236}">
                <a16:creationId xmlns:a16="http://schemas.microsoft.com/office/drawing/2014/main" id="{1A7BAF27-9B6B-4131-BA5C-4D66C4E2F303}"/>
              </a:ext>
            </a:extLst>
          </p:cNvPr>
          <p:cNvPicPr>
            <a:picLocks noChangeAspect="1"/>
          </p:cNvPicPr>
          <p:nvPr/>
        </p:nvPicPr>
        <p:blipFill>
          <a:blip r:embed="rId3"/>
          <a:stretch>
            <a:fillRect/>
          </a:stretch>
        </p:blipFill>
        <p:spPr>
          <a:xfrm>
            <a:off x="1515834" y="32619"/>
            <a:ext cx="9090048" cy="1077576"/>
          </a:xfrm>
          <a:prstGeom prst="rect">
            <a:avLst/>
          </a:prstGeom>
        </p:spPr>
      </p:pic>
      <p:sp>
        <p:nvSpPr>
          <p:cNvPr id="3" name="Rectangle 2"/>
          <p:cNvSpPr/>
          <p:nvPr/>
        </p:nvSpPr>
        <p:spPr>
          <a:xfrm>
            <a:off x="968853" y="1715351"/>
            <a:ext cx="10603523" cy="4247317"/>
          </a:xfrm>
          <a:prstGeom prst="rect">
            <a:avLst/>
          </a:prstGeom>
        </p:spPr>
        <p:txBody>
          <a:bodyPr wrap="square">
            <a:spAutoFit/>
          </a:bodyPr>
          <a:lstStyle/>
          <a:p>
            <a:pPr lvl="0" algn="just">
              <a:lnSpc>
                <a:spcPct val="150000"/>
              </a:lnSpc>
              <a:spcAft>
                <a:spcPts val="0"/>
              </a:spcAft>
            </a:pPr>
            <a:r>
              <a:rPr lang="ro-RO" sz="2000" b="1" dirty="0" smtClean="0">
                <a:latin typeface="Trebuchet MS" panose="020B0603020202020204" pitchFamily="34" charset="0"/>
                <a:ea typeface="Calibri" panose="020F0502020204030204" pitchFamily="34" charset="0"/>
                <a:cs typeface="Times New Roman" panose="02020603050405020304" pitchFamily="18" charset="0"/>
              </a:rPr>
              <a:t>B. Indicatori </a:t>
            </a:r>
            <a:r>
              <a:rPr lang="ro-RO" sz="2000" b="1" dirty="0">
                <a:latin typeface="Trebuchet MS" panose="020B0603020202020204" pitchFamily="34" charset="0"/>
                <a:ea typeface="Calibri" panose="020F0502020204030204" pitchFamily="34" charset="0"/>
                <a:cs typeface="Times New Roman" panose="02020603050405020304" pitchFamily="18" charset="0"/>
              </a:rPr>
              <a:t>suplimentari de realizare</a:t>
            </a:r>
            <a:r>
              <a:rPr lang="ro-RO" sz="2000" b="1" dirty="0" smtClean="0">
                <a:latin typeface="Trebuchet MS" panose="020B0603020202020204" pitchFamily="34" charset="0"/>
                <a:ea typeface="Calibri" panose="020F0502020204030204" pitchFamily="34" charset="0"/>
                <a:cs typeface="Times New Roman" panose="02020603050405020304" pitchFamily="18" charset="0"/>
              </a:rPr>
              <a:t>:</a:t>
            </a:r>
          </a:p>
          <a:p>
            <a:pPr lvl="0" algn="just">
              <a:lnSpc>
                <a:spcPct val="150000"/>
              </a:lnSpc>
              <a:spcAft>
                <a:spcPts val="0"/>
              </a:spcAft>
            </a:pPr>
            <a:r>
              <a:rPr lang="ro-RO" sz="2000" b="1" dirty="0"/>
              <a:t>b.1. Impactul proiectului asupra activităților de inovare la nivelul liderului de parteneriat. Numărul de produse/procese inovative dezvoltate în cadrul proiectului</a:t>
            </a:r>
            <a:r>
              <a:rPr lang="ro-RO" sz="2000" i="1" dirty="0"/>
              <a:t>, din care</a:t>
            </a:r>
            <a:r>
              <a:rPr lang="ro-RO" sz="2000" i="1" dirty="0" smtClean="0"/>
              <a:t>:</a:t>
            </a:r>
          </a:p>
          <a:p>
            <a:pPr marL="742950" lvl="1" indent="-285750" algn="just">
              <a:lnSpc>
                <a:spcPct val="150000"/>
              </a:lnSpc>
              <a:buFont typeface="Wingdings" panose="05000000000000000000" pitchFamily="2" charset="2"/>
              <a:buChar char="ü"/>
            </a:pPr>
            <a:r>
              <a:rPr lang="ro-RO" sz="2000" dirty="0"/>
              <a:t>Număr de </a:t>
            </a:r>
            <a:r>
              <a:rPr lang="ro-RO" sz="2000" b="1" u="sng" dirty="0"/>
              <a:t>produse inovative </a:t>
            </a:r>
            <a:r>
              <a:rPr lang="ro-RO" sz="2000" dirty="0"/>
              <a:t>dezvoltate în cadrul proiectului </a:t>
            </a:r>
            <a:endParaRPr lang="ro-RO" sz="2000" dirty="0" smtClean="0"/>
          </a:p>
          <a:p>
            <a:pPr marL="742950" lvl="1" indent="-285750" algn="just">
              <a:lnSpc>
                <a:spcPct val="150000"/>
              </a:lnSpc>
              <a:buFont typeface="Wingdings" panose="05000000000000000000" pitchFamily="2" charset="2"/>
              <a:buChar char="ü"/>
            </a:pPr>
            <a:r>
              <a:rPr lang="ro-RO" sz="2000" dirty="0"/>
              <a:t>Număr de </a:t>
            </a:r>
            <a:r>
              <a:rPr lang="ro-RO" sz="2000" b="1" u="sng" dirty="0"/>
              <a:t>procese inovative </a:t>
            </a:r>
            <a:r>
              <a:rPr lang="ro-RO" sz="2000" dirty="0"/>
              <a:t>dezvoltate în cadrul proiectului </a:t>
            </a:r>
            <a:endParaRPr lang="ro-RO" sz="2000" dirty="0" smtClean="0"/>
          </a:p>
          <a:p>
            <a:pPr lvl="0" algn="just">
              <a:lnSpc>
                <a:spcPct val="150000"/>
              </a:lnSpc>
              <a:spcAft>
                <a:spcPts val="0"/>
              </a:spcAft>
            </a:pPr>
            <a:r>
              <a:rPr lang="ro-RO" sz="2000" b="1" dirty="0" smtClean="0"/>
              <a:t>b.2</a:t>
            </a:r>
            <a:r>
              <a:rPr lang="ro-RO" sz="2000" b="1" dirty="0"/>
              <a:t>.</a:t>
            </a:r>
            <a:r>
              <a:rPr lang="ro-RO" sz="2000" dirty="0"/>
              <a:t> Numărul de </a:t>
            </a:r>
            <a:r>
              <a:rPr lang="ro-RO" sz="2000" b="1" u="sng" dirty="0"/>
              <a:t>criterii de intensitate digitală</a:t>
            </a:r>
            <a:r>
              <a:rPr lang="ro-RO" sz="2000" dirty="0"/>
              <a:t>, conform Indicelui economiei și societății digitale (DESI</a:t>
            </a:r>
            <a:r>
              <a:rPr lang="ro-RO" sz="2000" dirty="0" smtClean="0"/>
              <a:t>)- </a:t>
            </a:r>
            <a:r>
              <a:rPr lang="ro-RO" sz="2000" b="1" i="1" u="sng" dirty="0"/>
              <a:t>minim 7 </a:t>
            </a:r>
            <a:r>
              <a:rPr lang="ro-RO" sz="2000" b="1" i="1" u="sng" dirty="0" smtClean="0"/>
              <a:t>criterii</a:t>
            </a:r>
            <a:r>
              <a:rPr lang="ro-RO" sz="2000" dirty="0" smtClean="0"/>
              <a:t>, </a:t>
            </a:r>
            <a:r>
              <a:rPr lang="ro-RO" sz="2000" dirty="0"/>
              <a:t>atinse de liderul de parteneriat, la finalizarea implementării proiectului</a:t>
            </a:r>
            <a:r>
              <a:rPr lang="ro-RO" sz="2000" dirty="0" smtClean="0"/>
              <a:t>.</a:t>
            </a:r>
          </a:p>
          <a:p>
            <a:pPr lvl="0" algn="just">
              <a:lnSpc>
                <a:spcPct val="150000"/>
              </a:lnSpc>
              <a:spcAft>
                <a:spcPts val="0"/>
              </a:spcAft>
            </a:pPr>
            <a:r>
              <a:rPr lang="ro-RO" sz="2000" b="1" dirty="0"/>
              <a:t>b.3. </a:t>
            </a:r>
            <a:r>
              <a:rPr lang="ro-RO" sz="2000" dirty="0"/>
              <a:t>Adoptarea / implementarea unui </a:t>
            </a:r>
            <a:r>
              <a:rPr lang="ro-RO" sz="2000" b="1" u="sng" dirty="0"/>
              <a:t>sistem de management al </a:t>
            </a:r>
            <a:r>
              <a:rPr lang="ro-RO" sz="2000" b="1" u="sng" dirty="0" smtClean="0"/>
              <a:t>securității </a:t>
            </a:r>
            <a:r>
              <a:rPr lang="ro-RO" sz="2000" b="1" u="sng" dirty="0"/>
              <a:t>informațiilor </a:t>
            </a:r>
            <a:r>
              <a:rPr lang="ro-RO" sz="2000" dirty="0"/>
              <a:t>la finalizarea implementării proiectului (lider de parteneriat).</a:t>
            </a:r>
            <a:endParaRPr lang="ro-RO" sz="2000" b="1" dirty="0">
              <a:latin typeface="Trebuchet MS" panose="020B0603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664221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25908" y="1160254"/>
            <a:ext cx="9144000" cy="505038"/>
          </a:xfrm>
        </p:spPr>
        <p:txBody>
          <a:bodyPr>
            <a:noAutofit/>
          </a:bodyPr>
          <a:lstStyle/>
          <a:p>
            <a:r>
              <a:rPr lang="ro-RO" sz="4000" b="1" dirty="0">
                <a:latin typeface="Trebuchet MS" panose="020B0603020202020204" pitchFamily="34" charset="0"/>
              </a:rPr>
              <a:t> </a:t>
            </a:r>
            <a:r>
              <a:rPr lang="en-US" sz="4000" b="1" dirty="0" smtClean="0">
                <a:latin typeface="Trebuchet MS" panose="020B0603020202020204" pitchFamily="34" charset="0"/>
                <a:cs typeface="Times New Roman" panose="02020603050405020304" pitchFamily="18" charset="0"/>
              </a:rPr>
              <a:t>INDICATORI</a:t>
            </a:r>
            <a:r>
              <a:rPr lang="ro-RO" sz="4000" b="1" dirty="0" smtClean="0">
                <a:latin typeface="Trebuchet MS" panose="020B0603020202020204" pitchFamily="34" charset="0"/>
                <a:cs typeface="Times New Roman" panose="02020603050405020304" pitchFamily="18" charset="0"/>
              </a:rPr>
              <a:t> (3)</a:t>
            </a:r>
            <a:endParaRPr lang="en-US" sz="4000" b="1" dirty="0">
              <a:latin typeface="Trebuchet MS" panose="020B0603020202020204" pitchFamily="34" charset="0"/>
              <a:cs typeface="Times New Roman" panose="02020603050405020304" pitchFamily="18" charset="0"/>
            </a:endParaRPr>
          </a:p>
        </p:txBody>
      </p:sp>
      <p:pic>
        <p:nvPicPr>
          <p:cNvPr id="4" name="Picture 3">
            <a:extLst>
              <a:ext uri="{FF2B5EF4-FFF2-40B4-BE49-F238E27FC236}">
                <a16:creationId xmlns:a16="http://schemas.microsoft.com/office/drawing/2014/main" id="{1A7BAF27-9B6B-4131-BA5C-4D66C4E2F303}"/>
              </a:ext>
            </a:extLst>
          </p:cNvPr>
          <p:cNvPicPr>
            <a:picLocks noChangeAspect="1"/>
          </p:cNvPicPr>
          <p:nvPr/>
        </p:nvPicPr>
        <p:blipFill>
          <a:blip r:embed="rId3"/>
          <a:stretch>
            <a:fillRect/>
          </a:stretch>
        </p:blipFill>
        <p:spPr>
          <a:xfrm>
            <a:off x="1515834" y="32619"/>
            <a:ext cx="9090048" cy="1077576"/>
          </a:xfrm>
          <a:prstGeom prst="rect">
            <a:avLst/>
          </a:prstGeom>
        </p:spPr>
      </p:pic>
      <p:sp>
        <p:nvSpPr>
          <p:cNvPr id="3" name="Rectangle 2"/>
          <p:cNvSpPr/>
          <p:nvPr/>
        </p:nvSpPr>
        <p:spPr>
          <a:xfrm>
            <a:off x="968853" y="1715351"/>
            <a:ext cx="10603523" cy="2862322"/>
          </a:xfrm>
          <a:prstGeom prst="rect">
            <a:avLst/>
          </a:prstGeom>
        </p:spPr>
        <p:txBody>
          <a:bodyPr wrap="square">
            <a:spAutoFit/>
          </a:bodyPr>
          <a:lstStyle/>
          <a:p>
            <a:pPr lvl="0" algn="just">
              <a:lnSpc>
                <a:spcPct val="150000"/>
              </a:lnSpc>
              <a:spcAft>
                <a:spcPts val="0"/>
              </a:spcAft>
            </a:pPr>
            <a:r>
              <a:rPr lang="ro-RO" sz="2000" b="1" dirty="0">
                <a:latin typeface="Trebuchet MS" panose="020B0603020202020204" pitchFamily="34" charset="0"/>
                <a:ea typeface="Calibri" panose="020F0502020204030204" pitchFamily="34" charset="0"/>
                <a:cs typeface="Times New Roman" panose="02020603050405020304" pitchFamily="18" charset="0"/>
              </a:rPr>
              <a:t>C</a:t>
            </a:r>
            <a:r>
              <a:rPr lang="ro-RO" sz="2000" b="1" dirty="0" smtClean="0">
                <a:latin typeface="Trebuchet MS" panose="020B0603020202020204" pitchFamily="34" charset="0"/>
                <a:ea typeface="Calibri" panose="020F0502020204030204" pitchFamily="34" charset="0"/>
                <a:cs typeface="Times New Roman" panose="02020603050405020304" pitchFamily="18" charset="0"/>
              </a:rPr>
              <a:t>. </a:t>
            </a:r>
            <a:r>
              <a:rPr lang="ro-RO" sz="2000" b="1" dirty="0">
                <a:latin typeface="Trebuchet MS" panose="020B0603020202020204" pitchFamily="34" charset="0"/>
                <a:ea typeface="Calibri" panose="020F0502020204030204" pitchFamily="34" charset="0"/>
                <a:cs typeface="Times New Roman" panose="02020603050405020304" pitchFamily="18" charset="0"/>
              </a:rPr>
              <a:t>Indicatori suplimentari de </a:t>
            </a:r>
            <a:r>
              <a:rPr lang="ro-RO" sz="2000" b="1" dirty="0" smtClean="0">
                <a:latin typeface="Trebuchet MS" panose="020B0603020202020204" pitchFamily="34" charset="0"/>
                <a:ea typeface="Calibri" panose="020F0502020204030204" pitchFamily="34" charset="0"/>
                <a:cs typeface="Times New Roman" panose="02020603050405020304" pitchFamily="18" charset="0"/>
              </a:rPr>
              <a:t>rezultate:</a:t>
            </a:r>
          </a:p>
          <a:p>
            <a:pPr lvl="0" algn="just">
              <a:lnSpc>
                <a:spcPct val="150000"/>
              </a:lnSpc>
              <a:spcAft>
                <a:spcPts val="0"/>
              </a:spcAft>
            </a:pPr>
            <a:endParaRPr lang="ro-RO" sz="2000" b="1" dirty="0" smtClean="0">
              <a:latin typeface="Trebuchet MS" panose="020B0603020202020204" pitchFamily="34" charset="0"/>
              <a:ea typeface="Calibri" panose="020F0502020204030204" pitchFamily="34" charset="0"/>
              <a:cs typeface="Times New Roman" panose="02020603050405020304" pitchFamily="18" charset="0"/>
            </a:endParaRPr>
          </a:p>
          <a:p>
            <a:pPr lvl="0" algn="just">
              <a:lnSpc>
                <a:spcPct val="150000"/>
              </a:lnSpc>
              <a:spcAft>
                <a:spcPts val="0"/>
              </a:spcAft>
            </a:pPr>
            <a:r>
              <a:rPr lang="ro-RO" sz="2000" dirty="0"/>
              <a:t>c.1. Adoptarea / implementarea unui </a:t>
            </a:r>
            <a:r>
              <a:rPr lang="ro-RO" sz="2000" b="1" u="sng" dirty="0"/>
              <a:t>sistem funcțional de management integrat pentru îmbunătățirea continuă</a:t>
            </a:r>
            <a:r>
              <a:rPr lang="ro-RO" sz="2000" dirty="0"/>
              <a:t> a întreprinderii în primii 3 ani de durabilitate (lider de parteneriat). </a:t>
            </a:r>
            <a:endParaRPr lang="ro-RO" sz="2000" dirty="0" smtClean="0"/>
          </a:p>
          <a:p>
            <a:pPr lvl="0" algn="just">
              <a:lnSpc>
                <a:spcPct val="150000"/>
              </a:lnSpc>
              <a:spcAft>
                <a:spcPts val="0"/>
              </a:spcAft>
            </a:pPr>
            <a:endParaRPr lang="ro-RO" sz="2000" dirty="0" smtClean="0"/>
          </a:p>
          <a:p>
            <a:pPr lvl="0" algn="just">
              <a:lnSpc>
                <a:spcPct val="150000"/>
              </a:lnSpc>
              <a:spcAft>
                <a:spcPts val="0"/>
              </a:spcAft>
            </a:pPr>
            <a:r>
              <a:rPr lang="ro-RO" sz="2000" b="1" u="sng" dirty="0"/>
              <a:t>c.2.Productivitatea muncii </a:t>
            </a:r>
            <a:r>
              <a:rPr lang="ro-RO" sz="2000" dirty="0"/>
              <a:t>realizată de liderul de parteneriat în anul 3 de durabilitate.</a:t>
            </a:r>
            <a:endParaRPr lang="ro-RO" sz="2000" b="1" dirty="0">
              <a:latin typeface="Trebuchet MS" panose="020B0603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127723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6138" y="1016882"/>
            <a:ext cx="10801969" cy="505038"/>
          </a:xfrm>
        </p:spPr>
        <p:txBody>
          <a:bodyPr>
            <a:noAutofit/>
          </a:bodyPr>
          <a:lstStyle/>
          <a:p>
            <a:r>
              <a:rPr lang="ro-RO" sz="2400" b="1" dirty="0" smtClean="0">
                <a:latin typeface="+mn-lt"/>
              </a:rPr>
              <a:t>ACTIVITĂȚI SPECIFICE AJUTORULUI DE STAT PENTRU CERCETARE – DEZVOLTARE (1)</a:t>
            </a:r>
            <a:endParaRPr lang="en-US" sz="2400" b="1" dirty="0">
              <a:latin typeface="+mn-lt"/>
              <a:cs typeface="Times New Roman" panose="02020603050405020304" pitchFamily="18" charset="0"/>
            </a:endParaRPr>
          </a:p>
        </p:txBody>
      </p:sp>
      <p:pic>
        <p:nvPicPr>
          <p:cNvPr id="4" name="Picture 3">
            <a:extLst>
              <a:ext uri="{FF2B5EF4-FFF2-40B4-BE49-F238E27FC236}">
                <a16:creationId xmlns:a16="http://schemas.microsoft.com/office/drawing/2014/main" id="{1A7BAF27-9B6B-4131-BA5C-4D66C4E2F303}"/>
              </a:ext>
            </a:extLst>
          </p:cNvPr>
          <p:cNvPicPr>
            <a:picLocks noChangeAspect="1"/>
          </p:cNvPicPr>
          <p:nvPr/>
        </p:nvPicPr>
        <p:blipFill>
          <a:blip r:embed="rId3"/>
          <a:stretch>
            <a:fillRect/>
          </a:stretch>
        </p:blipFill>
        <p:spPr>
          <a:xfrm>
            <a:off x="1515834" y="32619"/>
            <a:ext cx="9090048" cy="1077576"/>
          </a:xfrm>
          <a:prstGeom prst="rect">
            <a:avLst/>
          </a:prstGeom>
        </p:spPr>
      </p:pic>
      <p:sp>
        <p:nvSpPr>
          <p:cNvPr id="3" name="Rectangle 2"/>
          <p:cNvSpPr/>
          <p:nvPr/>
        </p:nvSpPr>
        <p:spPr>
          <a:xfrm>
            <a:off x="756138" y="1521920"/>
            <a:ext cx="10904161" cy="5016758"/>
          </a:xfrm>
          <a:prstGeom prst="rect">
            <a:avLst/>
          </a:prstGeom>
        </p:spPr>
        <p:txBody>
          <a:bodyPr wrap="square">
            <a:spAutoFit/>
          </a:bodyPr>
          <a:lstStyle/>
          <a:p>
            <a:pPr marL="285750" lvl="0" indent="-285750">
              <a:buFontTx/>
              <a:buChar char="-"/>
            </a:pPr>
            <a:r>
              <a:rPr lang="ro-RO" sz="2000" dirty="0" smtClean="0"/>
              <a:t>definirea</a:t>
            </a:r>
            <a:r>
              <a:rPr lang="ro-RO" sz="2000" dirty="0"/>
              <a:t>, planificarea și documentarea conceptuală a unor noi produse, procese sau </a:t>
            </a:r>
            <a:r>
              <a:rPr lang="ro-RO" sz="2000" dirty="0" smtClean="0"/>
              <a:t>servicii;</a:t>
            </a:r>
          </a:p>
          <a:p>
            <a:pPr lvl="0"/>
            <a:endParaRPr lang="ro-RO" sz="2000" dirty="0"/>
          </a:p>
          <a:p>
            <a:pPr marL="285750" lvl="0" indent="-285750">
              <a:buFontTx/>
              <a:buChar char="-"/>
            </a:pPr>
            <a:r>
              <a:rPr lang="ro-RO" sz="2000" dirty="0" smtClean="0"/>
              <a:t>realizarea </a:t>
            </a:r>
            <a:r>
              <a:rPr lang="ro-RO" sz="2000" dirty="0"/>
              <a:t>analizei de business și analiza vulnerabilităților privind securitatea cibernetică la nivelul liderului de </a:t>
            </a:r>
            <a:r>
              <a:rPr lang="ro-RO" sz="2000" dirty="0" smtClean="0"/>
              <a:t>parteneriat;</a:t>
            </a:r>
          </a:p>
          <a:p>
            <a:pPr lvl="0"/>
            <a:endParaRPr lang="ro-RO" sz="2000" dirty="0" smtClean="0"/>
          </a:p>
          <a:p>
            <a:pPr marL="285750" lvl="0" indent="-285750">
              <a:buFontTx/>
              <a:buChar char="-"/>
            </a:pPr>
            <a:r>
              <a:rPr lang="ro-RO" sz="2000" dirty="0" smtClean="0"/>
              <a:t>cercetare </a:t>
            </a:r>
            <a:r>
              <a:rPr lang="ro-RO" sz="2000" dirty="0"/>
              <a:t>industrială </a:t>
            </a:r>
            <a:r>
              <a:rPr lang="ro-RO" sz="2000" dirty="0" smtClean="0"/>
              <a:t>pentru </a:t>
            </a:r>
            <a:r>
              <a:rPr lang="ro-RO" sz="2000" dirty="0"/>
              <a:t>elaborarea unor noi produse, procese sau servicii ori pentru realizarea unei </a:t>
            </a:r>
            <a:r>
              <a:rPr lang="ro-RO" sz="2000" dirty="0" err="1"/>
              <a:t>îmbunătăţiri</a:t>
            </a:r>
            <a:r>
              <a:rPr lang="ro-RO" sz="2000" dirty="0"/>
              <a:t> semnificative a produselor, proceselor sau serviciilor </a:t>
            </a:r>
            <a:r>
              <a:rPr lang="ro-RO" sz="2000" dirty="0" smtClean="0"/>
              <a:t>existente;</a:t>
            </a:r>
          </a:p>
          <a:p>
            <a:pPr marL="285750" lvl="0" indent="-285750">
              <a:buFontTx/>
              <a:buChar char="-"/>
            </a:pPr>
            <a:endParaRPr lang="ro-RO" sz="2000" dirty="0" smtClean="0"/>
          </a:p>
          <a:p>
            <a:pPr marL="285750" lvl="0" indent="-285750">
              <a:buFontTx/>
              <a:buChar char="-"/>
            </a:pPr>
            <a:r>
              <a:rPr lang="ro-RO" sz="2000" dirty="0" smtClean="0"/>
              <a:t>dezvoltare </a:t>
            </a:r>
            <a:r>
              <a:rPr lang="ro-RO" sz="2000" dirty="0"/>
              <a:t>experimentală </a:t>
            </a:r>
            <a:r>
              <a:rPr lang="ro-RO" sz="2000" dirty="0" smtClean="0"/>
              <a:t>pentru a </a:t>
            </a:r>
            <a:r>
              <a:rPr lang="ro-RO" sz="2000" dirty="0"/>
              <a:t>dezvolta produse, procese sau servicii noi ori </a:t>
            </a:r>
            <a:r>
              <a:rPr lang="ro-RO" sz="2000" dirty="0" err="1"/>
              <a:t>îmbunătăţite</a:t>
            </a:r>
            <a:r>
              <a:rPr lang="ro-RO" sz="2000" dirty="0"/>
              <a:t>, inclusiv produse, procese sau servicii </a:t>
            </a:r>
            <a:r>
              <a:rPr lang="ro-RO" sz="2000" dirty="0" smtClean="0"/>
              <a:t>digitale;</a:t>
            </a:r>
          </a:p>
          <a:p>
            <a:pPr lvl="0"/>
            <a:endParaRPr lang="ro-RO" sz="2000" dirty="0" smtClean="0"/>
          </a:p>
          <a:p>
            <a:pPr marL="285750" lvl="0" indent="-285750">
              <a:buFontTx/>
              <a:buChar char="-"/>
            </a:pPr>
            <a:r>
              <a:rPr lang="ro-RO" sz="2000" dirty="0" smtClean="0"/>
              <a:t>asistență </a:t>
            </a:r>
            <a:r>
              <a:rPr lang="ro-RO" sz="2000" dirty="0"/>
              <a:t>în design, implementare, migrare </a:t>
            </a:r>
            <a:r>
              <a:rPr lang="ro-RO" sz="2000" dirty="0" smtClean="0"/>
              <a:t>date;</a:t>
            </a:r>
          </a:p>
          <a:p>
            <a:pPr lvl="0"/>
            <a:endParaRPr lang="ro-RO" sz="2000" dirty="0"/>
          </a:p>
          <a:p>
            <a:pPr marL="285750" lvl="0" indent="-285750">
              <a:buFontTx/>
              <a:buChar char="-"/>
            </a:pPr>
            <a:r>
              <a:rPr lang="ro-RO" sz="2000" dirty="0" err="1" smtClean="0"/>
              <a:t>customizare</a:t>
            </a:r>
            <a:r>
              <a:rPr lang="ro-RO" sz="2000" dirty="0" smtClean="0"/>
              <a:t> </a:t>
            </a:r>
            <a:r>
              <a:rPr lang="ro-RO" sz="2000" dirty="0"/>
              <a:t>și integrare </a:t>
            </a:r>
            <a:r>
              <a:rPr lang="ro-RO" sz="2000" dirty="0" smtClean="0"/>
              <a:t>arhitecturi;</a:t>
            </a:r>
          </a:p>
          <a:p>
            <a:pPr marL="285750" lvl="0" indent="-285750">
              <a:buFontTx/>
              <a:buChar char="-"/>
            </a:pPr>
            <a:endParaRPr lang="ro-RO" sz="2000" dirty="0"/>
          </a:p>
          <a:p>
            <a:pPr marL="285750" lvl="0" indent="-285750">
              <a:buFontTx/>
              <a:buChar char="-"/>
            </a:pPr>
            <a:r>
              <a:rPr lang="ro-RO" sz="2000" dirty="0" smtClean="0"/>
              <a:t>dezvoltarea </a:t>
            </a:r>
            <a:r>
              <a:rPr lang="ro-RO" sz="2000" dirty="0"/>
              <a:t>propriu-zisă a aplicațiilor IT identificate în urma elaborării analizei de business, după caz.</a:t>
            </a:r>
            <a:endParaRPr lang="en-US" sz="2000" dirty="0"/>
          </a:p>
        </p:txBody>
      </p:sp>
    </p:spTree>
    <p:extLst>
      <p:ext uri="{BB962C8B-B14F-4D97-AF65-F5344CB8AC3E}">
        <p14:creationId xmlns:p14="http://schemas.microsoft.com/office/powerpoint/2010/main" val="7812791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25907" y="1160254"/>
            <a:ext cx="10749215" cy="505038"/>
          </a:xfrm>
        </p:spPr>
        <p:txBody>
          <a:bodyPr>
            <a:noAutofit/>
          </a:bodyPr>
          <a:lstStyle/>
          <a:p>
            <a:r>
              <a:rPr lang="ro-RO" sz="2400" b="1" dirty="0" smtClean="0">
                <a:latin typeface="+mn-lt"/>
              </a:rPr>
              <a:t>ACTIVITĂȚI SPECIFICE AJUTORULUI DE STAT PENTRU CERCETARE – DEZVOLTARE (2)</a:t>
            </a:r>
            <a:endParaRPr lang="en-US" sz="2400" b="1" dirty="0">
              <a:latin typeface="+mn-lt"/>
              <a:cs typeface="Times New Roman" panose="02020603050405020304" pitchFamily="18" charset="0"/>
            </a:endParaRPr>
          </a:p>
        </p:txBody>
      </p:sp>
      <p:pic>
        <p:nvPicPr>
          <p:cNvPr id="4" name="Picture 3">
            <a:extLst>
              <a:ext uri="{FF2B5EF4-FFF2-40B4-BE49-F238E27FC236}">
                <a16:creationId xmlns:a16="http://schemas.microsoft.com/office/drawing/2014/main" id="{1A7BAF27-9B6B-4131-BA5C-4D66C4E2F303}"/>
              </a:ext>
            </a:extLst>
          </p:cNvPr>
          <p:cNvPicPr>
            <a:picLocks noChangeAspect="1"/>
          </p:cNvPicPr>
          <p:nvPr/>
        </p:nvPicPr>
        <p:blipFill>
          <a:blip r:embed="rId3"/>
          <a:stretch>
            <a:fillRect/>
          </a:stretch>
        </p:blipFill>
        <p:spPr>
          <a:xfrm>
            <a:off x="1515834" y="32619"/>
            <a:ext cx="9090048" cy="1077576"/>
          </a:xfrm>
          <a:prstGeom prst="rect">
            <a:avLst/>
          </a:prstGeom>
        </p:spPr>
      </p:pic>
      <p:sp>
        <p:nvSpPr>
          <p:cNvPr id="3" name="Rectangle 2"/>
          <p:cNvSpPr/>
          <p:nvPr/>
        </p:nvSpPr>
        <p:spPr>
          <a:xfrm>
            <a:off x="756138" y="1521920"/>
            <a:ext cx="10904161" cy="5016758"/>
          </a:xfrm>
          <a:prstGeom prst="rect">
            <a:avLst/>
          </a:prstGeom>
        </p:spPr>
        <p:txBody>
          <a:bodyPr wrap="square">
            <a:spAutoFit/>
          </a:bodyPr>
          <a:lstStyle/>
          <a:p>
            <a:endParaRPr lang="ro-RO" sz="2000" dirty="0" smtClean="0"/>
          </a:p>
          <a:p>
            <a:r>
              <a:rPr lang="ro-RO" sz="2000" dirty="0" smtClean="0"/>
              <a:t>În activitatea de CDI - </a:t>
            </a:r>
            <a:r>
              <a:rPr lang="en-US" sz="2000" dirty="0" smtClean="0"/>
              <a:t>TRL </a:t>
            </a:r>
            <a:r>
              <a:rPr lang="en-US" sz="2000" dirty="0"/>
              <a:t>(Technology Readiness Level) </a:t>
            </a:r>
            <a:r>
              <a:rPr lang="en-US" sz="2000" dirty="0" err="1"/>
              <a:t>reprezintă</a:t>
            </a:r>
            <a:r>
              <a:rPr lang="en-US" sz="2000" dirty="0"/>
              <a:t> o </a:t>
            </a:r>
            <a:r>
              <a:rPr lang="en-US" sz="2000" dirty="0" err="1"/>
              <a:t>scală</a:t>
            </a:r>
            <a:r>
              <a:rPr lang="en-US" sz="2000" dirty="0"/>
              <a:t> </a:t>
            </a:r>
            <a:r>
              <a:rPr lang="en-US" sz="2000" dirty="0" err="1"/>
              <a:t>pentru</a:t>
            </a:r>
            <a:r>
              <a:rPr lang="en-US" sz="2000" dirty="0"/>
              <a:t> </a:t>
            </a:r>
            <a:r>
              <a:rPr lang="en-US" sz="2000" dirty="0" err="1"/>
              <a:t>evaluarea</a:t>
            </a:r>
            <a:r>
              <a:rPr lang="en-US" sz="2000" dirty="0"/>
              <a:t> </a:t>
            </a:r>
            <a:r>
              <a:rPr lang="en-US" sz="2000" b="1" dirty="0" err="1"/>
              <a:t>maturității</a:t>
            </a:r>
            <a:r>
              <a:rPr lang="en-US" sz="2000" b="1" dirty="0"/>
              <a:t> </a:t>
            </a:r>
            <a:r>
              <a:rPr lang="en-US" sz="2000" b="1" dirty="0" err="1"/>
              <a:t>tehnologice</a:t>
            </a:r>
            <a:r>
              <a:rPr lang="en-US" sz="2000" dirty="0"/>
              <a:t>, </a:t>
            </a:r>
            <a:r>
              <a:rPr lang="en-US" sz="2000" dirty="0" err="1"/>
              <a:t>existând</a:t>
            </a:r>
            <a:r>
              <a:rPr lang="en-US" sz="2000" dirty="0"/>
              <a:t> 9 </a:t>
            </a:r>
            <a:r>
              <a:rPr lang="en-US" sz="2000" dirty="0" err="1"/>
              <a:t>niveluri</a:t>
            </a:r>
            <a:r>
              <a:rPr lang="en-US" sz="2000" dirty="0"/>
              <a:t>. </a:t>
            </a:r>
            <a:r>
              <a:rPr lang="en-US" sz="2000" dirty="0" err="1"/>
              <a:t>Fiecărei</a:t>
            </a:r>
            <a:r>
              <a:rPr lang="en-US" sz="2000" dirty="0"/>
              <a:t> </a:t>
            </a:r>
            <a:r>
              <a:rPr lang="en-US" sz="2000" dirty="0" err="1"/>
              <a:t>categorii</a:t>
            </a:r>
            <a:r>
              <a:rPr lang="en-US" sz="2000" dirty="0"/>
              <a:t> de </a:t>
            </a:r>
            <a:r>
              <a:rPr lang="en-US" sz="2000" dirty="0" err="1"/>
              <a:t>cercetare</a:t>
            </a:r>
            <a:r>
              <a:rPr lang="en-US" sz="2000" dirty="0"/>
              <a:t> </a:t>
            </a:r>
            <a:r>
              <a:rPr lang="en-US" sz="2000" dirty="0" err="1"/>
              <a:t>îi</a:t>
            </a:r>
            <a:r>
              <a:rPr lang="en-US" sz="2000" dirty="0"/>
              <a:t> </a:t>
            </a:r>
            <a:r>
              <a:rPr lang="en-US" sz="2000" dirty="0" err="1"/>
              <a:t>corespunde</a:t>
            </a:r>
            <a:r>
              <a:rPr lang="en-US" sz="2000" dirty="0"/>
              <a:t> 3 </a:t>
            </a:r>
            <a:r>
              <a:rPr lang="en-US" sz="2000" dirty="0" err="1"/>
              <a:t>niveluri</a:t>
            </a:r>
            <a:r>
              <a:rPr lang="en-US" sz="2000" dirty="0"/>
              <a:t>:</a:t>
            </a:r>
          </a:p>
          <a:p>
            <a:r>
              <a:rPr lang="en-US" sz="2000" dirty="0"/>
              <a:t> </a:t>
            </a:r>
          </a:p>
          <a:p>
            <a:r>
              <a:rPr lang="en-US" sz="2000" strike="sngStrike" dirty="0" err="1">
                <a:solidFill>
                  <a:srgbClr val="FF0000"/>
                </a:solidFill>
              </a:rPr>
              <a:t>Cercetare</a:t>
            </a:r>
            <a:r>
              <a:rPr lang="en-US" sz="2000" strike="sngStrike" dirty="0">
                <a:solidFill>
                  <a:srgbClr val="FF0000"/>
                </a:solidFill>
              </a:rPr>
              <a:t> </a:t>
            </a:r>
            <a:r>
              <a:rPr lang="en-US" sz="2000" strike="sngStrike" dirty="0" err="1" smtClean="0">
                <a:solidFill>
                  <a:srgbClr val="FF0000"/>
                </a:solidFill>
              </a:rPr>
              <a:t>fundamentală</a:t>
            </a:r>
            <a:r>
              <a:rPr lang="ro-RO" sz="2000" strike="sngStrike" dirty="0" smtClean="0">
                <a:solidFill>
                  <a:srgbClr val="FF0000"/>
                </a:solidFill>
              </a:rPr>
              <a:t> </a:t>
            </a:r>
            <a:r>
              <a:rPr lang="ro-RO" sz="2000" dirty="0" smtClean="0">
                <a:solidFill>
                  <a:srgbClr val="FF0000"/>
                </a:solidFill>
              </a:rPr>
              <a:t>(NU SE FINANȚEAZĂ PRIN ACEST APEL)</a:t>
            </a:r>
            <a:r>
              <a:rPr lang="en-US" sz="2000" dirty="0" smtClean="0">
                <a:solidFill>
                  <a:srgbClr val="FF0000"/>
                </a:solidFill>
              </a:rPr>
              <a:t>: </a:t>
            </a:r>
            <a:endParaRPr lang="en-US" sz="2000" dirty="0">
              <a:solidFill>
                <a:srgbClr val="FF0000"/>
              </a:solidFill>
            </a:endParaRPr>
          </a:p>
          <a:p>
            <a:r>
              <a:rPr lang="en-US" sz="2000" dirty="0"/>
              <a:t>TRL 1: </a:t>
            </a:r>
            <a:r>
              <a:rPr lang="en-US" sz="2000" dirty="0" err="1"/>
              <a:t>formulare</a:t>
            </a:r>
            <a:r>
              <a:rPr lang="en-US" sz="2000" dirty="0"/>
              <a:t> </a:t>
            </a:r>
            <a:r>
              <a:rPr lang="en-US" sz="2000" dirty="0" err="1"/>
              <a:t>principii</a:t>
            </a:r>
            <a:r>
              <a:rPr lang="en-US" sz="2000" dirty="0"/>
              <a:t>, </a:t>
            </a:r>
          </a:p>
          <a:p>
            <a:r>
              <a:rPr lang="en-US" sz="2000" dirty="0"/>
              <a:t>TRL 2: </a:t>
            </a:r>
            <a:r>
              <a:rPr lang="en-US" sz="2000" dirty="0" err="1"/>
              <a:t>identificare</a:t>
            </a:r>
            <a:r>
              <a:rPr lang="en-US" sz="2000" dirty="0"/>
              <a:t> </a:t>
            </a:r>
            <a:r>
              <a:rPr lang="en-US" sz="2000" dirty="0" err="1"/>
              <a:t>aplicabilitate</a:t>
            </a:r>
            <a:r>
              <a:rPr lang="en-US" sz="2000" dirty="0"/>
              <a:t> </a:t>
            </a:r>
            <a:r>
              <a:rPr lang="en-US" sz="2000" dirty="0" err="1"/>
              <a:t>practică</a:t>
            </a:r>
            <a:r>
              <a:rPr lang="en-US" sz="2000" dirty="0"/>
              <a:t>, </a:t>
            </a:r>
          </a:p>
          <a:p>
            <a:r>
              <a:rPr lang="en-US" sz="2000" dirty="0"/>
              <a:t>TRL 3: </a:t>
            </a:r>
            <a:r>
              <a:rPr lang="en-US" sz="2000" dirty="0" err="1"/>
              <a:t>experimentare</a:t>
            </a:r>
            <a:r>
              <a:rPr lang="en-US" sz="2000" dirty="0"/>
              <a:t>; </a:t>
            </a:r>
            <a:endParaRPr lang="ro-RO" sz="2000" dirty="0" smtClean="0"/>
          </a:p>
          <a:p>
            <a:endParaRPr lang="en-US" sz="2000" dirty="0"/>
          </a:p>
          <a:p>
            <a:r>
              <a:rPr lang="en-US" sz="2000" b="1" u="sng" dirty="0" err="1"/>
              <a:t>Cercetare</a:t>
            </a:r>
            <a:r>
              <a:rPr lang="en-US" sz="2000" b="1" u="sng" dirty="0"/>
              <a:t> </a:t>
            </a:r>
            <a:r>
              <a:rPr lang="en-US" sz="2000" b="1" u="sng" dirty="0" err="1"/>
              <a:t>industrială</a:t>
            </a:r>
            <a:r>
              <a:rPr lang="en-US" sz="2000" b="1" u="sng" dirty="0"/>
              <a:t>: </a:t>
            </a:r>
          </a:p>
          <a:p>
            <a:r>
              <a:rPr lang="en-US" sz="2000" dirty="0"/>
              <a:t>TRL 4 - </a:t>
            </a:r>
            <a:r>
              <a:rPr lang="en-US" sz="2000" dirty="0" err="1"/>
              <a:t>Dezvoltare</a:t>
            </a:r>
            <a:r>
              <a:rPr lang="en-US" sz="2000" dirty="0"/>
              <a:t> </a:t>
            </a:r>
            <a:r>
              <a:rPr lang="en-US" sz="2000" dirty="0" err="1"/>
              <a:t>și</a:t>
            </a:r>
            <a:r>
              <a:rPr lang="en-US" sz="2000" dirty="0"/>
              <a:t> </a:t>
            </a:r>
            <a:r>
              <a:rPr lang="en-US" sz="2000" dirty="0" err="1"/>
              <a:t>validare</a:t>
            </a:r>
            <a:r>
              <a:rPr lang="en-US" sz="2000" dirty="0"/>
              <a:t> </a:t>
            </a:r>
            <a:r>
              <a:rPr lang="en-US" sz="2000" dirty="0" err="1"/>
              <a:t>tehnologică</a:t>
            </a:r>
            <a:r>
              <a:rPr lang="en-US" sz="2000" dirty="0"/>
              <a:t>; </a:t>
            </a:r>
          </a:p>
          <a:p>
            <a:r>
              <a:rPr lang="en-US" sz="2000" dirty="0"/>
              <a:t>TRL 5 – TRL 6: </a:t>
            </a:r>
            <a:r>
              <a:rPr lang="en-US" sz="2000" dirty="0" err="1"/>
              <a:t>Dovedire</a:t>
            </a:r>
            <a:r>
              <a:rPr lang="en-US" sz="2000" dirty="0"/>
              <a:t> </a:t>
            </a:r>
            <a:r>
              <a:rPr lang="en-US" sz="2000" dirty="0" err="1"/>
              <a:t>performanță</a:t>
            </a:r>
            <a:r>
              <a:rPr lang="en-US" sz="2000" dirty="0"/>
              <a:t> </a:t>
            </a:r>
            <a:r>
              <a:rPr lang="en-US" sz="2000" dirty="0" err="1"/>
              <a:t>tehnologică</a:t>
            </a:r>
            <a:r>
              <a:rPr lang="en-US" sz="2000" dirty="0"/>
              <a:t> </a:t>
            </a:r>
            <a:r>
              <a:rPr lang="en-US" sz="2000" dirty="0" err="1"/>
              <a:t>în</a:t>
            </a:r>
            <a:r>
              <a:rPr lang="en-US" sz="2000" dirty="0"/>
              <a:t> </a:t>
            </a:r>
            <a:r>
              <a:rPr lang="en-US" sz="2000" dirty="0" err="1"/>
              <a:t>condiții</a:t>
            </a:r>
            <a:r>
              <a:rPr lang="en-US" sz="2000" dirty="0"/>
              <a:t> de </a:t>
            </a:r>
            <a:r>
              <a:rPr lang="en-US" sz="2000" dirty="0" err="1"/>
              <a:t>laborator</a:t>
            </a:r>
            <a:r>
              <a:rPr lang="en-US" sz="2000" dirty="0"/>
              <a:t> </a:t>
            </a:r>
            <a:r>
              <a:rPr lang="en-US" sz="2000" dirty="0" err="1"/>
              <a:t>și</a:t>
            </a:r>
            <a:r>
              <a:rPr lang="en-US" sz="2000" dirty="0"/>
              <a:t> </a:t>
            </a:r>
            <a:r>
              <a:rPr lang="en-US" sz="2000" dirty="0" err="1"/>
              <a:t>prototipare</a:t>
            </a:r>
            <a:r>
              <a:rPr lang="en-US" sz="2000" dirty="0"/>
              <a:t>; </a:t>
            </a:r>
            <a:endParaRPr lang="ro-RO" sz="2000" dirty="0" smtClean="0"/>
          </a:p>
          <a:p>
            <a:endParaRPr lang="en-US" sz="2000" dirty="0"/>
          </a:p>
          <a:p>
            <a:r>
              <a:rPr lang="en-US" sz="2000" b="1" u="sng" dirty="0" err="1"/>
              <a:t>Dezvoltare</a:t>
            </a:r>
            <a:r>
              <a:rPr lang="en-US" sz="2000" b="1" u="sng" dirty="0"/>
              <a:t> </a:t>
            </a:r>
            <a:r>
              <a:rPr lang="en-US" sz="2000" b="1" u="sng" dirty="0" err="1"/>
              <a:t>experimentală</a:t>
            </a:r>
            <a:r>
              <a:rPr lang="en-US" sz="2000" b="1" u="sng" dirty="0"/>
              <a:t>: </a:t>
            </a:r>
          </a:p>
          <a:p>
            <a:r>
              <a:rPr lang="en-US" sz="2000" dirty="0"/>
              <a:t>TRL 7 – TRL 8: </a:t>
            </a:r>
            <a:r>
              <a:rPr lang="en-US" sz="2000" dirty="0" err="1"/>
              <a:t>Testare</a:t>
            </a:r>
            <a:r>
              <a:rPr lang="en-US" sz="2000" dirty="0"/>
              <a:t> </a:t>
            </a:r>
            <a:r>
              <a:rPr lang="en-US" sz="2000" dirty="0" err="1"/>
              <a:t>și</a:t>
            </a:r>
            <a:r>
              <a:rPr lang="en-US" sz="2000" dirty="0"/>
              <a:t> </a:t>
            </a:r>
            <a:r>
              <a:rPr lang="en-US" sz="2000" dirty="0" err="1"/>
              <a:t>demonstrare</a:t>
            </a:r>
            <a:r>
              <a:rPr lang="en-US" sz="2000" dirty="0"/>
              <a:t> </a:t>
            </a:r>
            <a:r>
              <a:rPr lang="en-US" sz="2000" dirty="0" err="1"/>
              <a:t>operațională</a:t>
            </a:r>
            <a:r>
              <a:rPr lang="en-US" sz="2000" dirty="0"/>
              <a:t>, </a:t>
            </a:r>
          </a:p>
          <a:p>
            <a:r>
              <a:rPr lang="en-US" sz="2000" dirty="0"/>
              <a:t>TRL 9 – </a:t>
            </a:r>
            <a:r>
              <a:rPr lang="en-US" sz="2000" dirty="0" err="1"/>
              <a:t>Lansare</a:t>
            </a:r>
            <a:r>
              <a:rPr lang="en-US" sz="2000" dirty="0"/>
              <a:t> </a:t>
            </a:r>
            <a:r>
              <a:rPr lang="en-US" sz="2000" dirty="0" err="1"/>
              <a:t>în</a:t>
            </a:r>
            <a:r>
              <a:rPr lang="en-US" sz="2000" dirty="0"/>
              <a:t> </a:t>
            </a:r>
            <a:r>
              <a:rPr lang="en-US" sz="2000" dirty="0" err="1" smtClean="0"/>
              <a:t>producție</a:t>
            </a:r>
            <a:r>
              <a:rPr lang="ro-RO" sz="2000" dirty="0" smtClean="0"/>
              <a:t>.</a:t>
            </a:r>
            <a:endParaRPr lang="en-US" sz="2000" dirty="0"/>
          </a:p>
        </p:txBody>
      </p:sp>
    </p:spTree>
    <p:extLst>
      <p:ext uri="{BB962C8B-B14F-4D97-AF65-F5344CB8AC3E}">
        <p14:creationId xmlns:p14="http://schemas.microsoft.com/office/powerpoint/2010/main" val="26471353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25908" y="1160254"/>
            <a:ext cx="9144000" cy="505038"/>
          </a:xfrm>
        </p:spPr>
        <p:txBody>
          <a:bodyPr>
            <a:noAutofit/>
          </a:bodyPr>
          <a:lstStyle/>
          <a:p>
            <a:r>
              <a:rPr lang="ro-RO" sz="2400" b="1" dirty="0" smtClean="0">
                <a:latin typeface="+mn-lt"/>
              </a:rPr>
              <a:t>ACTIVITĂȚI SPECIFICE AJUTORULUI DE STAT REGIONAL</a:t>
            </a:r>
            <a:endParaRPr lang="en-US" sz="2400" b="1" dirty="0">
              <a:latin typeface="+mn-lt"/>
              <a:cs typeface="Times New Roman" panose="02020603050405020304" pitchFamily="18" charset="0"/>
            </a:endParaRPr>
          </a:p>
        </p:txBody>
      </p:sp>
      <p:pic>
        <p:nvPicPr>
          <p:cNvPr id="4" name="Picture 3">
            <a:extLst>
              <a:ext uri="{FF2B5EF4-FFF2-40B4-BE49-F238E27FC236}">
                <a16:creationId xmlns:a16="http://schemas.microsoft.com/office/drawing/2014/main" id="{1A7BAF27-9B6B-4131-BA5C-4D66C4E2F303}"/>
              </a:ext>
            </a:extLst>
          </p:cNvPr>
          <p:cNvPicPr>
            <a:picLocks noChangeAspect="1"/>
          </p:cNvPicPr>
          <p:nvPr/>
        </p:nvPicPr>
        <p:blipFill>
          <a:blip r:embed="rId3"/>
          <a:stretch>
            <a:fillRect/>
          </a:stretch>
        </p:blipFill>
        <p:spPr>
          <a:xfrm>
            <a:off x="1515834" y="32619"/>
            <a:ext cx="9090048" cy="1077576"/>
          </a:xfrm>
          <a:prstGeom prst="rect">
            <a:avLst/>
          </a:prstGeom>
        </p:spPr>
      </p:pic>
      <p:sp>
        <p:nvSpPr>
          <p:cNvPr id="3" name="Rectangle 2"/>
          <p:cNvSpPr/>
          <p:nvPr/>
        </p:nvSpPr>
        <p:spPr>
          <a:xfrm>
            <a:off x="756138" y="1521920"/>
            <a:ext cx="10904161" cy="4985980"/>
          </a:xfrm>
          <a:prstGeom prst="rect">
            <a:avLst/>
          </a:prstGeom>
        </p:spPr>
        <p:txBody>
          <a:bodyPr wrap="square">
            <a:spAutoFit/>
          </a:bodyPr>
          <a:lstStyle/>
          <a:p>
            <a:pPr lvl="0"/>
            <a:endParaRPr lang="ro-RO" dirty="0" smtClean="0"/>
          </a:p>
          <a:p>
            <a:pPr marL="342900" lvl="0" indent="-342900" algn="just">
              <a:buFont typeface="Arial" panose="020B0604020202020204" pitchFamily="34" charset="0"/>
              <a:buChar char="•"/>
            </a:pPr>
            <a:r>
              <a:rPr lang="ro-RO" sz="2000" dirty="0" smtClean="0"/>
              <a:t>achiziții </a:t>
            </a:r>
            <a:r>
              <a:rPr lang="ro-RO" sz="2000" dirty="0"/>
              <a:t>de </a:t>
            </a:r>
            <a:r>
              <a:rPr lang="ro-RO" sz="2000" b="1" dirty="0"/>
              <a:t>active corporale și necorporale </a:t>
            </a:r>
            <a:r>
              <a:rPr lang="ro-RO" sz="2000" dirty="0"/>
              <a:t>conform planului/analizei de business realizată de partener pentru liderul de parteneriat (hardware pentru calculul de înaltă performanță și cuantică, echipamente pentru automatizări și robotică destinate fluxurilor tehnologice integrate cu soluții digitale, dezvoltarea și/sau adaptarea aplicațiilor software, inclusiv soluțiile de automatizare software de tip RPA, </a:t>
            </a:r>
            <a:r>
              <a:rPr lang="ro-RO" sz="2000" dirty="0" smtClean="0"/>
              <a:t>proiectarea</a:t>
            </a:r>
            <a:r>
              <a:rPr lang="ro-RO" sz="2000" dirty="0"/>
              <a:t>, producția și integrarea sistemelor în domeniul microelectronicii</a:t>
            </a:r>
            <a:r>
              <a:rPr lang="ro-RO" sz="2000" dirty="0" smtClean="0"/>
              <a:t>);</a:t>
            </a:r>
          </a:p>
          <a:p>
            <a:pPr lvl="0" algn="just"/>
            <a:endParaRPr lang="en-US" sz="2000" dirty="0"/>
          </a:p>
          <a:p>
            <a:pPr marL="342900" lvl="0" indent="-342900" algn="just">
              <a:buFont typeface="Arial" panose="020B0604020202020204" pitchFamily="34" charset="0"/>
              <a:buChar char="•"/>
            </a:pPr>
            <a:r>
              <a:rPr lang="ro-RO" sz="2000" dirty="0" smtClean="0"/>
              <a:t>i</a:t>
            </a:r>
            <a:r>
              <a:rPr lang="ro-RO" sz="2000" dirty="0" smtClean="0"/>
              <a:t>nvestiții </a:t>
            </a:r>
            <a:r>
              <a:rPr lang="ro-RO" sz="2000" dirty="0" smtClean="0"/>
              <a:t>în </a:t>
            </a:r>
            <a:r>
              <a:rPr lang="ro-RO" sz="2000" b="1" dirty="0" smtClean="0"/>
              <a:t>tehnologii </a:t>
            </a:r>
            <a:r>
              <a:rPr lang="ro-RO" sz="2000" b="1" dirty="0"/>
              <a:t>blockchain </a:t>
            </a:r>
            <a:r>
              <a:rPr lang="ro-RO" sz="2000" dirty="0"/>
              <a:t>(ce favorizează în principal industria de producție și lanțul de aprovizionare prin </a:t>
            </a:r>
            <a:r>
              <a:rPr lang="ro-RO" sz="2000" dirty="0" smtClean="0"/>
              <a:t>automatizare), </a:t>
            </a:r>
            <a:r>
              <a:rPr lang="ro-RO" sz="2000" dirty="0"/>
              <a:t>IoT (internetul obiectelor), </a:t>
            </a:r>
            <a:r>
              <a:rPr lang="ro-RO" sz="2000" dirty="0" err="1"/>
              <a:t>IIoT</a:t>
            </a:r>
            <a:r>
              <a:rPr lang="ro-RO" sz="2000" dirty="0"/>
              <a:t> (internetul industrial al obiectelor), Big Data, Cloud computing și inteligență artificială</a:t>
            </a:r>
            <a:r>
              <a:rPr lang="ro-RO" sz="2000" dirty="0" smtClean="0"/>
              <a:t>;</a:t>
            </a:r>
          </a:p>
          <a:p>
            <a:pPr lvl="0" algn="just"/>
            <a:endParaRPr lang="en-US" sz="2000" dirty="0"/>
          </a:p>
          <a:p>
            <a:pPr marL="342900" lvl="0" indent="-342900" algn="just">
              <a:buFont typeface="Arial" panose="020B0604020202020204" pitchFamily="34" charset="0"/>
              <a:buChar char="•"/>
            </a:pPr>
            <a:r>
              <a:rPr lang="ro-RO" sz="2000" dirty="0"/>
              <a:t>achiziții de active corporale și necorporale pentru </a:t>
            </a:r>
            <a:r>
              <a:rPr lang="ro-RO" sz="2000" b="1" dirty="0"/>
              <a:t>securitatea cibernetică</a:t>
            </a:r>
            <a:r>
              <a:rPr lang="ro-RO" sz="2000" dirty="0" smtClean="0"/>
              <a:t>;</a:t>
            </a:r>
          </a:p>
          <a:p>
            <a:pPr lvl="0" algn="just"/>
            <a:endParaRPr lang="en-US" sz="2000" dirty="0"/>
          </a:p>
          <a:p>
            <a:pPr marL="342900" lvl="0" indent="-342900" algn="just">
              <a:buFont typeface="Arial" panose="020B0604020202020204" pitchFamily="34" charset="0"/>
              <a:buChar char="•"/>
            </a:pPr>
            <a:r>
              <a:rPr lang="ro-RO" sz="2000" dirty="0"/>
              <a:t>achiziții de sisteme de </a:t>
            </a:r>
            <a:r>
              <a:rPr lang="ro-RO" sz="2000" b="1" dirty="0"/>
              <a:t>inteligență artificială</a:t>
            </a:r>
            <a:r>
              <a:rPr lang="ro-RO" sz="2000" dirty="0"/>
              <a:t>, </a:t>
            </a:r>
            <a:r>
              <a:rPr lang="ro-RO" sz="2000" b="1" dirty="0" err="1"/>
              <a:t>machine</a:t>
            </a:r>
            <a:r>
              <a:rPr lang="ro-RO" sz="2000" b="1" dirty="0"/>
              <a:t> </a:t>
            </a:r>
            <a:r>
              <a:rPr lang="ro-RO" sz="2000" b="1" dirty="0" err="1"/>
              <a:t>learning</a:t>
            </a:r>
            <a:r>
              <a:rPr lang="ro-RO" sz="2000" b="1" dirty="0"/>
              <a:t>, </a:t>
            </a:r>
            <a:r>
              <a:rPr lang="ro-RO" sz="2000" b="1" dirty="0" err="1"/>
              <a:t>augmented</a:t>
            </a:r>
            <a:r>
              <a:rPr lang="ro-RO" sz="2000" b="1" dirty="0"/>
              <a:t> </a:t>
            </a:r>
            <a:r>
              <a:rPr lang="ro-RO" sz="2000" b="1" dirty="0" err="1"/>
              <a:t>reality</a:t>
            </a:r>
            <a:r>
              <a:rPr lang="ro-RO" sz="2000" b="1" dirty="0"/>
              <a:t>, virtual </a:t>
            </a:r>
            <a:r>
              <a:rPr lang="ro-RO" sz="2000" b="1" dirty="0" err="1"/>
              <a:t>reality</a:t>
            </a:r>
            <a:r>
              <a:rPr lang="ro-RO" sz="2000" dirty="0" smtClean="0"/>
              <a:t>;</a:t>
            </a:r>
          </a:p>
          <a:p>
            <a:pPr lvl="0" algn="just"/>
            <a:endParaRPr lang="en-US" sz="2000" dirty="0"/>
          </a:p>
          <a:p>
            <a:pPr marL="342900" lvl="0" indent="-342900" algn="just">
              <a:buFont typeface="Arial" panose="020B0604020202020204" pitchFamily="34" charset="0"/>
              <a:buChar char="•"/>
            </a:pPr>
            <a:r>
              <a:rPr lang="ro-RO" sz="2000" dirty="0"/>
              <a:t>achiziția de </a:t>
            </a:r>
            <a:r>
              <a:rPr lang="ro-RO" sz="2000" b="1" dirty="0"/>
              <a:t>date și cloud </a:t>
            </a:r>
            <a:r>
              <a:rPr lang="ro-RO" sz="2000" b="1" dirty="0" smtClean="0"/>
              <a:t>computing</a:t>
            </a:r>
            <a:r>
              <a:rPr lang="ro-RO" sz="2000" dirty="0" smtClean="0"/>
              <a:t>;</a:t>
            </a:r>
            <a:endParaRPr lang="en-US" sz="2000" dirty="0"/>
          </a:p>
        </p:txBody>
      </p:sp>
    </p:spTree>
    <p:extLst>
      <p:ext uri="{BB962C8B-B14F-4D97-AF65-F5344CB8AC3E}">
        <p14:creationId xmlns:p14="http://schemas.microsoft.com/office/powerpoint/2010/main" val="35026322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25908" y="1160254"/>
            <a:ext cx="9144000" cy="505038"/>
          </a:xfrm>
        </p:spPr>
        <p:txBody>
          <a:bodyPr>
            <a:noAutofit/>
          </a:bodyPr>
          <a:lstStyle/>
          <a:p>
            <a:pPr lvl="0"/>
            <a:r>
              <a:rPr lang="ro-RO" sz="2400" b="1" dirty="0" smtClean="0"/>
              <a:t>ACTIVITĂȚI SPECIFICE AJUTORULUI DE MINIMIS</a:t>
            </a:r>
            <a:endParaRPr lang="en-US" sz="2400" dirty="0"/>
          </a:p>
        </p:txBody>
      </p:sp>
      <p:pic>
        <p:nvPicPr>
          <p:cNvPr id="4" name="Picture 3">
            <a:extLst>
              <a:ext uri="{FF2B5EF4-FFF2-40B4-BE49-F238E27FC236}">
                <a16:creationId xmlns:a16="http://schemas.microsoft.com/office/drawing/2014/main" id="{1A7BAF27-9B6B-4131-BA5C-4D66C4E2F303}"/>
              </a:ext>
            </a:extLst>
          </p:cNvPr>
          <p:cNvPicPr>
            <a:picLocks noChangeAspect="1"/>
          </p:cNvPicPr>
          <p:nvPr/>
        </p:nvPicPr>
        <p:blipFill>
          <a:blip r:embed="rId3"/>
          <a:stretch>
            <a:fillRect/>
          </a:stretch>
        </p:blipFill>
        <p:spPr>
          <a:xfrm>
            <a:off x="1515834" y="32619"/>
            <a:ext cx="9090048" cy="1077576"/>
          </a:xfrm>
          <a:prstGeom prst="rect">
            <a:avLst/>
          </a:prstGeom>
        </p:spPr>
      </p:pic>
      <p:sp>
        <p:nvSpPr>
          <p:cNvPr id="3" name="Rectangle 2"/>
          <p:cNvSpPr/>
          <p:nvPr/>
        </p:nvSpPr>
        <p:spPr>
          <a:xfrm>
            <a:off x="756138" y="1521920"/>
            <a:ext cx="10904161" cy="4770537"/>
          </a:xfrm>
          <a:prstGeom prst="rect">
            <a:avLst/>
          </a:prstGeom>
        </p:spPr>
        <p:txBody>
          <a:bodyPr wrap="square">
            <a:spAutoFit/>
          </a:bodyPr>
          <a:lstStyle/>
          <a:p>
            <a:pPr lvl="0"/>
            <a:endParaRPr lang="ro-RO" dirty="0" smtClean="0"/>
          </a:p>
          <a:p>
            <a:pPr marL="342900" lvl="0" indent="-342900" algn="just">
              <a:buFont typeface="Arial" panose="020B0604020202020204" pitchFamily="34" charset="0"/>
              <a:buChar char="•"/>
            </a:pPr>
            <a:r>
              <a:rPr lang="ro-RO" sz="2200" dirty="0"/>
              <a:t>activități de transfer de abilități/competențe/cunoștințe de cercetare-dezvoltare: </a:t>
            </a:r>
            <a:r>
              <a:rPr lang="ro-RO" sz="2200" dirty="0" err="1"/>
              <a:t>asistenţă</a:t>
            </a:r>
            <a:r>
              <a:rPr lang="ro-RO" sz="2200" dirty="0"/>
              <a:t> tehnologică pentru inovare; consiliere și expertiză pentru validarea ideii/soluției (diagnostic pentru o afacere pentru a se accesa și implementa soluțiile tehnice inovative potrivite); consiliere pentru obținerea, protejarea </a:t>
            </a:r>
            <a:r>
              <a:rPr lang="ro-RO" sz="2200" dirty="0" err="1"/>
              <a:t>şi</a:t>
            </a:r>
            <a:r>
              <a:rPr lang="ro-RO" sz="2200" dirty="0"/>
              <a:t> comercializarea drepturilor de proprietate industrială; </a:t>
            </a:r>
            <a:r>
              <a:rPr lang="ro-RO" sz="2200" dirty="0" smtClean="0"/>
              <a:t>certificare </a:t>
            </a:r>
            <a:r>
              <a:rPr lang="ro-RO" sz="2200" dirty="0"/>
              <a:t>și standardizare a produselor/serviciilor/proceselor</a:t>
            </a:r>
            <a:r>
              <a:rPr lang="ro-RO" sz="2200" dirty="0" smtClean="0"/>
              <a:t>;</a:t>
            </a:r>
          </a:p>
          <a:p>
            <a:pPr lvl="0" algn="just"/>
            <a:endParaRPr lang="en-US" sz="2200" dirty="0"/>
          </a:p>
          <a:p>
            <a:pPr marL="342900" lvl="0" indent="-342900" algn="just">
              <a:buFont typeface="Arial" panose="020B0604020202020204" pitchFamily="34" charset="0"/>
              <a:buChar char="•"/>
            </a:pPr>
            <a:r>
              <a:rPr lang="ro-RO" sz="2200" dirty="0"/>
              <a:t>activități privind achiziția de active necorporale: licențe, mărci comerciale, programe informatice, alte drepturi și active similare, investiții în realizarea de instrumente de comercializare </a:t>
            </a:r>
            <a:r>
              <a:rPr lang="ro-RO" sz="2200" dirty="0" smtClean="0"/>
              <a:t>on-line;</a:t>
            </a:r>
          </a:p>
          <a:p>
            <a:pPr lvl="0" algn="just"/>
            <a:endParaRPr lang="en-US" sz="2200" dirty="0"/>
          </a:p>
          <a:p>
            <a:pPr marL="342900" lvl="0" indent="-342900" algn="just">
              <a:buFont typeface="Arial" panose="020B0604020202020204" pitchFamily="34" charset="0"/>
              <a:buChar char="•"/>
            </a:pPr>
            <a:r>
              <a:rPr lang="ro-RO" sz="2200" dirty="0"/>
              <a:t>activități privind asigurarea accesului la bănci de date, servicii de cloud computing (Software ca serviciu (SaaS), Platformă ca serviciu (PaaS) și Infrastructură ca un serviciu (IaaS)) și de stocare a datelor, biblioteci sau alte servicii conexe.</a:t>
            </a:r>
            <a:endParaRPr lang="en-US" sz="2200" dirty="0"/>
          </a:p>
        </p:txBody>
      </p:sp>
    </p:spTree>
    <p:extLst>
      <p:ext uri="{BB962C8B-B14F-4D97-AF65-F5344CB8AC3E}">
        <p14:creationId xmlns:p14="http://schemas.microsoft.com/office/powerpoint/2010/main" val="38627172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0292" y="1077576"/>
            <a:ext cx="11060723" cy="693856"/>
          </a:xfrm>
        </p:spPr>
        <p:txBody>
          <a:bodyPr>
            <a:normAutofit/>
          </a:bodyPr>
          <a:lstStyle/>
          <a:p>
            <a:pPr lvl="0"/>
            <a:r>
              <a:rPr lang="ro-RO" sz="2700" b="1" dirty="0">
                <a:latin typeface="+mn-lt"/>
              </a:rPr>
              <a:t> </a:t>
            </a:r>
            <a:r>
              <a:rPr lang="ro-RO" sz="3600" dirty="0">
                <a:latin typeface="Times New Roman" panose="02020603050405020304" pitchFamily="18" charset="0"/>
                <a:cs typeface="Times New Roman" panose="02020603050405020304" pitchFamily="18" charset="0"/>
              </a:rPr>
              <a:t>CATEGORII DE CHELTUIELI ELIGIBILE (1)</a:t>
            </a:r>
            <a:endParaRPr lang="en-US" sz="3600"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1A7BAF27-9B6B-4131-BA5C-4D66C4E2F303}"/>
              </a:ext>
            </a:extLst>
          </p:cNvPr>
          <p:cNvPicPr>
            <a:picLocks noChangeAspect="1"/>
          </p:cNvPicPr>
          <p:nvPr/>
        </p:nvPicPr>
        <p:blipFill>
          <a:blip r:embed="rId3"/>
          <a:stretch>
            <a:fillRect/>
          </a:stretch>
        </p:blipFill>
        <p:spPr>
          <a:xfrm>
            <a:off x="1488858" y="0"/>
            <a:ext cx="9090048" cy="1077576"/>
          </a:xfrm>
          <a:prstGeom prst="rect">
            <a:avLst/>
          </a:prstGeom>
        </p:spPr>
      </p:pic>
      <p:sp>
        <p:nvSpPr>
          <p:cNvPr id="3" name="Rectangle 2"/>
          <p:cNvSpPr/>
          <p:nvPr/>
        </p:nvSpPr>
        <p:spPr>
          <a:xfrm>
            <a:off x="580292" y="1974770"/>
            <a:ext cx="11060723" cy="4134465"/>
          </a:xfrm>
          <a:prstGeom prst="rect">
            <a:avLst/>
          </a:prstGeom>
        </p:spPr>
        <p:txBody>
          <a:bodyPr wrap="square">
            <a:spAutoFit/>
          </a:bodyPr>
          <a:lstStyle/>
          <a:p>
            <a:pPr lvl="0" algn="just">
              <a:lnSpc>
                <a:spcPct val="150000"/>
              </a:lnSpc>
              <a:spcBef>
                <a:spcPts val="200"/>
              </a:spcBef>
              <a:spcAft>
                <a:spcPts val="200"/>
              </a:spcAft>
            </a:pPr>
            <a:r>
              <a:rPr lang="ro-RO" b="1" dirty="0"/>
              <a:t>Cheltuieli eligibile pentru ajutorul de stat </a:t>
            </a:r>
            <a:r>
              <a:rPr lang="ro-RO" b="1" dirty="0" smtClean="0"/>
              <a:t>regional:</a:t>
            </a:r>
          </a:p>
          <a:p>
            <a:pPr marL="285750" lvl="0" indent="-285750" algn="just">
              <a:buFont typeface="Arial" panose="020B0604020202020204" pitchFamily="34" charset="0"/>
              <a:buChar char="•"/>
            </a:pPr>
            <a:r>
              <a:rPr lang="ro-RO" dirty="0"/>
              <a:t>Cheltuieli privind achiziția de active corporale și necorporale (hardware pentru calculul de înaltă performanță și cuantică, echipamente pentru automatizări și robotică destinate fluxurilor tehnologice integrate cu soluții digitale, dezvoltarea și/sau adaptarea aplicațiilor software, inclusiv soluțiile de automatizare software de tip </a:t>
            </a:r>
            <a:r>
              <a:rPr lang="ro-RO" dirty="0" smtClean="0"/>
              <a:t>RPA;</a:t>
            </a:r>
          </a:p>
          <a:p>
            <a:pPr lvl="0" algn="just"/>
            <a:endParaRPr lang="en-US" dirty="0"/>
          </a:p>
          <a:p>
            <a:pPr marL="285750" lvl="0" indent="-285750" algn="just">
              <a:buFont typeface="Arial" panose="020B0604020202020204" pitchFamily="34" charset="0"/>
              <a:buChar char="•"/>
            </a:pPr>
            <a:r>
              <a:rPr lang="ro-RO" dirty="0"/>
              <a:t>Cheltuieli privind achiziția de tehnologii blockchain (ce favorizează în principal industria de producție și lanțul de aprovizionare prin automatizare, planificarea resurselor întreprinderii, schimb eficient de date, IoT (internetul obiectelor), Big Data, Cloud computing, </a:t>
            </a:r>
            <a:r>
              <a:rPr lang="ro-RO" dirty="0" err="1"/>
              <a:t>IIoT</a:t>
            </a:r>
            <a:r>
              <a:rPr lang="ro-RO" dirty="0"/>
              <a:t> (internetul industrial al obiectelor) și inteligență artificială</a:t>
            </a:r>
            <a:r>
              <a:rPr lang="ro-RO" dirty="0" smtClean="0"/>
              <a:t>);</a:t>
            </a:r>
          </a:p>
          <a:p>
            <a:pPr lvl="0" algn="just"/>
            <a:endParaRPr lang="en-US" dirty="0"/>
          </a:p>
          <a:p>
            <a:pPr marL="285750" lvl="0" indent="-285750" algn="just">
              <a:buFont typeface="Arial" panose="020B0604020202020204" pitchFamily="34" charset="0"/>
              <a:buChar char="•"/>
            </a:pPr>
            <a:r>
              <a:rPr lang="ro-RO" dirty="0"/>
              <a:t>Cheltuieli privind achiziția de active corporale și necorporale pentru securitatea cibernetică (în procent de minim 5% din valoarea proiectului) </a:t>
            </a:r>
            <a:r>
              <a:rPr lang="ro-RO" b="1" dirty="0"/>
              <a:t>– cheltuială obligatorie</a:t>
            </a:r>
            <a:r>
              <a:rPr lang="ro-RO" dirty="0" smtClean="0"/>
              <a:t>;</a:t>
            </a:r>
          </a:p>
          <a:p>
            <a:pPr lvl="0" algn="just"/>
            <a:endParaRPr lang="en-US" dirty="0"/>
          </a:p>
          <a:p>
            <a:pPr marL="285750" lvl="0" indent="-285750" algn="just">
              <a:buFont typeface="Arial" panose="020B0604020202020204" pitchFamily="34" charset="0"/>
              <a:buChar char="•"/>
            </a:pPr>
            <a:r>
              <a:rPr lang="ro-RO" dirty="0"/>
              <a:t>Cheltuieli privind achiziția de sisteme de inteligență artificială, </a:t>
            </a:r>
            <a:r>
              <a:rPr lang="ro-RO" dirty="0" err="1"/>
              <a:t>machine</a:t>
            </a:r>
            <a:r>
              <a:rPr lang="ro-RO" dirty="0"/>
              <a:t> </a:t>
            </a:r>
            <a:r>
              <a:rPr lang="ro-RO" dirty="0" err="1"/>
              <a:t>learning</a:t>
            </a:r>
            <a:r>
              <a:rPr lang="ro-RO" dirty="0"/>
              <a:t>, </a:t>
            </a:r>
            <a:r>
              <a:rPr lang="ro-RO" dirty="0" err="1"/>
              <a:t>augmented</a:t>
            </a:r>
            <a:r>
              <a:rPr lang="ro-RO" dirty="0"/>
              <a:t> </a:t>
            </a:r>
            <a:r>
              <a:rPr lang="ro-RO" dirty="0" err="1"/>
              <a:t>reality</a:t>
            </a:r>
            <a:r>
              <a:rPr lang="ro-RO" dirty="0"/>
              <a:t>, virtual </a:t>
            </a:r>
            <a:r>
              <a:rPr lang="ro-RO" dirty="0" err="1"/>
              <a:t>reality</a:t>
            </a:r>
            <a:r>
              <a:rPr lang="ro-RO" dirty="0" smtClean="0"/>
              <a:t>.</a:t>
            </a:r>
          </a:p>
          <a:p>
            <a:pPr lvl="0" algn="just"/>
            <a:endParaRPr lang="en-US" dirty="0"/>
          </a:p>
        </p:txBody>
      </p:sp>
      <p:pic>
        <p:nvPicPr>
          <p:cNvPr id="8" name="Picture 7">
            <a:extLst>
              <a:ext uri="{FF2B5EF4-FFF2-40B4-BE49-F238E27FC236}">
                <a16:creationId xmlns:a16="http://schemas.microsoft.com/office/drawing/2014/main" id="{7357C8DC-77FE-CA33-6C30-A5397A242D6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28554" y="874238"/>
            <a:ext cx="897194" cy="897194"/>
          </a:xfrm>
          <a:prstGeom prst="rect">
            <a:avLst/>
          </a:prstGeom>
        </p:spPr>
      </p:pic>
    </p:spTree>
    <p:extLst>
      <p:ext uri="{BB962C8B-B14F-4D97-AF65-F5344CB8AC3E}">
        <p14:creationId xmlns:p14="http://schemas.microsoft.com/office/powerpoint/2010/main" val="12837005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0292" y="1077576"/>
            <a:ext cx="11060723" cy="693856"/>
          </a:xfrm>
        </p:spPr>
        <p:txBody>
          <a:bodyPr>
            <a:normAutofit/>
          </a:bodyPr>
          <a:lstStyle/>
          <a:p>
            <a:pPr lvl="0"/>
            <a:r>
              <a:rPr lang="ro-RO" sz="2700" b="1" dirty="0">
                <a:latin typeface="+mn-lt"/>
              </a:rPr>
              <a:t> </a:t>
            </a:r>
            <a:r>
              <a:rPr lang="ro-RO" sz="3600" dirty="0">
                <a:latin typeface="Times New Roman" panose="02020603050405020304" pitchFamily="18" charset="0"/>
                <a:cs typeface="Times New Roman" panose="02020603050405020304" pitchFamily="18" charset="0"/>
              </a:rPr>
              <a:t>CATEGORII DE CHELTUIELI ELIGIBILE (2)</a:t>
            </a:r>
            <a:endParaRPr lang="en-US" sz="3600"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1A7BAF27-9B6B-4131-BA5C-4D66C4E2F303}"/>
              </a:ext>
            </a:extLst>
          </p:cNvPr>
          <p:cNvPicPr>
            <a:picLocks noChangeAspect="1"/>
          </p:cNvPicPr>
          <p:nvPr/>
        </p:nvPicPr>
        <p:blipFill>
          <a:blip r:embed="rId3"/>
          <a:stretch>
            <a:fillRect/>
          </a:stretch>
        </p:blipFill>
        <p:spPr>
          <a:xfrm>
            <a:off x="1488858" y="0"/>
            <a:ext cx="9090048" cy="1077576"/>
          </a:xfrm>
          <a:prstGeom prst="rect">
            <a:avLst/>
          </a:prstGeom>
        </p:spPr>
      </p:pic>
      <p:sp>
        <p:nvSpPr>
          <p:cNvPr id="3" name="Rectangle 2"/>
          <p:cNvSpPr/>
          <p:nvPr/>
        </p:nvSpPr>
        <p:spPr>
          <a:xfrm>
            <a:off x="565638" y="1974770"/>
            <a:ext cx="11060723" cy="4452501"/>
          </a:xfrm>
          <a:prstGeom prst="rect">
            <a:avLst/>
          </a:prstGeom>
        </p:spPr>
        <p:txBody>
          <a:bodyPr wrap="square">
            <a:spAutoFit/>
          </a:bodyPr>
          <a:lstStyle/>
          <a:p>
            <a:pPr lvl="0" algn="just">
              <a:lnSpc>
                <a:spcPct val="150000"/>
              </a:lnSpc>
              <a:spcBef>
                <a:spcPts val="400"/>
              </a:spcBef>
              <a:spcAft>
                <a:spcPts val="400"/>
              </a:spcAft>
            </a:pPr>
            <a:r>
              <a:rPr lang="ro-RO" b="1" dirty="0"/>
              <a:t>Cheltuieli eligibile pentru ajutorul de stat pentru cercetare și </a:t>
            </a:r>
            <a:r>
              <a:rPr lang="ro-RO" b="1" dirty="0" smtClean="0"/>
              <a:t>dezvoltare:</a:t>
            </a:r>
          </a:p>
          <a:p>
            <a:pPr marL="285750" indent="-285750" algn="just">
              <a:lnSpc>
                <a:spcPct val="150000"/>
              </a:lnSpc>
              <a:spcBef>
                <a:spcPts val="400"/>
              </a:spcBef>
              <a:spcAft>
                <a:spcPts val="400"/>
              </a:spcAft>
              <a:buFont typeface="Wingdings" panose="05000000000000000000" pitchFamily="2" charset="2"/>
              <a:buChar char="ü"/>
            </a:pPr>
            <a:r>
              <a:rPr lang="ro-RO" dirty="0"/>
              <a:t>costurile cu </a:t>
            </a:r>
            <a:r>
              <a:rPr lang="ro-RO" dirty="0" smtClean="0"/>
              <a:t>personalul: </a:t>
            </a:r>
            <a:r>
              <a:rPr lang="ro-RO" dirty="0"/>
              <a:t>cercetători, tehnicieni și alți membri ai personalului auxiliar, în măsura în care aceștia sunt angajați în proiectul de cercetare și dezvoltare, atât pentru activitatea de realizare a analizei de business și analiza vulnerabilităților privind securitatea cibernetică la nivelul liderului de parteneriat, cât și pentru activitatea de dezvoltare aplicații/ soluții IT</a:t>
            </a:r>
            <a:r>
              <a:rPr lang="ro-RO" dirty="0" smtClean="0"/>
              <a:t>;</a:t>
            </a:r>
          </a:p>
          <a:p>
            <a:pPr marL="285750" indent="-285750" algn="just">
              <a:lnSpc>
                <a:spcPct val="150000"/>
              </a:lnSpc>
              <a:spcBef>
                <a:spcPts val="400"/>
              </a:spcBef>
              <a:spcAft>
                <a:spcPts val="400"/>
              </a:spcAft>
              <a:buFont typeface="Wingdings" panose="05000000000000000000" pitchFamily="2" charset="2"/>
              <a:buChar char="ü"/>
            </a:pPr>
            <a:r>
              <a:rPr lang="ro-RO" dirty="0"/>
              <a:t>costurile instrumentelor și ale echipamentelor, în măsura în care acestea sunt utilizate în cadrul proiectului de cercetare și dezvoltare și pe durata perioadei de implementare. În cazul în care aceste instrumente și echipamente nu sunt folosite pe întreaga lor durată de viață în proiectul de cercetare și dezvoltare, sunt considerate eligibile doar costurile de amortizare corespunzătoare duratei acestui proiect, calculate pe baza principiilor contabile general acceptate</a:t>
            </a:r>
            <a:r>
              <a:rPr lang="ro-RO" dirty="0" smtClean="0"/>
              <a:t>;</a:t>
            </a:r>
            <a:endParaRPr lang="en-US" dirty="0"/>
          </a:p>
        </p:txBody>
      </p:sp>
      <p:pic>
        <p:nvPicPr>
          <p:cNvPr id="5" name="Picture 4">
            <a:extLst>
              <a:ext uri="{FF2B5EF4-FFF2-40B4-BE49-F238E27FC236}">
                <a16:creationId xmlns:a16="http://schemas.microsoft.com/office/drawing/2014/main" id="{B84C5FBB-0967-2F7D-8AFC-4D4064FEE50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6278" y="874238"/>
            <a:ext cx="897194" cy="897194"/>
          </a:xfrm>
          <a:prstGeom prst="rect">
            <a:avLst/>
          </a:prstGeom>
        </p:spPr>
      </p:pic>
    </p:spTree>
    <p:extLst>
      <p:ext uri="{BB962C8B-B14F-4D97-AF65-F5344CB8AC3E}">
        <p14:creationId xmlns:p14="http://schemas.microsoft.com/office/powerpoint/2010/main" val="3886385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4906" y="1250233"/>
            <a:ext cx="9144000" cy="877505"/>
          </a:xfrm>
        </p:spPr>
        <p:txBody>
          <a:bodyPr>
            <a:normAutofit/>
          </a:bodyPr>
          <a:lstStyle/>
          <a:p>
            <a:pPr lvl="0"/>
            <a:r>
              <a:rPr lang="en-US" sz="4000" b="1" dirty="0">
                <a:latin typeface="Trebuchet MS" panose="020B0603020202020204" pitchFamily="34" charset="0"/>
                <a:cs typeface="Times New Roman" panose="02020603050405020304" pitchFamily="18" charset="0"/>
              </a:rPr>
              <a:t>OBIECTIVUL INVESTIȚIEI</a:t>
            </a:r>
            <a:endParaRPr lang="en-US" sz="4000" dirty="0">
              <a:latin typeface="Trebuchet MS" panose="020B0603020202020204" pitchFamily="34" charset="0"/>
              <a:cs typeface="Times New Roman" panose="02020603050405020304" pitchFamily="18" charset="0"/>
            </a:endParaRPr>
          </a:p>
        </p:txBody>
      </p:sp>
      <p:pic>
        <p:nvPicPr>
          <p:cNvPr id="8" name="Picture 7">
            <a:extLst>
              <a:ext uri="{FF2B5EF4-FFF2-40B4-BE49-F238E27FC236}">
                <a16:creationId xmlns:a16="http://schemas.microsoft.com/office/drawing/2014/main" id="{1A7BAF27-9B6B-4131-BA5C-4D66C4E2F303}"/>
              </a:ext>
            </a:extLst>
          </p:cNvPr>
          <p:cNvPicPr>
            <a:picLocks noChangeAspect="1"/>
          </p:cNvPicPr>
          <p:nvPr/>
        </p:nvPicPr>
        <p:blipFill>
          <a:blip r:embed="rId3"/>
          <a:stretch>
            <a:fillRect/>
          </a:stretch>
        </p:blipFill>
        <p:spPr>
          <a:xfrm>
            <a:off x="1488858" y="0"/>
            <a:ext cx="9090048" cy="1077576"/>
          </a:xfrm>
          <a:prstGeom prst="rect">
            <a:avLst/>
          </a:prstGeom>
        </p:spPr>
      </p:pic>
      <p:sp>
        <p:nvSpPr>
          <p:cNvPr id="3" name="Rectangle 2"/>
          <p:cNvSpPr/>
          <p:nvPr/>
        </p:nvSpPr>
        <p:spPr>
          <a:xfrm>
            <a:off x="699281" y="2127738"/>
            <a:ext cx="10793437" cy="4339650"/>
          </a:xfrm>
          <a:prstGeom prst="rect">
            <a:avLst/>
          </a:prstGeom>
        </p:spPr>
        <p:txBody>
          <a:bodyPr wrap="square">
            <a:spAutoFit/>
          </a:bodyPr>
          <a:lstStyle/>
          <a:p>
            <a:pPr algn="just">
              <a:lnSpc>
                <a:spcPct val="150000"/>
              </a:lnSpc>
              <a:spcAft>
                <a:spcPts val="0"/>
              </a:spcAft>
              <a:tabLst>
                <a:tab pos="3276600" algn="l"/>
              </a:tabLst>
            </a:pPr>
            <a:endParaRPr lang="ro-RO" sz="2400" b="1" dirty="0">
              <a:latin typeface="Trebuchet MS" panose="020B0603020202020204" pitchFamily="34" charset="0"/>
              <a:ea typeface="Calibri" panose="020F0502020204030204" pitchFamily="34" charset="0"/>
              <a:cs typeface="Times New Roman" panose="02020603050405020304" pitchFamily="18" charset="0"/>
            </a:endParaRPr>
          </a:p>
          <a:p>
            <a:pPr marL="342900" indent="-342900" algn="just">
              <a:lnSpc>
                <a:spcPct val="150000"/>
              </a:lnSpc>
              <a:spcAft>
                <a:spcPts val="0"/>
              </a:spcAft>
              <a:buFont typeface="Arial" panose="020B0604020202020204" pitchFamily="34" charset="0"/>
              <a:buChar char="•"/>
              <a:tabLst>
                <a:tab pos="3276600" algn="l"/>
              </a:tabLst>
            </a:pPr>
            <a:r>
              <a:rPr lang="en-US" sz="2400" b="1" dirty="0" err="1" smtClean="0">
                <a:latin typeface="Trebuchet MS" panose="020B0603020202020204" pitchFamily="34" charset="0"/>
                <a:ea typeface="Calibri" panose="020F0502020204030204" pitchFamily="34" charset="0"/>
                <a:cs typeface="Times New Roman" panose="02020603050405020304" pitchFamily="18" charset="0"/>
              </a:rPr>
              <a:t>Sprijinirea</a:t>
            </a:r>
            <a:r>
              <a:rPr lang="ro-RO" sz="2400" b="1" dirty="0">
                <a:latin typeface="Trebuchet MS" panose="020B0603020202020204" pitchFamily="34" charset="0"/>
                <a:ea typeface="Calibri" panose="020F0502020204030204" pitchFamily="34" charset="0"/>
                <a:cs typeface="Times New Roman" panose="02020603050405020304" pitchFamily="18" charset="0"/>
              </a:rPr>
              <a:t> </a:t>
            </a:r>
            <a:r>
              <a:rPr lang="en-US" sz="2400" b="1" dirty="0" smtClean="0">
                <a:latin typeface="Trebuchet MS" panose="020B0603020202020204" pitchFamily="34" charset="0"/>
                <a:ea typeface="Calibri" panose="020F0502020204030204" pitchFamily="34" charset="0"/>
                <a:cs typeface="Times New Roman" panose="02020603050405020304" pitchFamily="18" charset="0"/>
              </a:rPr>
              <a:t>IMM-</a:t>
            </a:r>
            <a:r>
              <a:rPr lang="en-US" sz="2400" b="1" dirty="0" err="1" smtClean="0">
                <a:latin typeface="Trebuchet MS" panose="020B0603020202020204" pitchFamily="34" charset="0"/>
                <a:ea typeface="Calibri" panose="020F0502020204030204" pitchFamily="34" charset="0"/>
                <a:cs typeface="Times New Roman" panose="02020603050405020304" pitchFamily="18" charset="0"/>
              </a:rPr>
              <a:t>uri</a:t>
            </a:r>
            <a:r>
              <a:rPr lang="ro-RO" sz="2400" b="1" dirty="0" smtClean="0">
                <a:latin typeface="Trebuchet MS" panose="020B0603020202020204" pitchFamily="34" charset="0"/>
                <a:ea typeface="Calibri" panose="020F0502020204030204" pitchFamily="34" charset="0"/>
                <a:cs typeface="Times New Roman" panose="02020603050405020304" pitchFamily="18" charset="0"/>
              </a:rPr>
              <a:t>lor</a:t>
            </a:r>
            <a:r>
              <a:rPr lang="en-US" sz="2400" dirty="0" smtClean="0">
                <a:latin typeface="Trebuchet MS" panose="020B0603020202020204" pitchFamily="34" charset="0"/>
                <a:ea typeface="Calibri" panose="020F0502020204030204" pitchFamily="34" charset="0"/>
                <a:cs typeface="Times New Roman" panose="02020603050405020304" pitchFamily="18" charset="0"/>
              </a:rPr>
              <a:t> </a:t>
            </a:r>
            <a:r>
              <a:rPr lang="en-US" sz="2400" dirty="0" err="1" smtClean="0">
                <a:latin typeface="Trebuchet MS" panose="020B0603020202020204" pitchFamily="34" charset="0"/>
                <a:ea typeface="Calibri" panose="020F0502020204030204" pitchFamily="34" charset="0"/>
                <a:cs typeface="Times New Roman" panose="02020603050405020304" pitchFamily="18" charset="0"/>
              </a:rPr>
              <a:t>în</a:t>
            </a:r>
            <a:r>
              <a:rPr lang="en-US" sz="2400" dirty="0" smtClean="0">
                <a:latin typeface="Trebuchet MS" panose="020B0603020202020204" pitchFamily="34" charset="0"/>
                <a:ea typeface="Calibri" panose="020F0502020204030204" pitchFamily="34" charset="0"/>
                <a:cs typeface="Times New Roman" panose="02020603050405020304" pitchFamily="18" charset="0"/>
              </a:rPr>
              <a:t> </a:t>
            </a:r>
            <a:r>
              <a:rPr lang="en-US" sz="2400" b="1" i="1" u="sng" dirty="0" err="1">
                <a:latin typeface="Trebuchet MS" panose="020B0603020202020204" pitchFamily="34" charset="0"/>
                <a:ea typeface="Calibri" panose="020F0502020204030204" pitchFamily="34" charset="0"/>
                <a:cs typeface="Times New Roman" panose="02020603050405020304" pitchFamily="18" charset="0"/>
              </a:rPr>
              <a:t>dezvoltarea</a:t>
            </a:r>
            <a:r>
              <a:rPr lang="en-US" sz="2400" b="1" i="1" u="sng" dirty="0">
                <a:latin typeface="Trebuchet MS" panose="020B0603020202020204" pitchFamily="34" charset="0"/>
                <a:ea typeface="Calibri" panose="020F0502020204030204" pitchFamily="34" charset="0"/>
                <a:cs typeface="Times New Roman" panose="02020603050405020304" pitchFamily="18" charset="0"/>
              </a:rPr>
              <a:t> </a:t>
            </a:r>
            <a:r>
              <a:rPr lang="en-US" sz="2400" b="1" i="1" u="sng" dirty="0" err="1">
                <a:latin typeface="Trebuchet MS" panose="020B0603020202020204" pitchFamily="34" charset="0"/>
                <a:ea typeface="Calibri" panose="020F0502020204030204" pitchFamily="34" charset="0"/>
                <a:cs typeface="Times New Roman" panose="02020603050405020304" pitchFamily="18" charset="0"/>
              </a:rPr>
              <a:t>și</a:t>
            </a:r>
            <a:r>
              <a:rPr lang="en-US" sz="2400" b="1" i="1" u="sng" dirty="0">
                <a:latin typeface="Trebuchet MS" panose="020B0603020202020204" pitchFamily="34" charset="0"/>
                <a:ea typeface="Calibri" panose="020F0502020204030204" pitchFamily="34" charset="0"/>
                <a:cs typeface="Times New Roman" panose="02020603050405020304" pitchFamily="18" charset="0"/>
              </a:rPr>
              <a:t> </a:t>
            </a:r>
            <a:r>
              <a:rPr lang="en-US" sz="2400" b="1" i="1" u="sng" dirty="0" err="1">
                <a:latin typeface="Trebuchet MS" panose="020B0603020202020204" pitchFamily="34" charset="0"/>
                <a:ea typeface="Calibri" panose="020F0502020204030204" pitchFamily="34" charset="0"/>
                <a:cs typeface="Times New Roman" panose="02020603050405020304" pitchFamily="18" charset="0"/>
              </a:rPr>
              <a:t>implementarea</a:t>
            </a:r>
            <a:r>
              <a:rPr lang="en-US" sz="2400" b="1" i="1" u="sng" dirty="0">
                <a:latin typeface="Trebuchet MS" panose="020B0603020202020204" pitchFamily="34" charset="0"/>
                <a:ea typeface="Calibri" panose="020F0502020204030204" pitchFamily="34" charset="0"/>
                <a:cs typeface="Times New Roman" panose="02020603050405020304" pitchFamily="18" charset="0"/>
              </a:rPr>
              <a:t> de </a:t>
            </a:r>
            <a:r>
              <a:rPr lang="en-US" sz="2400" b="1" i="1" u="sng" dirty="0" err="1">
                <a:latin typeface="Trebuchet MS" panose="020B0603020202020204" pitchFamily="34" charset="0"/>
                <a:ea typeface="Calibri" panose="020F0502020204030204" pitchFamily="34" charset="0"/>
                <a:cs typeface="Times New Roman" panose="02020603050405020304" pitchFamily="18" charset="0"/>
              </a:rPr>
              <a:t>tehnologiilor</a:t>
            </a:r>
            <a:r>
              <a:rPr lang="en-US" sz="2400" b="1" i="1" u="sng" dirty="0">
                <a:latin typeface="Trebuchet MS" panose="020B0603020202020204" pitchFamily="34" charset="0"/>
                <a:ea typeface="Calibri" panose="020F0502020204030204" pitchFamily="34" charset="0"/>
                <a:cs typeface="Times New Roman" panose="02020603050405020304" pitchFamily="18" charset="0"/>
              </a:rPr>
              <a:t> </a:t>
            </a:r>
            <a:r>
              <a:rPr lang="en-US" sz="2400" b="1" i="1" u="sng" dirty="0" err="1">
                <a:latin typeface="Trebuchet MS" panose="020B0603020202020204" pitchFamily="34" charset="0"/>
                <a:ea typeface="Calibri" panose="020F0502020204030204" pitchFamily="34" charset="0"/>
                <a:cs typeface="Times New Roman" panose="02020603050405020304" pitchFamily="18" charset="0"/>
              </a:rPr>
              <a:t>digitale</a:t>
            </a:r>
            <a:r>
              <a:rPr lang="en-US" sz="2400" b="1" i="1" u="sng" dirty="0">
                <a:latin typeface="Trebuchet MS" panose="020B0603020202020204" pitchFamily="34" charset="0"/>
                <a:ea typeface="Calibri" panose="020F0502020204030204" pitchFamily="34" charset="0"/>
                <a:cs typeface="Times New Roman" panose="02020603050405020304" pitchFamily="18" charset="0"/>
              </a:rPr>
              <a:t> </a:t>
            </a:r>
            <a:r>
              <a:rPr lang="en-US" sz="2400" b="1" i="1" u="sng" dirty="0" err="1" smtClean="0">
                <a:latin typeface="Trebuchet MS" panose="020B0603020202020204" pitchFamily="34" charset="0"/>
                <a:ea typeface="Calibri" panose="020F0502020204030204" pitchFamily="34" charset="0"/>
                <a:cs typeface="Times New Roman" panose="02020603050405020304" pitchFamily="18" charset="0"/>
              </a:rPr>
              <a:t>avansate</a:t>
            </a:r>
            <a:r>
              <a:rPr lang="ro-RO" sz="2400" b="1" u="sng" dirty="0" smtClean="0">
                <a:latin typeface="Trebuchet MS" panose="020B0603020202020204" pitchFamily="34" charset="0"/>
                <a:ea typeface="Calibri" panose="020F0502020204030204" pitchFamily="34" charset="0"/>
                <a:cs typeface="Times New Roman" panose="02020603050405020304" pitchFamily="18" charset="0"/>
              </a:rPr>
              <a:t>,</a:t>
            </a:r>
            <a:r>
              <a:rPr lang="ro-RO" sz="2400" b="1" dirty="0" smtClean="0">
                <a:latin typeface="Trebuchet MS" panose="020B0603020202020204" pitchFamily="34" charset="0"/>
                <a:ea typeface="Calibri" panose="020F0502020204030204" pitchFamily="34" charset="0"/>
                <a:cs typeface="Times New Roman" panose="02020603050405020304" pitchFamily="18" charset="0"/>
              </a:rPr>
              <a:t> </a:t>
            </a:r>
            <a:r>
              <a:rPr lang="ro-RO" sz="2400" dirty="0" smtClean="0">
                <a:latin typeface="Trebuchet MS" panose="020B0603020202020204" pitchFamily="34" charset="0"/>
                <a:ea typeface="Calibri" panose="020F0502020204030204" pitchFamily="34" charset="0"/>
                <a:cs typeface="Times New Roman" panose="02020603050405020304" pitchFamily="18" charset="0"/>
              </a:rPr>
              <a:t>respectiv:  </a:t>
            </a:r>
            <a:r>
              <a:rPr lang="en-US" sz="2400" dirty="0" err="1" smtClean="0">
                <a:latin typeface="Trebuchet MS" panose="020B0603020202020204" pitchFamily="34" charset="0"/>
                <a:ea typeface="Calibri" panose="020F0502020204030204" pitchFamily="34" charset="0"/>
                <a:cs typeface="Times New Roman" panose="02020603050405020304" pitchFamily="18" charset="0"/>
              </a:rPr>
              <a:t>inteligența</a:t>
            </a:r>
            <a:r>
              <a:rPr lang="en-US" sz="2400" dirty="0" smtClean="0">
                <a:latin typeface="Trebuchet MS" panose="020B0603020202020204" pitchFamily="34" charset="0"/>
                <a:ea typeface="Calibri" panose="020F0502020204030204" pitchFamily="34" charset="0"/>
                <a:cs typeface="Times New Roman" panose="02020603050405020304" pitchFamily="18" charset="0"/>
              </a:rPr>
              <a:t> </a:t>
            </a:r>
            <a:r>
              <a:rPr lang="en-US" sz="2400" dirty="0" err="1">
                <a:latin typeface="Trebuchet MS" panose="020B0603020202020204" pitchFamily="34" charset="0"/>
                <a:ea typeface="Calibri" panose="020F0502020204030204" pitchFamily="34" charset="0"/>
                <a:cs typeface="Times New Roman" panose="02020603050405020304" pitchFamily="18" charset="0"/>
              </a:rPr>
              <a:t>artificială</a:t>
            </a:r>
            <a:r>
              <a:rPr lang="en-US" sz="2400" dirty="0">
                <a:latin typeface="Trebuchet MS" panose="020B0603020202020204" pitchFamily="34" charset="0"/>
                <a:ea typeface="Calibri" panose="020F0502020204030204" pitchFamily="34" charset="0"/>
                <a:cs typeface="Times New Roman" panose="02020603050405020304" pitchFamily="18" charset="0"/>
              </a:rPr>
              <a:t>, </a:t>
            </a:r>
            <a:r>
              <a:rPr lang="en-US" sz="2400" dirty="0" err="1">
                <a:latin typeface="Trebuchet MS" panose="020B0603020202020204" pitchFamily="34" charset="0"/>
                <a:ea typeface="Calibri" panose="020F0502020204030204" pitchFamily="34" charset="0"/>
                <a:cs typeface="Times New Roman" panose="02020603050405020304" pitchFamily="18" charset="0"/>
              </a:rPr>
              <a:t>datele</a:t>
            </a:r>
            <a:r>
              <a:rPr lang="en-US" sz="2400" dirty="0">
                <a:latin typeface="Trebuchet MS" panose="020B0603020202020204" pitchFamily="34" charset="0"/>
                <a:ea typeface="Calibri" panose="020F0502020204030204" pitchFamily="34" charset="0"/>
                <a:cs typeface="Times New Roman" panose="02020603050405020304" pitchFamily="18" charset="0"/>
              </a:rPr>
              <a:t> </a:t>
            </a:r>
            <a:r>
              <a:rPr lang="en-US" sz="2400" dirty="0" err="1">
                <a:latin typeface="Trebuchet MS" panose="020B0603020202020204" pitchFamily="34" charset="0"/>
                <a:ea typeface="Calibri" panose="020F0502020204030204" pitchFamily="34" charset="0"/>
                <a:cs typeface="Times New Roman" panose="02020603050405020304" pitchFamily="18" charset="0"/>
              </a:rPr>
              <a:t>și</a:t>
            </a:r>
            <a:r>
              <a:rPr lang="en-US" sz="2400" dirty="0">
                <a:latin typeface="Trebuchet MS" panose="020B0603020202020204" pitchFamily="34" charset="0"/>
                <a:ea typeface="Calibri" panose="020F0502020204030204" pitchFamily="34" charset="0"/>
                <a:cs typeface="Times New Roman" panose="02020603050405020304" pitchFamily="18" charset="0"/>
              </a:rPr>
              <a:t> cloud computingul, </a:t>
            </a:r>
            <a:r>
              <a:rPr lang="en-US" sz="2400" dirty="0" err="1">
                <a:latin typeface="Trebuchet MS" panose="020B0603020202020204" pitchFamily="34" charset="0"/>
                <a:ea typeface="Calibri" panose="020F0502020204030204" pitchFamily="34" charset="0"/>
                <a:cs typeface="Times New Roman" panose="02020603050405020304" pitchFamily="18" charset="0"/>
              </a:rPr>
              <a:t>tehnologia</a:t>
            </a:r>
            <a:r>
              <a:rPr lang="en-US" sz="2400" dirty="0">
                <a:latin typeface="Trebuchet MS" panose="020B0603020202020204" pitchFamily="34" charset="0"/>
                <a:ea typeface="Calibri" panose="020F0502020204030204" pitchFamily="34" charset="0"/>
                <a:cs typeface="Times New Roman" panose="02020603050405020304" pitchFamily="18" charset="0"/>
              </a:rPr>
              <a:t> </a:t>
            </a:r>
            <a:r>
              <a:rPr lang="en-US" sz="2400" dirty="0" smtClean="0">
                <a:latin typeface="Trebuchet MS" panose="020B0603020202020204" pitchFamily="34" charset="0"/>
                <a:ea typeface="Calibri" panose="020F0502020204030204" pitchFamily="34" charset="0"/>
                <a:cs typeface="Times New Roman" panose="02020603050405020304" pitchFamily="18" charset="0"/>
              </a:rPr>
              <a:t>blockchain</a:t>
            </a:r>
            <a:r>
              <a:rPr lang="en-US" sz="2400" dirty="0">
                <a:latin typeface="Trebuchet MS" panose="020B0603020202020204" pitchFamily="34" charset="0"/>
                <a:ea typeface="Calibri" panose="020F0502020204030204" pitchFamily="34" charset="0"/>
                <a:cs typeface="Times New Roman" panose="02020603050405020304" pitchFamily="18" charset="0"/>
              </a:rPr>
              <a:t>, </a:t>
            </a:r>
            <a:r>
              <a:rPr lang="en-US" sz="2400" dirty="0" err="1">
                <a:latin typeface="Trebuchet MS" panose="020B0603020202020204" pitchFamily="34" charset="0"/>
                <a:ea typeface="Calibri" panose="020F0502020204030204" pitchFamily="34" charset="0"/>
                <a:cs typeface="Times New Roman" panose="02020603050405020304" pitchFamily="18" charset="0"/>
              </a:rPr>
              <a:t>calculul</a:t>
            </a:r>
            <a:r>
              <a:rPr lang="en-US" sz="2400" dirty="0">
                <a:latin typeface="Trebuchet MS" panose="020B0603020202020204" pitchFamily="34" charset="0"/>
                <a:ea typeface="Calibri" panose="020F0502020204030204" pitchFamily="34" charset="0"/>
                <a:cs typeface="Times New Roman" panose="02020603050405020304" pitchFamily="18" charset="0"/>
              </a:rPr>
              <a:t> de </a:t>
            </a:r>
            <a:r>
              <a:rPr lang="en-US" sz="2400" dirty="0" err="1">
                <a:latin typeface="Trebuchet MS" panose="020B0603020202020204" pitchFamily="34" charset="0"/>
                <a:ea typeface="Calibri" panose="020F0502020204030204" pitchFamily="34" charset="0"/>
                <a:cs typeface="Times New Roman" panose="02020603050405020304" pitchFamily="18" charset="0"/>
              </a:rPr>
              <a:t>înaltă</a:t>
            </a:r>
            <a:r>
              <a:rPr lang="en-US" sz="2400" dirty="0">
                <a:latin typeface="Trebuchet MS" panose="020B0603020202020204" pitchFamily="34" charset="0"/>
                <a:ea typeface="Calibri" panose="020F0502020204030204" pitchFamily="34" charset="0"/>
                <a:cs typeface="Times New Roman" panose="02020603050405020304" pitchFamily="18" charset="0"/>
              </a:rPr>
              <a:t> </a:t>
            </a:r>
            <a:r>
              <a:rPr lang="en-US" sz="2400" dirty="0" err="1">
                <a:latin typeface="Trebuchet MS" panose="020B0603020202020204" pitchFamily="34" charset="0"/>
                <a:ea typeface="Calibri" panose="020F0502020204030204" pitchFamily="34" charset="0"/>
                <a:cs typeface="Times New Roman" panose="02020603050405020304" pitchFamily="18" charset="0"/>
              </a:rPr>
              <a:t>performanță</a:t>
            </a:r>
            <a:r>
              <a:rPr lang="en-US" sz="2400" dirty="0">
                <a:latin typeface="Trebuchet MS" panose="020B0603020202020204" pitchFamily="34" charset="0"/>
                <a:ea typeface="Calibri" panose="020F0502020204030204" pitchFamily="34" charset="0"/>
                <a:cs typeface="Times New Roman" panose="02020603050405020304" pitchFamily="18" charset="0"/>
              </a:rPr>
              <a:t> </a:t>
            </a:r>
            <a:r>
              <a:rPr lang="en-US" sz="2400" dirty="0" err="1">
                <a:latin typeface="Trebuchet MS" panose="020B0603020202020204" pitchFamily="34" charset="0"/>
                <a:ea typeface="Calibri" panose="020F0502020204030204" pitchFamily="34" charset="0"/>
                <a:cs typeface="Times New Roman" panose="02020603050405020304" pitchFamily="18" charset="0"/>
              </a:rPr>
              <a:t>și</a:t>
            </a:r>
            <a:r>
              <a:rPr lang="en-US" sz="2400" dirty="0">
                <a:latin typeface="Trebuchet MS" panose="020B0603020202020204" pitchFamily="34" charset="0"/>
                <a:ea typeface="Calibri" panose="020F0502020204030204" pitchFamily="34" charset="0"/>
                <a:cs typeface="Times New Roman" panose="02020603050405020304" pitchFamily="18" charset="0"/>
              </a:rPr>
              <a:t> </a:t>
            </a:r>
            <a:r>
              <a:rPr lang="en-US" sz="2400" dirty="0" err="1">
                <a:latin typeface="Trebuchet MS" panose="020B0603020202020204" pitchFamily="34" charset="0"/>
                <a:ea typeface="Calibri" panose="020F0502020204030204" pitchFamily="34" charset="0"/>
                <a:cs typeface="Times New Roman" panose="02020603050405020304" pitchFamily="18" charset="0"/>
              </a:rPr>
              <a:t>cuantică</a:t>
            </a:r>
            <a:r>
              <a:rPr lang="en-US" sz="2400" dirty="0">
                <a:latin typeface="Trebuchet MS" panose="020B0603020202020204" pitchFamily="34" charset="0"/>
                <a:ea typeface="Calibri" panose="020F0502020204030204" pitchFamily="34" charset="0"/>
                <a:cs typeface="Times New Roman" panose="02020603050405020304" pitchFamily="18" charset="0"/>
              </a:rPr>
              <a:t>, </a:t>
            </a:r>
            <a:r>
              <a:rPr lang="en-US" sz="2400" dirty="0" err="1">
                <a:latin typeface="Trebuchet MS" panose="020B0603020202020204" pitchFamily="34" charset="0"/>
                <a:ea typeface="Calibri" panose="020F0502020204030204" pitchFamily="34" charset="0"/>
                <a:cs typeface="Times New Roman" panose="02020603050405020304" pitchFamily="18" charset="0"/>
              </a:rPr>
              <a:t>internetul</a:t>
            </a:r>
            <a:r>
              <a:rPr lang="en-US" sz="2400" dirty="0">
                <a:latin typeface="Trebuchet MS" panose="020B0603020202020204" pitchFamily="34" charset="0"/>
                <a:ea typeface="Calibri" panose="020F0502020204030204" pitchFamily="34" charset="0"/>
                <a:cs typeface="Times New Roman" panose="02020603050405020304" pitchFamily="18" charset="0"/>
              </a:rPr>
              <a:t> </a:t>
            </a:r>
            <a:r>
              <a:rPr lang="en-US" sz="2400" dirty="0" err="1">
                <a:latin typeface="Trebuchet MS" panose="020B0603020202020204" pitchFamily="34" charset="0"/>
                <a:ea typeface="Calibri" panose="020F0502020204030204" pitchFamily="34" charset="0"/>
                <a:cs typeface="Times New Roman" panose="02020603050405020304" pitchFamily="18" charset="0"/>
              </a:rPr>
              <a:t>obiectelor</a:t>
            </a:r>
            <a:r>
              <a:rPr lang="en-US" sz="2400" dirty="0">
                <a:latin typeface="Trebuchet MS" panose="020B0603020202020204" pitchFamily="34" charset="0"/>
                <a:ea typeface="Calibri" panose="020F0502020204030204" pitchFamily="34" charset="0"/>
                <a:cs typeface="Times New Roman" panose="02020603050405020304" pitchFamily="18" charset="0"/>
              </a:rPr>
              <a:t>, </a:t>
            </a:r>
            <a:r>
              <a:rPr lang="en-US" sz="2400" dirty="0" err="1">
                <a:latin typeface="Trebuchet MS" panose="020B0603020202020204" pitchFamily="34" charset="0"/>
                <a:ea typeface="Calibri" panose="020F0502020204030204" pitchFamily="34" charset="0"/>
                <a:cs typeface="Times New Roman" panose="02020603050405020304" pitchFamily="18" charset="0"/>
              </a:rPr>
              <a:t>securitatea</a:t>
            </a:r>
            <a:r>
              <a:rPr lang="en-US" sz="2400" dirty="0">
                <a:latin typeface="Trebuchet MS" panose="020B0603020202020204" pitchFamily="34" charset="0"/>
                <a:ea typeface="Calibri" panose="020F0502020204030204" pitchFamily="34" charset="0"/>
                <a:cs typeface="Times New Roman" panose="02020603050405020304" pitchFamily="18" charset="0"/>
              </a:rPr>
              <a:t> </a:t>
            </a:r>
            <a:r>
              <a:rPr lang="en-US" sz="2400" dirty="0" err="1" smtClean="0">
                <a:latin typeface="Trebuchet MS" panose="020B0603020202020204" pitchFamily="34" charset="0"/>
                <a:ea typeface="Calibri" panose="020F0502020204030204" pitchFamily="34" charset="0"/>
                <a:cs typeface="Times New Roman" panose="02020603050405020304" pitchFamily="18" charset="0"/>
              </a:rPr>
              <a:t>cibernetică</a:t>
            </a:r>
            <a:endParaRPr lang="ro-RO" sz="2400" dirty="0">
              <a:latin typeface="Trebuchet MS" panose="020B0603020202020204" pitchFamily="34" charset="0"/>
              <a:ea typeface="Calibri" panose="020F0502020204030204" pitchFamily="34" charset="0"/>
              <a:cs typeface="Times New Roman" panose="02020603050405020304" pitchFamily="18" charset="0"/>
            </a:endParaRPr>
          </a:p>
          <a:p>
            <a:pPr marL="342900" indent="-342900" algn="just">
              <a:lnSpc>
                <a:spcPct val="150000"/>
              </a:lnSpc>
              <a:buFont typeface="Arial" panose="020B0604020202020204" pitchFamily="34" charset="0"/>
              <a:buChar char="•"/>
              <a:tabLst>
                <a:tab pos="3276600" algn="l"/>
              </a:tabLst>
            </a:pPr>
            <a:r>
              <a:rPr lang="en-US" sz="2400" dirty="0" err="1" smtClean="0">
                <a:latin typeface="Trebuchet MS" panose="020B0603020202020204" pitchFamily="34" charset="0"/>
                <a:cs typeface="Times New Roman" panose="02020603050405020304" pitchFamily="18" charset="0"/>
              </a:rPr>
              <a:t>Apelul</a:t>
            </a:r>
            <a:r>
              <a:rPr lang="en-US" sz="2400" dirty="0" smtClean="0">
                <a:latin typeface="Trebuchet MS" panose="020B0603020202020204" pitchFamily="34" charset="0"/>
                <a:cs typeface="Times New Roman" panose="02020603050405020304" pitchFamily="18" charset="0"/>
              </a:rPr>
              <a:t> </a:t>
            </a:r>
            <a:r>
              <a:rPr lang="en-US" sz="2400" dirty="0">
                <a:latin typeface="Trebuchet MS" panose="020B0603020202020204" pitchFamily="34" charset="0"/>
                <a:cs typeface="Times New Roman" panose="02020603050405020304" pitchFamily="18" charset="0"/>
              </a:rPr>
              <a:t>de </a:t>
            </a:r>
            <a:r>
              <a:rPr lang="en-US" sz="2400" dirty="0" err="1">
                <a:latin typeface="Trebuchet MS" panose="020B0603020202020204" pitchFamily="34" charset="0"/>
                <a:cs typeface="Times New Roman" panose="02020603050405020304" pitchFamily="18" charset="0"/>
              </a:rPr>
              <a:t>proiecte</a:t>
            </a:r>
            <a:r>
              <a:rPr lang="en-US" sz="2400" dirty="0">
                <a:latin typeface="Trebuchet MS" panose="020B0603020202020204" pitchFamily="34" charset="0"/>
                <a:cs typeface="Times New Roman" panose="02020603050405020304" pitchFamily="18" charset="0"/>
              </a:rPr>
              <a:t> </a:t>
            </a:r>
            <a:r>
              <a:rPr lang="en-US" sz="2400" dirty="0" err="1">
                <a:latin typeface="Trebuchet MS" panose="020B0603020202020204" pitchFamily="34" charset="0"/>
                <a:cs typeface="Times New Roman" panose="02020603050405020304" pitchFamily="18" charset="0"/>
              </a:rPr>
              <a:t>vizeaz</a:t>
            </a:r>
            <a:r>
              <a:rPr lang="ro-RO" sz="2400" dirty="0">
                <a:latin typeface="Trebuchet MS" panose="020B0603020202020204" pitchFamily="34" charset="0"/>
                <a:cs typeface="Times New Roman" panose="02020603050405020304" pitchFamily="18" charset="0"/>
              </a:rPr>
              <a:t>ă semnarea unui număr </a:t>
            </a:r>
            <a:r>
              <a:rPr lang="en-US" sz="2400" dirty="0">
                <a:latin typeface="Trebuchet MS" panose="020B0603020202020204" pitchFamily="34" charset="0"/>
                <a:cs typeface="Times New Roman" panose="02020603050405020304" pitchFamily="18" charset="0"/>
              </a:rPr>
              <a:t>de </a:t>
            </a:r>
            <a:r>
              <a:rPr lang="ro-RO" sz="2400" b="1" i="1" dirty="0" smtClean="0">
                <a:latin typeface="Trebuchet MS" panose="020B0603020202020204" pitchFamily="34" charset="0"/>
                <a:cs typeface="Times New Roman" panose="02020603050405020304" pitchFamily="18" charset="0"/>
              </a:rPr>
              <a:t>108</a:t>
            </a:r>
            <a:r>
              <a:rPr lang="en-US" sz="2400" b="1" i="1" dirty="0" smtClean="0">
                <a:latin typeface="Trebuchet MS" panose="020B0603020202020204" pitchFamily="34" charset="0"/>
                <a:cs typeface="Times New Roman" panose="02020603050405020304" pitchFamily="18" charset="0"/>
              </a:rPr>
              <a:t> </a:t>
            </a:r>
            <a:r>
              <a:rPr lang="en-US" sz="2400" b="1" i="1" dirty="0">
                <a:latin typeface="Trebuchet MS" panose="020B0603020202020204" pitchFamily="34" charset="0"/>
                <a:cs typeface="Times New Roman" panose="02020603050405020304" pitchFamily="18" charset="0"/>
              </a:rPr>
              <a:t>contracte de </a:t>
            </a:r>
            <a:r>
              <a:rPr lang="en-US" sz="2400" b="1" i="1" dirty="0" err="1">
                <a:latin typeface="Trebuchet MS" panose="020B0603020202020204" pitchFamily="34" charset="0"/>
                <a:cs typeface="Times New Roman" panose="02020603050405020304" pitchFamily="18" charset="0"/>
              </a:rPr>
              <a:t>finanțare</a:t>
            </a:r>
            <a:r>
              <a:rPr lang="en-US" sz="2400" dirty="0">
                <a:latin typeface="Trebuchet MS" panose="020B0603020202020204" pitchFamily="34" charset="0"/>
                <a:cs typeface="Times New Roman" panose="02020603050405020304" pitchFamily="18" charset="0"/>
              </a:rPr>
              <a:t>.</a:t>
            </a:r>
          </a:p>
          <a:p>
            <a:pPr algn="just">
              <a:lnSpc>
                <a:spcPct val="150000"/>
              </a:lnSpc>
              <a:spcAft>
                <a:spcPts val="0"/>
              </a:spcAft>
              <a:tabLst>
                <a:tab pos="3276600" algn="l"/>
              </a:tabLs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255144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0292" y="1077576"/>
            <a:ext cx="11060723" cy="693856"/>
          </a:xfrm>
        </p:spPr>
        <p:txBody>
          <a:bodyPr>
            <a:normAutofit/>
          </a:bodyPr>
          <a:lstStyle/>
          <a:p>
            <a:pPr lvl="0"/>
            <a:r>
              <a:rPr lang="ro-RO" sz="2700" b="1" dirty="0">
                <a:latin typeface="+mn-lt"/>
              </a:rPr>
              <a:t> </a:t>
            </a:r>
            <a:r>
              <a:rPr lang="ro-RO" sz="3600" dirty="0">
                <a:latin typeface="Times New Roman" panose="02020603050405020304" pitchFamily="18" charset="0"/>
                <a:cs typeface="Times New Roman" panose="02020603050405020304" pitchFamily="18" charset="0"/>
              </a:rPr>
              <a:t>CATEGORII DE CHELTUIELI ELIGIBILE </a:t>
            </a:r>
            <a:r>
              <a:rPr lang="ro-RO" sz="3600" dirty="0" smtClean="0">
                <a:latin typeface="Times New Roman" panose="02020603050405020304" pitchFamily="18" charset="0"/>
                <a:cs typeface="Times New Roman" panose="02020603050405020304" pitchFamily="18" charset="0"/>
              </a:rPr>
              <a:t>(3)</a:t>
            </a:r>
            <a:endParaRPr lang="en-US" sz="3600"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1A7BAF27-9B6B-4131-BA5C-4D66C4E2F303}"/>
              </a:ext>
            </a:extLst>
          </p:cNvPr>
          <p:cNvPicPr>
            <a:picLocks noChangeAspect="1"/>
          </p:cNvPicPr>
          <p:nvPr/>
        </p:nvPicPr>
        <p:blipFill>
          <a:blip r:embed="rId3"/>
          <a:stretch>
            <a:fillRect/>
          </a:stretch>
        </p:blipFill>
        <p:spPr>
          <a:xfrm>
            <a:off x="1488858" y="0"/>
            <a:ext cx="9090048" cy="1077576"/>
          </a:xfrm>
          <a:prstGeom prst="rect">
            <a:avLst/>
          </a:prstGeom>
        </p:spPr>
      </p:pic>
      <p:sp>
        <p:nvSpPr>
          <p:cNvPr id="3" name="Rectangle 2"/>
          <p:cNvSpPr/>
          <p:nvPr/>
        </p:nvSpPr>
        <p:spPr>
          <a:xfrm>
            <a:off x="565638" y="1974770"/>
            <a:ext cx="11060723" cy="4698722"/>
          </a:xfrm>
          <a:prstGeom prst="rect">
            <a:avLst/>
          </a:prstGeom>
        </p:spPr>
        <p:txBody>
          <a:bodyPr wrap="square">
            <a:spAutoFit/>
          </a:bodyPr>
          <a:lstStyle/>
          <a:p>
            <a:pPr lvl="0" algn="just">
              <a:lnSpc>
                <a:spcPct val="150000"/>
              </a:lnSpc>
              <a:spcBef>
                <a:spcPts val="400"/>
              </a:spcBef>
              <a:spcAft>
                <a:spcPts val="400"/>
              </a:spcAft>
            </a:pPr>
            <a:r>
              <a:rPr lang="ro-RO" sz="2400" b="1" dirty="0"/>
              <a:t>Cheltuieli eligibile pentru ajutorul de minimis</a:t>
            </a:r>
            <a:r>
              <a:rPr lang="ro-RO" sz="2400" b="1" dirty="0" smtClean="0"/>
              <a:t>:</a:t>
            </a:r>
          </a:p>
          <a:p>
            <a:pPr algn="just"/>
            <a:r>
              <a:rPr lang="ro-RO" sz="2000" dirty="0"/>
              <a:t>a) cheltuieli aferente achiziționării și/sau dezvoltării și/sau adaptării aplicațiilor/licențelor software, </a:t>
            </a:r>
            <a:r>
              <a:rPr lang="ro-RO" sz="2000" dirty="0" smtClean="0"/>
              <a:t>RPA </a:t>
            </a:r>
            <a:r>
              <a:rPr lang="ro-RO" sz="2000" dirty="0"/>
              <a:t>(Robotic </a:t>
            </a:r>
            <a:r>
              <a:rPr lang="ro-RO" sz="2000" dirty="0" err="1"/>
              <a:t>Process</a:t>
            </a:r>
            <a:r>
              <a:rPr lang="ro-RO" sz="2000" dirty="0"/>
              <a:t> </a:t>
            </a:r>
            <a:r>
              <a:rPr lang="ro-RO" sz="2000" dirty="0" err="1"/>
              <a:t>Automation</a:t>
            </a:r>
            <a:r>
              <a:rPr lang="ro-RO" sz="2000" dirty="0"/>
              <a:t>), ERP (Enterprise </a:t>
            </a:r>
            <a:r>
              <a:rPr lang="ro-RO" sz="2000" dirty="0" err="1"/>
              <a:t>Resource</a:t>
            </a:r>
            <a:r>
              <a:rPr lang="ro-RO" sz="2000" dirty="0"/>
              <a:t> </a:t>
            </a:r>
            <a:r>
              <a:rPr lang="ro-RO" sz="2000" dirty="0" err="1"/>
              <a:t>Planning</a:t>
            </a:r>
            <a:r>
              <a:rPr lang="ro-RO" sz="2000" dirty="0"/>
              <a:t>), CRM (Customer Relationship </a:t>
            </a:r>
            <a:r>
              <a:rPr lang="ro-RO" sz="2000" dirty="0" err="1"/>
              <a:t>Mangement</a:t>
            </a:r>
            <a:r>
              <a:rPr lang="ro-RO" sz="2000" dirty="0"/>
              <a:t>), pentru sisteme IoT (Internet of </a:t>
            </a:r>
            <a:r>
              <a:rPr lang="ro-RO" sz="2000" dirty="0" err="1"/>
              <a:t>Things</a:t>
            </a:r>
            <a:r>
              <a:rPr lang="ro-RO" sz="2000" dirty="0"/>
              <a:t>) și AI (Artificial Intelligence), tehnologii blockchain, soluții E-Commerce etc</a:t>
            </a:r>
            <a:r>
              <a:rPr lang="ro-RO" sz="2000" dirty="0" smtClean="0"/>
              <a:t>.;</a:t>
            </a:r>
            <a:endParaRPr lang="en-US" sz="2000" dirty="0"/>
          </a:p>
          <a:p>
            <a:pPr algn="just"/>
            <a:r>
              <a:rPr lang="ro-RO" sz="2000" dirty="0"/>
              <a:t>b) cheltuieli aferente accesului la bănci de date, servicii de cloud (servicii de cloud computing: Software ca serviciu (SaaS), Platformă ca serviciu (PaaS) și Infrastructură ca un serviciu (IaaS)) și de stocare a datelor, biblioteci sau alte servicii conexe, pe perioada de implementare și durabilitate a proiectului;</a:t>
            </a:r>
            <a:endParaRPr lang="en-US" sz="2000" dirty="0"/>
          </a:p>
          <a:p>
            <a:pPr algn="just"/>
            <a:r>
              <a:rPr lang="ro-RO" sz="2000" dirty="0"/>
              <a:t>c) cheltuieli aferente achiziționării de servicii pentru consolidarea securității cibernetice aplicabile pentru software/găzduire/rețele.</a:t>
            </a:r>
            <a:endParaRPr lang="en-US" sz="2000" dirty="0"/>
          </a:p>
          <a:p>
            <a:pPr algn="just"/>
            <a:r>
              <a:rPr lang="ro-RO" sz="2000" dirty="0"/>
              <a:t>d</a:t>
            </a:r>
            <a:r>
              <a:rPr lang="ro-RO" sz="2000" dirty="0" smtClean="0"/>
              <a:t>) </a:t>
            </a:r>
            <a:r>
              <a:rPr lang="ro-RO" sz="2000" dirty="0"/>
              <a:t>cheltuieli cu serviciile de consiliere pentru obținerea, protejarea </a:t>
            </a:r>
            <a:r>
              <a:rPr lang="ro-RO" sz="2000" dirty="0" err="1"/>
              <a:t>şi</a:t>
            </a:r>
            <a:r>
              <a:rPr lang="ro-RO" sz="2000" dirty="0"/>
              <a:t> comercializarea drepturilor de proprietate industrială; activități de omologare, certificare și standardizare a produselor/serviciilor/ proceselor;</a:t>
            </a:r>
            <a:endParaRPr lang="en-US" sz="2000" dirty="0"/>
          </a:p>
          <a:p>
            <a:pPr algn="just"/>
            <a:r>
              <a:rPr lang="ro-RO" sz="2000" dirty="0"/>
              <a:t>e</a:t>
            </a:r>
            <a:r>
              <a:rPr lang="ro-RO" sz="2000" dirty="0" smtClean="0"/>
              <a:t>) </a:t>
            </a:r>
            <a:r>
              <a:rPr lang="ro-RO" sz="2000" dirty="0"/>
              <a:t>cheltuieli privind achiziția de active </a:t>
            </a:r>
            <a:r>
              <a:rPr lang="ro-RO" sz="2000" dirty="0" smtClean="0"/>
              <a:t>necorporale.</a:t>
            </a:r>
            <a:endParaRPr lang="en-US" sz="2000" dirty="0"/>
          </a:p>
        </p:txBody>
      </p:sp>
      <p:pic>
        <p:nvPicPr>
          <p:cNvPr id="5" name="Picture 4">
            <a:extLst>
              <a:ext uri="{FF2B5EF4-FFF2-40B4-BE49-F238E27FC236}">
                <a16:creationId xmlns:a16="http://schemas.microsoft.com/office/drawing/2014/main" id="{B84C5FBB-0967-2F7D-8AFC-4D4064FEE50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6278" y="874238"/>
            <a:ext cx="897194" cy="897194"/>
          </a:xfrm>
          <a:prstGeom prst="rect">
            <a:avLst/>
          </a:prstGeom>
        </p:spPr>
      </p:pic>
    </p:spTree>
    <p:extLst>
      <p:ext uri="{BB962C8B-B14F-4D97-AF65-F5344CB8AC3E}">
        <p14:creationId xmlns:p14="http://schemas.microsoft.com/office/powerpoint/2010/main" val="34043560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88858" y="1347059"/>
            <a:ext cx="9144000" cy="962239"/>
          </a:xfrm>
        </p:spPr>
        <p:txBody>
          <a:bodyPr>
            <a:normAutofit/>
          </a:bodyPr>
          <a:lstStyle/>
          <a:p>
            <a:r>
              <a:rPr lang="ro-RO" sz="2700" b="1" dirty="0">
                <a:latin typeface="+mn-lt"/>
              </a:rPr>
              <a:t> </a:t>
            </a:r>
            <a:r>
              <a:rPr lang="en-US" sz="4000" b="1" dirty="0">
                <a:latin typeface="Trebuchet MS" panose="020B0603020202020204" pitchFamily="34" charset="0"/>
                <a:cs typeface="Times New Roman" panose="02020603050405020304" pitchFamily="18" charset="0"/>
              </a:rPr>
              <a:t>DURATĂ IMPLEMENTARE PROIECT</a:t>
            </a:r>
          </a:p>
        </p:txBody>
      </p:sp>
      <p:pic>
        <p:nvPicPr>
          <p:cNvPr id="4" name="Picture 3">
            <a:extLst>
              <a:ext uri="{FF2B5EF4-FFF2-40B4-BE49-F238E27FC236}">
                <a16:creationId xmlns:a16="http://schemas.microsoft.com/office/drawing/2014/main" id="{1A7BAF27-9B6B-4131-BA5C-4D66C4E2F303}"/>
              </a:ext>
            </a:extLst>
          </p:cNvPr>
          <p:cNvPicPr>
            <a:picLocks noChangeAspect="1"/>
          </p:cNvPicPr>
          <p:nvPr/>
        </p:nvPicPr>
        <p:blipFill>
          <a:blip r:embed="rId3"/>
          <a:stretch>
            <a:fillRect/>
          </a:stretch>
        </p:blipFill>
        <p:spPr>
          <a:xfrm>
            <a:off x="1488858" y="0"/>
            <a:ext cx="9090048" cy="1077576"/>
          </a:xfrm>
          <a:prstGeom prst="rect">
            <a:avLst/>
          </a:prstGeom>
        </p:spPr>
      </p:pic>
      <p:sp>
        <p:nvSpPr>
          <p:cNvPr id="3" name="Rectangle 2"/>
          <p:cNvSpPr/>
          <p:nvPr/>
        </p:nvSpPr>
        <p:spPr>
          <a:xfrm>
            <a:off x="967154" y="2578782"/>
            <a:ext cx="10603523" cy="1015663"/>
          </a:xfrm>
          <a:prstGeom prst="rect">
            <a:avLst/>
          </a:prstGeom>
        </p:spPr>
        <p:txBody>
          <a:bodyPr wrap="square">
            <a:spAutoFit/>
          </a:bodyPr>
          <a:lstStyle/>
          <a:p>
            <a:pPr lvl="0" algn="ctr"/>
            <a:r>
              <a:rPr lang="en-US" sz="3000" b="1" dirty="0">
                <a:latin typeface="Trebuchet MS" panose="020B0603020202020204" pitchFamily="34" charset="0"/>
                <a:cs typeface="Times New Roman" panose="02020603050405020304" pitchFamily="18" charset="0"/>
              </a:rPr>
              <a:t>18 </a:t>
            </a:r>
            <a:r>
              <a:rPr lang="en-US" sz="3000" b="1" dirty="0" err="1">
                <a:latin typeface="Trebuchet MS" panose="020B0603020202020204" pitchFamily="34" charset="0"/>
                <a:cs typeface="Times New Roman" panose="02020603050405020304" pitchFamily="18" charset="0"/>
              </a:rPr>
              <a:t>luni</a:t>
            </a:r>
            <a:r>
              <a:rPr lang="en-US" sz="3000" b="1" dirty="0">
                <a:latin typeface="Trebuchet MS" panose="020B0603020202020204" pitchFamily="34" charset="0"/>
                <a:cs typeface="Times New Roman" panose="02020603050405020304" pitchFamily="18" charset="0"/>
              </a:rPr>
              <a:t> </a:t>
            </a:r>
            <a:r>
              <a:rPr lang="en-US" sz="3000" dirty="0" err="1">
                <a:latin typeface="Trebuchet MS" panose="020B0603020202020204" pitchFamily="34" charset="0"/>
                <a:cs typeface="Times New Roman" panose="02020603050405020304" pitchFamily="18" charset="0"/>
              </a:rPr>
              <a:t>și</a:t>
            </a:r>
            <a:r>
              <a:rPr lang="en-US" sz="3000" dirty="0">
                <a:latin typeface="Trebuchet MS" panose="020B0603020202020204" pitchFamily="34" charset="0"/>
                <a:cs typeface="Times New Roman" panose="02020603050405020304" pitchFamily="18" charset="0"/>
              </a:rPr>
              <a:t> </a:t>
            </a:r>
            <a:r>
              <a:rPr lang="en-US" sz="3000" dirty="0" err="1">
                <a:latin typeface="Trebuchet MS" panose="020B0603020202020204" pitchFamily="34" charset="0"/>
                <a:cs typeface="Times New Roman" panose="02020603050405020304" pitchFamily="18" charset="0"/>
              </a:rPr>
              <a:t>poate</a:t>
            </a:r>
            <a:r>
              <a:rPr lang="en-US" sz="3000" dirty="0">
                <a:latin typeface="Trebuchet MS" panose="020B0603020202020204" pitchFamily="34" charset="0"/>
                <a:cs typeface="Times New Roman" panose="02020603050405020304" pitchFamily="18" charset="0"/>
              </a:rPr>
              <a:t> fi </a:t>
            </a:r>
            <a:r>
              <a:rPr lang="en-US" sz="3000" dirty="0" err="1">
                <a:latin typeface="Trebuchet MS" panose="020B0603020202020204" pitchFamily="34" charset="0"/>
                <a:cs typeface="Times New Roman" panose="02020603050405020304" pitchFamily="18" charset="0"/>
              </a:rPr>
              <a:t>prelungită</a:t>
            </a:r>
            <a:r>
              <a:rPr lang="en-US" sz="3000" dirty="0">
                <a:latin typeface="Trebuchet MS" panose="020B0603020202020204" pitchFamily="34" charset="0"/>
                <a:cs typeface="Times New Roman" panose="02020603050405020304" pitchFamily="18" charset="0"/>
              </a:rPr>
              <a:t> </a:t>
            </a:r>
            <a:r>
              <a:rPr lang="en-US" sz="3000" dirty="0" err="1">
                <a:latin typeface="Trebuchet MS" panose="020B0603020202020204" pitchFamily="34" charset="0"/>
                <a:cs typeface="Times New Roman" panose="02020603050405020304" pitchFamily="18" charset="0"/>
              </a:rPr>
              <a:t>în</a:t>
            </a:r>
            <a:r>
              <a:rPr lang="en-US" sz="3000" dirty="0">
                <a:latin typeface="Trebuchet MS" panose="020B0603020202020204" pitchFamily="34" charset="0"/>
                <a:cs typeface="Times New Roman" panose="02020603050405020304" pitchFamily="18" charset="0"/>
              </a:rPr>
              <a:t> </a:t>
            </a:r>
            <a:r>
              <a:rPr lang="en-US" sz="3000" dirty="0" err="1">
                <a:latin typeface="Trebuchet MS" panose="020B0603020202020204" pitchFamily="34" charset="0"/>
                <a:cs typeface="Times New Roman" panose="02020603050405020304" pitchFamily="18" charset="0"/>
              </a:rPr>
              <a:t>situații</a:t>
            </a:r>
            <a:r>
              <a:rPr lang="en-US" sz="3000" dirty="0">
                <a:latin typeface="Trebuchet MS" panose="020B0603020202020204" pitchFamily="34" charset="0"/>
                <a:cs typeface="Times New Roman" panose="02020603050405020304" pitchFamily="18" charset="0"/>
              </a:rPr>
              <a:t> </a:t>
            </a:r>
            <a:r>
              <a:rPr lang="en-US" sz="3000" dirty="0" err="1">
                <a:latin typeface="Trebuchet MS" panose="020B0603020202020204" pitchFamily="34" charset="0"/>
                <a:cs typeface="Times New Roman" panose="02020603050405020304" pitchFamily="18" charset="0"/>
              </a:rPr>
              <a:t>justificate</a:t>
            </a:r>
            <a:r>
              <a:rPr lang="en-US" sz="3000" dirty="0">
                <a:latin typeface="Trebuchet MS" panose="020B0603020202020204" pitchFamily="34" charset="0"/>
                <a:cs typeface="Times New Roman" panose="02020603050405020304" pitchFamily="18" charset="0"/>
              </a:rPr>
              <a:t> cu maximum 12 </a:t>
            </a:r>
            <a:r>
              <a:rPr lang="en-US" sz="3000" dirty="0" err="1">
                <a:latin typeface="Trebuchet MS" panose="020B0603020202020204" pitchFamily="34" charset="0"/>
                <a:cs typeface="Times New Roman" panose="02020603050405020304" pitchFamily="18" charset="0"/>
              </a:rPr>
              <a:t>luni</a:t>
            </a:r>
            <a:r>
              <a:rPr lang="en-US" sz="3000" dirty="0">
                <a:latin typeface="Trebuchet MS" panose="020B0603020202020204" pitchFamily="34" charset="0"/>
                <a:cs typeface="Times New Roman" panose="02020603050405020304" pitchFamily="18" charset="0"/>
              </a:rPr>
              <a:t>, </a:t>
            </a:r>
            <a:r>
              <a:rPr lang="en-US" sz="3000" dirty="0" err="1">
                <a:latin typeface="Trebuchet MS" panose="020B0603020202020204" pitchFamily="34" charset="0"/>
                <a:cs typeface="Times New Roman" panose="02020603050405020304" pitchFamily="18" charset="0"/>
              </a:rPr>
              <a:t>dar</a:t>
            </a:r>
            <a:r>
              <a:rPr lang="en-US" sz="3000" dirty="0">
                <a:latin typeface="Trebuchet MS" panose="020B0603020202020204" pitchFamily="34" charset="0"/>
                <a:cs typeface="Times New Roman" panose="02020603050405020304" pitchFamily="18" charset="0"/>
              </a:rPr>
              <a:t> </a:t>
            </a:r>
            <a:r>
              <a:rPr lang="en-US" sz="3000" dirty="0" err="1">
                <a:latin typeface="Trebuchet MS" panose="020B0603020202020204" pitchFamily="34" charset="0"/>
                <a:cs typeface="Times New Roman" panose="02020603050405020304" pitchFamily="18" charset="0"/>
              </a:rPr>
              <a:t>fără</a:t>
            </a:r>
            <a:r>
              <a:rPr lang="en-US" sz="3000" dirty="0">
                <a:latin typeface="Trebuchet MS" panose="020B0603020202020204" pitchFamily="34" charset="0"/>
                <a:cs typeface="Times New Roman" panose="02020603050405020304" pitchFamily="18" charset="0"/>
              </a:rPr>
              <a:t> a </a:t>
            </a:r>
            <a:r>
              <a:rPr lang="en-US" sz="3000" dirty="0" err="1">
                <a:latin typeface="Trebuchet MS" panose="020B0603020202020204" pitchFamily="34" charset="0"/>
                <a:cs typeface="Times New Roman" panose="02020603050405020304" pitchFamily="18" charset="0"/>
              </a:rPr>
              <a:t>depăși</a:t>
            </a:r>
            <a:r>
              <a:rPr lang="en-US" sz="3000" dirty="0">
                <a:latin typeface="Trebuchet MS" panose="020B0603020202020204" pitchFamily="34" charset="0"/>
                <a:cs typeface="Times New Roman" panose="02020603050405020304" pitchFamily="18" charset="0"/>
              </a:rPr>
              <a:t> data de </a:t>
            </a:r>
            <a:r>
              <a:rPr lang="en-US" sz="3000" b="1" dirty="0">
                <a:latin typeface="Trebuchet MS" panose="020B0603020202020204" pitchFamily="34" charset="0"/>
                <a:cs typeface="Times New Roman" panose="02020603050405020304" pitchFamily="18" charset="0"/>
              </a:rPr>
              <a:t>31.12.2026.</a:t>
            </a:r>
            <a:endParaRPr lang="en-US" sz="3000" dirty="0">
              <a:latin typeface="Trebuchet MS" panose="020B0603020202020204" pitchFamily="34" charset="0"/>
              <a:cs typeface="Times New Roman" panose="02020603050405020304" pitchFamily="18" charset="0"/>
            </a:endParaRPr>
          </a:p>
        </p:txBody>
      </p:sp>
      <p:pic>
        <p:nvPicPr>
          <p:cNvPr id="6" name="Picture 5">
            <a:extLst>
              <a:ext uri="{FF2B5EF4-FFF2-40B4-BE49-F238E27FC236}">
                <a16:creationId xmlns:a16="http://schemas.microsoft.com/office/drawing/2014/main" id="{E97A7168-718C-256B-D7E6-946A3454D38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79708" y="4134651"/>
            <a:ext cx="2232584" cy="2232584"/>
          </a:xfrm>
          <a:prstGeom prst="rect">
            <a:avLst/>
          </a:prstGeom>
        </p:spPr>
      </p:pic>
    </p:spTree>
    <p:extLst>
      <p:ext uri="{BB962C8B-B14F-4D97-AF65-F5344CB8AC3E}">
        <p14:creationId xmlns:p14="http://schemas.microsoft.com/office/powerpoint/2010/main" val="831409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88858" y="1077576"/>
            <a:ext cx="9144000" cy="663300"/>
          </a:xfrm>
        </p:spPr>
        <p:txBody>
          <a:bodyPr>
            <a:normAutofit/>
          </a:bodyPr>
          <a:lstStyle/>
          <a:p>
            <a:r>
              <a:rPr lang="ro-RO" sz="2700" b="1" dirty="0">
                <a:latin typeface="+mn-lt"/>
              </a:rPr>
              <a:t> </a:t>
            </a:r>
            <a:r>
              <a:rPr lang="en-US" sz="4000" b="1" dirty="0">
                <a:latin typeface="Trebuchet MS" panose="020B0603020202020204" pitchFamily="34" charset="0"/>
                <a:cs typeface="Times New Roman" panose="02020603050405020304" pitchFamily="18" charset="0"/>
              </a:rPr>
              <a:t>CRITERII DE PUNCTARE</a:t>
            </a:r>
            <a:r>
              <a:rPr lang="ro-RO" sz="4000" b="1" dirty="0">
                <a:latin typeface="Trebuchet MS" panose="020B0603020202020204" pitchFamily="34" charset="0"/>
                <a:cs typeface="Times New Roman" panose="02020603050405020304" pitchFamily="18" charset="0"/>
              </a:rPr>
              <a:t> (1)</a:t>
            </a:r>
            <a:endParaRPr lang="en-US" sz="4000" b="1" dirty="0">
              <a:latin typeface="Trebuchet MS" panose="020B0603020202020204" pitchFamily="34" charset="0"/>
              <a:cs typeface="Times New Roman" panose="02020603050405020304" pitchFamily="18" charset="0"/>
            </a:endParaRPr>
          </a:p>
        </p:txBody>
      </p:sp>
      <p:pic>
        <p:nvPicPr>
          <p:cNvPr id="4" name="Picture 3">
            <a:extLst>
              <a:ext uri="{FF2B5EF4-FFF2-40B4-BE49-F238E27FC236}">
                <a16:creationId xmlns:a16="http://schemas.microsoft.com/office/drawing/2014/main" id="{1A7BAF27-9B6B-4131-BA5C-4D66C4E2F303}"/>
              </a:ext>
            </a:extLst>
          </p:cNvPr>
          <p:cNvPicPr>
            <a:picLocks noChangeAspect="1"/>
          </p:cNvPicPr>
          <p:nvPr/>
        </p:nvPicPr>
        <p:blipFill>
          <a:blip r:embed="rId3"/>
          <a:stretch>
            <a:fillRect/>
          </a:stretch>
        </p:blipFill>
        <p:spPr>
          <a:xfrm>
            <a:off x="1488858" y="0"/>
            <a:ext cx="9090048" cy="1077576"/>
          </a:xfrm>
          <a:prstGeom prst="rect">
            <a:avLst/>
          </a:prstGeom>
        </p:spPr>
      </p:pic>
      <p:sp>
        <p:nvSpPr>
          <p:cNvPr id="3" name="Rectangle 2"/>
          <p:cNvSpPr/>
          <p:nvPr/>
        </p:nvSpPr>
        <p:spPr>
          <a:xfrm>
            <a:off x="943398" y="1830983"/>
            <a:ext cx="9635508" cy="4524315"/>
          </a:xfrm>
          <a:prstGeom prst="rect">
            <a:avLst/>
          </a:prstGeom>
        </p:spPr>
        <p:txBody>
          <a:bodyPr wrap="square">
            <a:spAutoFit/>
          </a:bodyPr>
          <a:lstStyle/>
          <a:p>
            <a:pPr lvl="0"/>
            <a:r>
              <a:rPr lang="ro-RO" b="1" dirty="0" smtClean="0"/>
              <a:t>A. Privind </a:t>
            </a:r>
            <a:r>
              <a:rPr lang="ro-RO" b="1" dirty="0"/>
              <a:t>capacitatea economică a Liderului de </a:t>
            </a:r>
            <a:r>
              <a:rPr lang="ro-RO" b="1" dirty="0" smtClean="0"/>
              <a:t>parteneriat:</a:t>
            </a:r>
          </a:p>
          <a:p>
            <a:pPr lvl="0"/>
            <a:r>
              <a:rPr lang="ro-RO" b="1" u="sng" dirty="0"/>
              <a:t>I-Criterii referitoare la rentabilitatea activității</a:t>
            </a:r>
            <a:endParaRPr lang="ro-RO" b="1" dirty="0" smtClean="0"/>
          </a:p>
          <a:p>
            <a:pPr marL="342900" lvl="0" indent="-342900">
              <a:buAutoNum type="alphaLcParenR"/>
            </a:pPr>
            <a:r>
              <a:rPr lang="ro-RO" dirty="0" smtClean="0"/>
              <a:t>Rentabilitatea </a:t>
            </a:r>
            <a:r>
              <a:rPr lang="ro-RO" dirty="0"/>
              <a:t>activității operaționale (din exploatare</a:t>
            </a:r>
            <a:r>
              <a:rPr lang="ro-RO" dirty="0" smtClean="0"/>
              <a:t>)</a:t>
            </a:r>
          </a:p>
          <a:p>
            <a:pPr marL="342900" lvl="0" indent="-342900">
              <a:buAutoNum type="alphaLcParenR"/>
            </a:pPr>
            <a:r>
              <a:rPr lang="ro-RO" dirty="0" smtClean="0"/>
              <a:t>Evoluția </a:t>
            </a:r>
            <a:r>
              <a:rPr lang="ro-RO" dirty="0"/>
              <a:t>profitului operațional (din </a:t>
            </a:r>
            <a:r>
              <a:rPr lang="ro-RO" dirty="0" smtClean="0"/>
              <a:t>exploatare)</a:t>
            </a:r>
          </a:p>
          <a:p>
            <a:pPr lvl="0"/>
            <a:endParaRPr lang="ro-RO" dirty="0" smtClean="0"/>
          </a:p>
          <a:p>
            <a:pPr lvl="0"/>
            <a:r>
              <a:rPr lang="ro-RO" b="1" u="sng" dirty="0" smtClean="0"/>
              <a:t>II </a:t>
            </a:r>
            <a:r>
              <a:rPr lang="ro-RO" b="1" u="sng" dirty="0"/>
              <a:t>– Criterii referitoare la alocarea de fonduri pentru dezvoltarea de tehnologii digitale avansate și inovare aferente proiectului depus pentru finanțare: </a:t>
            </a:r>
            <a:endParaRPr lang="ro-RO" b="1" u="sng" dirty="0" smtClean="0"/>
          </a:p>
          <a:p>
            <a:pPr marL="342900" lvl="0" indent="-342900">
              <a:buAutoNum type="alphaLcParenR"/>
            </a:pPr>
            <a:r>
              <a:rPr lang="ro-RO" dirty="0" smtClean="0"/>
              <a:t>Rata </a:t>
            </a:r>
            <a:r>
              <a:rPr lang="ro-RO" dirty="0"/>
              <a:t>activelor necorporale (tehnologii digitale și inovare) deținute de </a:t>
            </a:r>
            <a:r>
              <a:rPr lang="ro-RO" dirty="0" smtClean="0"/>
              <a:t>companie</a:t>
            </a:r>
          </a:p>
          <a:p>
            <a:pPr marL="342900" lvl="0" indent="-342900">
              <a:buAutoNum type="alphaLcParenR"/>
            </a:pPr>
            <a:r>
              <a:rPr lang="ro-RO" dirty="0" smtClean="0"/>
              <a:t>Impactul </a:t>
            </a:r>
            <a:r>
              <a:rPr lang="ro-RO" dirty="0"/>
              <a:t>proiectului de dezvoltare tehnologii digitale avansate asupra activității operaționale a </a:t>
            </a:r>
            <a:r>
              <a:rPr lang="ro-RO" dirty="0" smtClean="0"/>
              <a:t>companiei</a:t>
            </a:r>
          </a:p>
          <a:p>
            <a:pPr marL="342900" lvl="0" indent="-342900">
              <a:buAutoNum type="alphaLcParenR"/>
            </a:pPr>
            <a:r>
              <a:rPr lang="ro-RO" dirty="0" smtClean="0"/>
              <a:t>impactul </a:t>
            </a:r>
            <a:r>
              <a:rPr lang="ro-RO" dirty="0"/>
              <a:t>proiectului de dezvoltare tehnologii digitale avansate asupra rentabilității activității </a:t>
            </a:r>
            <a:r>
              <a:rPr lang="ro-RO" dirty="0" smtClean="0"/>
              <a:t>companiei</a:t>
            </a:r>
          </a:p>
          <a:p>
            <a:pPr marL="342900" lvl="0" indent="-342900">
              <a:buAutoNum type="alphaLcParenR"/>
            </a:pPr>
            <a:r>
              <a:rPr lang="ro-RO" dirty="0" smtClean="0"/>
              <a:t>apartenența </a:t>
            </a:r>
            <a:r>
              <a:rPr lang="ro-RO" dirty="0"/>
              <a:t>la soldul balanței </a:t>
            </a:r>
            <a:r>
              <a:rPr lang="ro-RO" dirty="0" smtClean="0"/>
              <a:t>comerciale</a:t>
            </a:r>
          </a:p>
          <a:p>
            <a:pPr marL="342900" lvl="0" indent="-342900">
              <a:buAutoNum type="alphaLcParenR"/>
            </a:pPr>
            <a:endParaRPr lang="ro-RO" dirty="0"/>
          </a:p>
          <a:p>
            <a:r>
              <a:rPr lang="ro-RO" b="1" dirty="0"/>
              <a:t>B. Privind capacitatea economică a partenerului</a:t>
            </a:r>
            <a:r>
              <a:rPr lang="ro-RO" b="1" dirty="0" smtClean="0"/>
              <a:t>:</a:t>
            </a:r>
            <a:endParaRPr lang="ro-RO" dirty="0" smtClean="0"/>
          </a:p>
          <a:p>
            <a:pPr marL="342900" lvl="0" indent="-342900">
              <a:buAutoNum type="alphaLcParenR"/>
            </a:pPr>
            <a:r>
              <a:rPr lang="ro-RO" dirty="0"/>
              <a:t>Rentabilitatea activității operaționale (din exploatare</a:t>
            </a:r>
            <a:r>
              <a:rPr lang="ro-RO" dirty="0" smtClean="0"/>
              <a:t>)</a:t>
            </a:r>
            <a:endParaRPr lang="en-US" dirty="0"/>
          </a:p>
        </p:txBody>
      </p:sp>
      <p:pic>
        <p:nvPicPr>
          <p:cNvPr id="6" name="Picture 5">
            <a:extLst>
              <a:ext uri="{FF2B5EF4-FFF2-40B4-BE49-F238E27FC236}">
                <a16:creationId xmlns:a16="http://schemas.microsoft.com/office/drawing/2014/main" id="{A86F57AA-C61B-5DE6-42ED-F852CC6E492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174770" y="5339860"/>
            <a:ext cx="1799583" cy="1224116"/>
          </a:xfrm>
          <a:prstGeom prst="rect">
            <a:avLst/>
          </a:prstGeom>
        </p:spPr>
      </p:pic>
    </p:spTree>
    <p:extLst>
      <p:ext uri="{BB962C8B-B14F-4D97-AF65-F5344CB8AC3E}">
        <p14:creationId xmlns:p14="http://schemas.microsoft.com/office/powerpoint/2010/main" val="37335934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11950" y="1077576"/>
            <a:ext cx="9144000" cy="663300"/>
          </a:xfrm>
        </p:spPr>
        <p:txBody>
          <a:bodyPr>
            <a:normAutofit/>
          </a:bodyPr>
          <a:lstStyle/>
          <a:p>
            <a:r>
              <a:rPr lang="ro-RO" sz="2800" b="1" dirty="0" smtClean="0">
                <a:latin typeface="Trebuchet MS" panose="020B0603020202020204" pitchFamily="34" charset="0"/>
              </a:rPr>
              <a:t> </a:t>
            </a:r>
            <a:r>
              <a:rPr lang="ro-RO" sz="2800" b="1" u="sng" dirty="0" smtClean="0">
                <a:latin typeface="Trebuchet MS" panose="020B0603020202020204" pitchFamily="34" charset="0"/>
              </a:rPr>
              <a:t>CRITERII PRIVIND CALITATEA PROIECTULUI PROPUS </a:t>
            </a:r>
            <a:endParaRPr lang="en-US" sz="2800" b="1" dirty="0">
              <a:latin typeface="Trebuchet MS" panose="020B0603020202020204" pitchFamily="34" charset="0"/>
              <a:cs typeface="Times New Roman" panose="02020603050405020304" pitchFamily="18" charset="0"/>
            </a:endParaRPr>
          </a:p>
        </p:txBody>
      </p:sp>
      <p:pic>
        <p:nvPicPr>
          <p:cNvPr id="4" name="Picture 3">
            <a:extLst>
              <a:ext uri="{FF2B5EF4-FFF2-40B4-BE49-F238E27FC236}">
                <a16:creationId xmlns:a16="http://schemas.microsoft.com/office/drawing/2014/main" id="{1A7BAF27-9B6B-4131-BA5C-4D66C4E2F303}"/>
              </a:ext>
            </a:extLst>
          </p:cNvPr>
          <p:cNvPicPr>
            <a:picLocks noChangeAspect="1"/>
          </p:cNvPicPr>
          <p:nvPr/>
        </p:nvPicPr>
        <p:blipFill>
          <a:blip r:embed="rId3"/>
          <a:stretch>
            <a:fillRect/>
          </a:stretch>
        </p:blipFill>
        <p:spPr>
          <a:xfrm>
            <a:off x="1488858" y="0"/>
            <a:ext cx="9090048" cy="1077576"/>
          </a:xfrm>
          <a:prstGeom prst="rect">
            <a:avLst/>
          </a:prstGeom>
        </p:spPr>
      </p:pic>
      <p:sp>
        <p:nvSpPr>
          <p:cNvPr id="3" name="Rectangle 2"/>
          <p:cNvSpPr/>
          <p:nvPr/>
        </p:nvSpPr>
        <p:spPr>
          <a:xfrm>
            <a:off x="445580" y="1740876"/>
            <a:ext cx="11176604" cy="4021614"/>
          </a:xfrm>
          <a:prstGeom prst="rect">
            <a:avLst/>
          </a:prstGeom>
        </p:spPr>
        <p:txBody>
          <a:bodyPr wrap="square">
            <a:spAutoFit/>
          </a:bodyPr>
          <a:lstStyle/>
          <a:p>
            <a:pPr marL="38250" lvl="0" algn="just">
              <a:spcBef>
                <a:spcPts val="500"/>
              </a:spcBef>
              <a:spcAft>
                <a:spcPts val="500"/>
              </a:spcAft>
            </a:pPr>
            <a:r>
              <a:rPr lang="ro-RO" dirty="0">
                <a:latin typeface="Trebuchet MS" panose="020B0603020202020204" pitchFamily="34" charset="0"/>
              </a:rPr>
              <a:t>a.1.)</a:t>
            </a:r>
            <a:r>
              <a:rPr lang="ro-RO" b="1" dirty="0">
                <a:latin typeface="Trebuchet MS" panose="020B0603020202020204" pitchFamily="34" charset="0"/>
              </a:rPr>
              <a:t> </a:t>
            </a:r>
            <a:r>
              <a:rPr lang="ro-RO" dirty="0">
                <a:latin typeface="Trebuchet MS" panose="020B0603020202020204" pitchFamily="34" charset="0"/>
              </a:rPr>
              <a:t>Identificarea nevoilor de informatizare și de utilizare a tehnologiei informației la nivelul activităților tehnologice de producție și servicii </a:t>
            </a:r>
            <a:endParaRPr lang="ro-RO" dirty="0" smtClean="0">
              <a:latin typeface="Trebuchet MS" panose="020B0603020202020204" pitchFamily="34" charset="0"/>
            </a:endParaRPr>
          </a:p>
          <a:p>
            <a:pPr marL="38250" lvl="0" algn="just">
              <a:spcBef>
                <a:spcPts val="500"/>
              </a:spcBef>
              <a:spcAft>
                <a:spcPts val="500"/>
              </a:spcAft>
            </a:pPr>
            <a:r>
              <a:rPr lang="ro-RO" dirty="0">
                <a:latin typeface="Trebuchet MS" panose="020B0603020202020204" pitchFamily="34" charset="0"/>
              </a:rPr>
              <a:t>a.2.) Soluția tehnică propusă în cadrul proiectului. Nivelul de actualitate a soluției tehnice propuse cu tehnologiile informatice actuale. Conținutul soluției: soluții soft și hard (inclusiv soluții de automatizare/robotizare/tehnologia informației). Adaptabilitate. Utilitatea soluției tehnologice pentru nevoile liderului de </a:t>
            </a:r>
            <a:r>
              <a:rPr lang="ro-RO" dirty="0" smtClean="0">
                <a:latin typeface="Trebuchet MS" panose="020B0603020202020204" pitchFamily="34" charset="0"/>
              </a:rPr>
              <a:t>parteneriat</a:t>
            </a:r>
          </a:p>
          <a:p>
            <a:pPr marL="38250" lvl="0" algn="just">
              <a:spcBef>
                <a:spcPts val="500"/>
              </a:spcBef>
              <a:spcAft>
                <a:spcPts val="500"/>
              </a:spcAft>
            </a:pPr>
            <a:r>
              <a:rPr lang="ro-RO" dirty="0">
                <a:latin typeface="Trebuchet MS" panose="020B0603020202020204" pitchFamily="34" charset="0"/>
              </a:rPr>
              <a:t>a.3.) Compatibilitatea soluției tehnice cu fluxurile tehnologice existente la nivelul liderului de parteneriat </a:t>
            </a:r>
            <a:endParaRPr lang="ro-RO" dirty="0" smtClean="0">
              <a:latin typeface="Trebuchet MS" panose="020B0603020202020204" pitchFamily="34" charset="0"/>
            </a:endParaRPr>
          </a:p>
          <a:p>
            <a:pPr marL="38250" lvl="0" algn="just">
              <a:spcBef>
                <a:spcPts val="500"/>
              </a:spcBef>
              <a:spcAft>
                <a:spcPts val="500"/>
              </a:spcAft>
            </a:pPr>
            <a:r>
              <a:rPr lang="ro-RO" dirty="0">
                <a:latin typeface="Trebuchet MS" panose="020B0603020202020204" pitchFamily="34" charset="0"/>
              </a:rPr>
              <a:t>a.4.)</a:t>
            </a:r>
            <a:r>
              <a:rPr lang="ro-RO" b="1" dirty="0">
                <a:latin typeface="Trebuchet MS" panose="020B0603020202020204" pitchFamily="34" charset="0"/>
              </a:rPr>
              <a:t> </a:t>
            </a:r>
            <a:r>
              <a:rPr lang="ro-RO" dirty="0">
                <a:latin typeface="Trebuchet MS" panose="020B0603020202020204" pitchFamily="34" charset="0"/>
              </a:rPr>
              <a:t>Impactul soluției tehnologice propuse în cadrul proiectului asupra performanței financiare a liderului de parteneriat </a:t>
            </a:r>
            <a:r>
              <a:rPr lang="ro-RO" dirty="0" smtClean="0">
                <a:latin typeface="Trebuchet MS" panose="020B0603020202020204" pitchFamily="34" charset="0"/>
              </a:rPr>
              <a:t>(creșterea </a:t>
            </a:r>
            <a:r>
              <a:rPr lang="ro-RO" dirty="0" smtClean="0">
                <a:latin typeface="Trebuchet MS" panose="020B0603020202020204" pitchFamily="34" charset="0"/>
              </a:rPr>
              <a:t>Cifrei </a:t>
            </a:r>
            <a:r>
              <a:rPr lang="ro-RO" dirty="0">
                <a:latin typeface="Trebuchet MS" panose="020B0603020202020204" pitchFamily="34" charset="0"/>
              </a:rPr>
              <a:t>de </a:t>
            </a:r>
            <a:r>
              <a:rPr lang="ro-RO" dirty="0" smtClean="0">
                <a:latin typeface="Trebuchet MS" panose="020B0603020202020204" pitchFamily="34" charset="0"/>
              </a:rPr>
              <a:t>afaceri)</a:t>
            </a:r>
          </a:p>
          <a:p>
            <a:pPr marL="38250" lvl="0" algn="just">
              <a:spcBef>
                <a:spcPts val="500"/>
              </a:spcBef>
              <a:spcAft>
                <a:spcPts val="500"/>
              </a:spcAft>
            </a:pPr>
            <a:r>
              <a:rPr lang="ro-RO" dirty="0">
                <a:latin typeface="Trebuchet MS" panose="020B0603020202020204" pitchFamily="34" charset="0"/>
              </a:rPr>
              <a:t>a.5.)</a:t>
            </a:r>
            <a:r>
              <a:rPr lang="ro-RO" b="1" dirty="0">
                <a:latin typeface="Trebuchet MS" panose="020B0603020202020204" pitchFamily="34" charset="0"/>
              </a:rPr>
              <a:t> </a:t>
            </a:r>
            <a:r>
              <a:rPr lang="ro-RO" dirty="0">
                <a:latin typeface="Trebuchet MS" panose="020B0603020202020204" pitchFamily="34" charset="0"/>
              </a:rPr>
              <a:t>Soluții privind securitatea cibernetică propuse în cadrul </a:t>
            </a:r>
            <a:r>
              <a:rPr lang="ro-RO" dirty="0" smtClean="0">
                <a:latin typeface="Trebuchet MS" panose="020B0603020202020204" pitchFamily="34" charset="0"/>
              </a:rPr>
              <a:t>proiectului</a:t>
            </a:r>
            <a:r>
              <a:rPr lang="ro-RO" dirty="0">
                <a:latin typeface="Trebuchet MS" panose="020B0603020202020204" pitchFamily="34" charset="0"/>
                <a:cs typeface="Times New Roman" panose="02020603050405020304" pitchFamily="18" charset="0"/>
              </a:rPr>
              <a:t> </a:t>
            </a:r>
            <a:r>
              <a:rPr lang="ro-RO" dirty="0" smtClean="0">
                <a:latin typeface="Trebuchet MS" panose="020B0603020202020204" pitchFamily="34" charset="0"/>
                <a:cs typeface="Times New Roman" panose="02020603050405020304" pitchFamily="18" charset="0"/>
              </a:rPr>
              <a:t>(</a:t>
            </a:r>
            <a:r>
              <a:rPr lang="ro-RO" dirty="0">
                <a:latin typeface="Trebuchet MS" panose="020B0603020202020204" pitchFamily="34" charset="0"/>
              </a:rPr>
              <a:t>Dacă bugetul alocat pentru soluțiile de securitate cibernetică este între </a:t>
            </a:r>
            <a:r>
              <a:rPr lang="ro-RO" dirty="0" smtClean="0">
                <a:latin typeface="Trebuchet MS" panose="020B0603020202020204" pitchFamily="34" charset="0"/>
              </a:rPr>
              <a:t>5 și mai mare de 13%)</a:t>
            </a:r>
          </a:p>
        </p:txBody>
      </p:sp>
      <p:pic>
        <p:nvPicPr>
          <p:cNvPr id="6" name="Picture 5">
            <a:extLst>
              <a:ext uri="{FF2B5EF4-FFF2-40B4-BE49-F238E27FC236}">
                <a16:creationId xmlns:a16="http://schemas.microsoft.com/office/drawing/2014/main" id="{A86F57AA-C61B-5DE6-42ED-F852CC6E492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185921" y="5544674"/>
            <a:ext cx="1799583" cy="1224116"/>
          </a:xfrm>
          <a:prstGeom prst="rect">
            <a:avLst/>
          </a:prstGeom>
        </p:spPr>
      </p:pic>
    </p:spTree>
    <p:extLst>
      <p:ext uri="{BB962C8B-B14F-4D97-AF65-F5344CB8AC3E}">
        <p14:creationId xmlns:p14="http://schemas.microsoft.com/office/powerpoint/2010/main" val="26368345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11950" y="1077576"/>
            <a:ext cx="9144000" cy="663300"/>
          </a:xfrm>
        </p:spPr>
        <p:txBody>
          <a:bodyPr>
            <a:normAutofit fontScale="90000"/>
          </a:bodyPr>
          <a:lstStyle/>
          <a:p>
            <a:r>
              <a:rPr lang="ro-RO" sz="2800" b="1" dirty="0" smtClean="0">
                <a:latin typeface="Trebuchet MS" panose="020B0603020202020204" pitchFamily="34" charset="0"/>
              </a:rPr>
              <a:t> </a:t>
            </a:r>
            <a:r>
              <a:rPr lang="ro-RO" sz="2700" b="1" u="sng" dirty="0">
                <a:latin typeface="Trebuchet MS" panose="020B0603020202020204" pitchFamily="34" charset="0"/>
              </a:rPr>
              <a:t>Impactul proiectului asupra activităților de inovare la nivelul Liderului de </a:t>
            </a:r>
            <a:r>
              <a:rPr lang="ro-RO" sz="2700" b="1" u="sng" dirty="0" smtClean="0">
                <a:latin typeface="Trebuchet MS" panose="020B0603020202020204" pitchFamily="34" charset="0"/>
              </a:rPr>
              <a:t>parteneriat</a:t>
            </a:r>
            <a:endParaRPr lang="en-US" sz="2700" b="1" dirty="0">
              <a:latin typeface="Trebuchet MS" panose="020B0603020202020204" pitchFamily="34" charset="0"/>
              <a:cs typeface="Times New Roman" panose="02020603050405020304" pitchFamily="18" charset="0"/>
            </a:endParaRPr>
          </a:p>
        </p:txBody>
      </p:sp>
      <p:pic>
        <p:nvPicPr>
          <p:cNvPr id="4" name="Picture 3">
            <a:extLst>
              <a:ext uri="{FF2B5EF4-FFF2-40B4-BE49-F238E27FC236}">
                <a16:creationId xmlns:a16="http://schemas.microsoft.com/office/drawing/2014/main" id="{1A7BAF27-9B6B-4131-BA5C-4D66C4E2F303}"/>
              </a:ext>
            </a:extLst>
          </p:cNvPr>
          <p:cNvPicPr>
            <a:picLocks noChangeAspect="1"/>
          </p:cNvPicPr>
          <p:nvPr/>
        </p:nvPicPr>
        <p:blipFill>
          <a:blip r:embed="rId3"/>
          <a:stretch>
            <a:fillRect/>
          </a:stretch>
        </p:blipFill>
        <p:spPr>
          <a:xfrm>
            <a:off x="1488858" y="0"/>
            <a:ext cx="9090048" cy="1077576"/>
          </a:xfrm>
          <a:prstGeom prst="rect">
            <a:avLst/>
          </a:prstGeom>
        </p:spPr>
      </p:pic>
      <p:sp>
        <p:nvSpPr>
          <p:cNvPr id="3" name="Rectangle 2"/>
          <p:cNvSpPr/>
          <p:nvPr/>
        </p:nvSpPr>
        <p:spPr>
          <a:xfrm>
            <a:off x="445580" y="1934307"/>
            <a:ext cx="11176604" cy="2554545"/>
          </a:xfrm>
          <a:prstGeom prst="rect">
            <a:avLst/>
          </a:prstGeom>
        </p:spPr>
        <p:txBody>
          <a:bodyPr wrap="square">
            <a:spAutoFit/>
          </a:bodyPr>
          <a:lstStyle/>
          <a:p>
            <a:r>
              <a:rPr lang="ro-RO" sz="2000" dirty="0"/>
              <a:t>b.1.) Din descrierea proiectului rezultă utilitatea soluției inovative pentru nevoile liderului de parteneriat prezentate în </a:t>
            </a:r>
            <a:r>
              <a:rPr lang="ro-RO" sz="2000" dirty="0" smtClean="0"/>
              <a:t>propunere</a:t>
            </a:r>
          </a:p>
          <a:p>
            <a:r>
              <a:rPr lang="ro-RO" sz="2000" dirty="0" smtClean="0"/>
              <a:t> </a:t>
            </a:r>
          </a:p>
          <a:p>
            <a:r>
              <a:rPr lang="ro-RO" sz="2000" dirty="0" smtClean="0"/>
              <a:t>b.2</a:t>
            </a:r>
            <a:r>
              <a:rPr lang="ro-RO" sz="2000" dirty="0"/>
              <a:t>.)</a:t>
            </a:r>
            <a:r>
              <a:rPr lang="ro-RO" sz="2000" b="1" dirty="0"/>
              <a:t> </a:t>
            </a:r>
            <a:r>
              <a:rPr lang="ro-RO" sz="2000" dirty="0"/>
              <a:t>Măsura în care proiectul contribuie la inovarea de produs. Identificarea activităților de inovare de produs și impactul asupra performanței economice a liderului de parteneriat </a:t>
            </a:r>
            <a:endParaRPr lang="ro-RO" sz="2000" dirty="0" smtClean="0"/>
          </a:p>
          <a:p>
            <a:endParaRPr lang="ro-RO" sz="2000" dirty="0" smtClean="0"/>
          </a:p>
          <a:p>
            <a:r>
              <a:rPr lang="ro-RO" sz="2000" dirty="0"/>
              <a:t>b.3.) Măsura în care proiectul contribuie la inovarea de proces. Identificarea activităților de inovare de proces și impactul asupra performanței economice a liderului de </a:t>
            </a:r>
            <a:r>
              <a:rPr lang="ro-RO" sz="2000" dirty="0" smtClean="0"/>
              <a:t>parteneriat</a:t>
            </a:r>
            <a:endParaRPr lang="ro-RO" sz="2000" dirty="0" smtClean="0">
              <a:latin typeface="Trebuchet MS" panose="020B0603020202020204" pitchFamily="34" charset="0"/>
            </a:endParaRPr>
          </a:p>
        </p:txBody>
      </p:sp>
      <p:pic>
        <p:nvPicPr>
          <p:cNvPr id="6" name="Picture 5">
            <a:extLst>
              <a:ext uri="{FF2B5EF4-FFF2-40B4-BE49-F238E27FC236}">
                <a16:creationId xmlns:a16="http://schemas.microsoft.com/office/drawing/2014/main" id="{A86F57AA-C61B-5DE6-42ED-F852CC6E492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185921" y="5544674"/>
            <a:ext cx="1799583" cy="1224116"/>
          </a:xfrm>
          <a:prstGeom prst="rect">
            <a:avLst/>
          </a:prstGeom>
        </p:spPr>
      </p:pic>
    </p:spTree>
    <p:extLst>
      <p:ext uri="{BB962C8B-B14F-4D97-AF65-F5344CB8AC3E}">
        <p14:creationId xmlns:p14="http://schemas.microsoft.com/office/powerpoint/2010/main" val="7837938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88858" y="1077576"/>
            <a:ext cx="9144000" cy="663300"/>
          </a:xfrm>
        </p:spPr>
        <p:txBody>
          <a:bodyPr>
            <a:normAutofit/>
          </a:bodyPr>
          <a:lstStyle/>
          <a:p>
            <a:r>
              <a:rPr lang="ro-RO" sz="2700" b="1" dirty="0">
                <a:latin typeface="+mn-lt"/>
              </a:rPr>
              <a:t> </a:t>
            </a:r>
            <a:r>
              <a:rPr lang="en-US" sz="4000" b="1" dirty="0">
                <a:latin typeface="Trebuchet MS" panose="020B0603020202020204" pitchFamily="34" charset="0"/>
                <a:cs typeface="Times New Roman" panose="02020603050405020304" pitchFamily="18" charset="0"/>
              </a:rPr>
              <a:t>CRITERII DE PUNCTARE</a:t>
            </a:r>
            <a:r>
              <a:rPr lang="ro-RO" sz="4000" b="1" dirty="0">
                <a:latin typeface="Trebuchet MS" panose="020B0603020202020204" pitchFamily="34" charset="0"/>
                <a:cs typeface="Times New Roman" panose="02020603050405020304" pitchFamily="18" charset="0"/>
              </a:rPr>
              <a:t> (3)</a:t>
            </a:r>
            <a:endParaRPr lang="en-US" sz="4000" b="1" dirty="0">
              <a:latin typeface="Trebuchet MS" panose="020B0603020202020204" pitchFamily="34" charset="0"/>
              <a:cs typeface="Times New Roman" panose="02020603050405020304" pitchFamily="18" charset="0"/>
            </a:endParaRPr>
          </a:p>
        </p:txBody>
      </p:sp>
      <p:pic>
        <p:nvPicPr>
          <p:cNvPr id="4" name="Picture 3">
            <a:extLst>
              <a:ext uri="{FF2B5EF4-FFF2-40B4-BE49-F238E27FC236}">
                <a16:creationId xmlns:a16="http://schemas.microsoft.com/office/drawing/2014/main" id="{1A7BAF27-9B6B-4131-BA5C-4D66C4E2F303}"/>
              </a:ext>
            </a:extLst>
          </p:cNvPr>
          <p:cNvPicPr>
            <a:picLocks noChangeAspect="1"/>
          </p:cNvPicPr>
          <p:nvPr/>
        </p:nvPicPr>
        <p:blipFill>
          <a:blip r:embed="rId3"/>
          <a:stretch>
            <a:fillRect/>
          </a:stretch>
        </p:blipFill>
        <p:spPr>
          <a:xfrm>
            <a:off x="1488858" y="0"/>
            <a:ext cx="9090048" cy="1077576"/>
          </a:xfrm>
          <a:prstGeom prst="rect">
            <a:avLst/>
          </a:prstGeom>
        </p:spPr>
      </p:pic>
      <p:sp>
        <p:nvSpPr>
          <p:cNvPr id="3" name="Rectangle 2"/>
          <p:cNvSpPr/>
          <p:nvPr/>
        </p:nvSpPr>
        <p:spPr>
          <a:xfrm>
            <a:off x="662354" y="2155152"/>
            <a:ext cx="11113477" cy="3416320"/>
          </a:xfrm>
          <a:prstGeom prst="rect">
            <a:avLst/>
          </a:prstGeom>
        </p:spPr>
        <p:txBody>
          <a:bodyPr wrap="square">
            <a:spAutoFit/>
          </a:bodyPr>
          <a:lstStyle/>
          <a:p>
            <a:pPr marL="342900" indent="-342900">
              <a:buFont typeface="Arial" panose="020B0604020202020204" pitchFamily="34" charset="0"/>
              <a:buChar char="•"/>
            </a:pPr>
            <a:r>
              <a:rPr lang="ro-RO" sz="2400" dirty="0">
                <a:latin typeface="Times New Roman" panose="02020603050405020304" pitchFamily="18" charset="0"/>
                <a:cs typeface="Times New Roman" panose="02020603050405020304" pitchFamily="18" charset="0"/>
              </a:rPr>
              <a:t>Se vor finanța propunerile de proiecte care au obținut un punctaj total </a:t>
            </a:r>
            <a:r>
              <a:rPr lang="ro-RO" sz="2400" b="1" dirty="0">
                <a:latin typeface="Times New Roman" panose="02020603050405020304" pitchFamily="18" charset="0"/>
                <a:cs typeface="Times New Roman" panose="02020603050405020304" pitchFamily="18" charset="0"/>
              </a:rPr>
              <a:t>≥ 50 de puncte</a:t>
            </a:r>
            <a:r>
              <a:rPr lang="ro-RO" sz="2400" dirty="0">
                <a:latin typeface="Times New Roman" panose="02020603050405020304" pitchFamily="18" charset="0"/>
                <a:cs typeface="Times New Roman" panose="02020603050405020304" pitchFamily="18" charset="0"/>
              </a:rPr>
              <a:t>, în limita bugetului alocat. </a:t>
            </a:r>
          </a:p>
          <a:p>
            <a:pPr marL="342900" indent="-342900">
              <a:buFont typeface="Arial" panose="020B0604020202020204" pitchFamily="34" charset="0"/>
              <a:buChar char="•"/>
            </a:pPr>
            <a:endParaRPr lang="ro-RO" sz="2400"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ro-RO" sz="2400" dirty="0">
                <a:latin typeface="Times New Roman" panose="02020603050405020304" pitchFamily="18" charset="0"/>
                <a:cs typeface="Times New Roman" panose="02020603050405020304" pitchFamily="18" charset="0"/>
              </a:rPr>
              <a:t>La punctaje egale, departajarea se va face în funcție de </a:t>
            </a:r>
            <a:r>
              <a:rPr lang="ro-RO" sz="2400" b="1" dirty="0">
                <a:latin typeface="Times New Roman" panose="02020603050405020304" pitchFamily="18" charset="0"/>
                <a:cs typeface="Times New Roman" panose="02020603050405020304" pitchFamily="18" charset="0"/>
              </a:rPr>
              <a:t>rentabilitatea activității operaționale în exercițiul financiar </a:t>
            </a:r>
            <a:r>
              <a:rPr lang="ro-RO" sz="2400" b="1" dirty="0" smtClean="0">
                <a:latin typeface="Times New Roman" panose="02020603050405020304" pitchFamily="18" charset="0"/>
                <a:cs typeface="Times New Roman" panose="02020603050405020304" pitchFamily="18" charset="0"/>
              </a:rPr>
              <a:t>2022 </a:t>
            </a:r>
            <a:r>
              <a:rPr lang="ro-RO" sz="2400" dirty="0" smtClean="0">
                <a:latin typeface="Times New Roman" panose="02020603050405020304" pitchFamily="18" charset="0"/>
                <a:cs typeface="Times New Roman" panose="02020603050405020304" pitchFamily="18" charset="0"/>
              </a:rPr>
              <a:t>(pentru </a:t>
            </a:r>
            <a:r>
              <a:rPr lang="ro-RO" sz="2400" dirty="0">
                <a:latin typeface="Times New Roman" panose="02020603050405020304" pitchFamily="18" charset="0"/>
                <a:cs typeface="Times New Roman" panose="02020603050405020304" pitchFamily="18" charset="0"/>
              </a:rPr>
              <a:t>lider de parteneriat). Rata rentabilității activității operaționale este calculată cu 4 zecimale. </a:t>
            </a:r>
          </a:p>
          <a:p>
            <a:pPr marL="342900" indent="-342900" algn="just">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ro-RO" sz="2400" dirty="0">
                <a:latin typeface="Times New Roman" panose="02020603050405020304" pitchFamily="18" charset="0"/>
                <a:cs typeface="Times New Roman" panose="02020603050405020304" pitchFamily="18" charset="0"/>
              </a:rPr>
              <a:t>Proiectele care întrunesc un punctaj sub 50 de puncte nu sunt admise la finanțare.</a:t>
            </a: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pic>
        <p:nvPicPr>
          <p:cNvPr id="6" name="Picture 5">
            <a:extLst>
              <a:ext uri="{FF2B5EF4-FFF2-40B4-BE49-F238E27FC236}">
                <a16:creationId xmlns:a16="http://schemas.microsoft.com/office/drawing/2014/main" id="{A86F57AA-C61B-5DE6-42ED-F852CC6E492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174770" y="5339860"/>
            <a:ext cx="1799583" cy="1224116"/>
          </a:xfrm>
          <a:prstGeom prst="rect">
            <a:avLst/>
          </a:prstGeom>
        </p:spPr>
      </p:pic>
    </p:spTree>
    <p:extLst>
      <p:ext uri="{BB962C8B-B14F-4D97-AF65-F5344CB8AC3E}">
        <p14:creationId xmlns:p14="http://schemas.microsoft.com/office/powerpoint/2010/main" val="37059261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88858" y="1077576"/>
            <a:ext cx="9144000" cy="663300"/>
          </a:xfrm>
        </p:spPr>
        <p:txBody>
          <a:bodyPr>
            <a:normAutofit fontScale="90000"/>
          </a:bodyPr>
          <a:lstStyle/>
          <a:p>
            <a:pPr lvl="0"/>
            <a:r>
              <a:rPr lang="ro-RO" sz="2700" b="1" dirty="0">
                <a:latin typeface="+mn-lt"/>
              </a:rPr>
              <a:t> </a:t>
            </a:r>
            <a:r>
              <a:rPr lang="en-US" b="1" dirty="0"/>
              <a:t>ANEXE</a:t>
            </a:r>
          </a:p>
        </p:txBody>
      </p:sp>
      <p:pic>
        <p:nvPicPr>
          <p:cNvPr id="4" name="Picture 3">
            <a:extLst>
              <a:ext uri="{FF2B5EF4-FFF2-40B4-BE49-F238E27FC236}">
                <a16:creationId xmlns:a16="http://schemas.microsoft.com/office/drawing/2014/main" id="{1A7BAF27-9B6B-4131-BA5C-4D66C4E2F303}"/>
              </a:ext>
            </a:extLst>
          </p:cNvPr>
          <p:cNvPicPr>
            <a:picLocks noChangeAspect="1"/>
          </p:cNvPicPr>
          <p:nvPr/>
        </p:nvPicPr>
        <p:blipFill>
          <a:blip r:embed="rId3"/>
          <a:stretch>
            <a:fillRect/>
          </a:stretch>
        </p:blipFill>
        <p:spPr>
          <a:xfrm>
            <a:off x="1488858" y="0"/>
            <a:ext cx="9090048" cy="1077576"/>
          </a:xfrm>
          <a:prstGeom prst="rect">
            <a:avLst/>
          </a:prstGeom>
        </p:spPr>
      </p:pic>
      <p:pic>
        <p:nvPicPr>
          <p:cNvPr id="6" name="Picture 5">
            <a:extLst>
              <a:ext uri="{FF2B5EF4-FFF2-40B4-BE49-F238E27FC236}">
                <a16:creationId xmlns:a16="http://schemas.microsoft.com/office/drawing/2014/main" id="{A86F57AA-C61B-5DE6-42ED-F852CC6E492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174770" y="5339860"/>
            <a:ext cx="1799583" cy="1224116"/>
          </a:xfrm>
          <a:prstGeom prst="rect">
            <a:avLst/>
          </a:prstGeom>
        </p:spPr>
      </p:pic>
      <p:graphicFrame>
        <p:nvGraphicFramePr>
          <p:cNvPr id="5" name="Table 4"/>
          <p:cNvGraphicFramePr>
            <a:graphicFrameLocks noGrp="1"/>
          </p:cNvGraphicFramePr>
          <p:nvPr>
            <p:extLst>
              <p:ext uri="{D42A27DB-BD31-4B8C-83A1-F6EECF244321}">
                <p14:modId xmlns:p14="http://schemas.microsoft.com/office/powerpoint/2010/main" val="1908805661"/>
              </p:ext>
            </p:extLst>
          </p:nvPr>
        </p:nvGraphicFramePr>
        <p:xfrm>
          <a:off x="1090246" y="1621461"/>
          <a:ext cx="9084524" cy="4771283"/>
        </p:xfrm>
        <a:graphic>
          <a:graphicData uri="http://schemas.openxmlformats.org/drawingml/2006/table">
            <a:tbl>
              <a:tblPr bandRow="1">
                <a:tableStyleId>{5C22544A-7EE6-4342-B048-85BDC9FD1C3A}</a:tableStyleId>
              </a:tblPr>
              <a:tblGrid>
                <a:gridCol w="760856">
                  <a:extLst>
                    <a:ext uri="{9D8B030D-6E8A-4147-A177-3AD203B41FA5}">
                      <a16:colId xmlns:a16="http://schemas.microsoft.com/office/drawing/2014/main" val="3879755224"/>
                    </a:ext>
                  </a:extLst>
                </a:gridCol>
                <a:gridCol w="8323668">
                  <a:extLst>
                    <a:ext uri="{9D8B030D-6E8A-4147-A177-3AD203B41FA5}">
                      <a16:colId xmlns:a16="http://schemas.microsoft.com/office/drawing/2014/main" val="1233293549"/>
                    </a:ext>
                  </a:extLst>
                </a:gridCol>
              </a:tblGrid>
              <a:tr h="139574">
                <a:tc>
                  <a:txBody>
                    <a:bodyPr/>
                    <a:lstStyle/>
                    <a:p>
                      <a:pPr>
                        <a:lnSpc>
                          <a:spcPct val="115000"/>
                        </a:lnSpc>
                        <a:spcAft>
                          <a:spcPts val="0"/>
                        </a:spcAft>
                      </a:pPr>
                      <a:r>
                        <a:rPr lang="ro-RO" sz="1050">
                          <a:effectLst/>
                        </a:rPr>
                        <a:t>Anexa 1</a:t>
                      </a:r>
                      <a:endParaRPr lang="en-US" sz="1050">
                        <a:effectLst/>
                        <a:latin typeface="Calibri" panose="020F0502020204030204" pitchFamily="34" charset="0"/>
                        <a:ea typeface="Calibri" panose="020F0502020204030204" pitchFamily="34" charset="0"/>
                        <a:cs typeface="Arial" panose="020B0604020202020204" pitchFamily="34" charset="0"/>
                      </a:endParaRPr>
                    </a:p>
                  </a:txBody>
                  <a:tcPr marL="49651" marR="49651" marT="0" marB="0"/>
                </a:tc>
                <a:tc>
                  <a:txBody>
                    <a:bodyPr/>
                    <a:lstStyle/>
                    <a:p>
                      <a:pPr>
                        <a:lnSpc>
                          <a:spcPct val="115000"/>
                        </a:lnSpc>
                        <a:spcAft>
                          <a:spcPts val="0"/>
                        </a:spcAft>
                      </a:pPr>
                      <a:r>
                        <a:rPr lang="ro-RO" sz="1050">
                          <a:effectLst/>
                        </a:rPr>
                        <a:t>Cererea de finanțare</a:t>
                      </a:r>
                      <a:endParaRPr lang="en-US" sz="1050">
                        <a:effectLst/>
                        <a:latin typeface="Calibri" panose="020F0502020204030204" pitchFamily="34" charset="0"/>
                        <a:ea typeface="Calibri" panose="020F0502020204030204" pitchFamily="34" charset="0"/>
                        <a:cs typeface="Arial" panose="020B0604020202020204" pitchFamily="34" charset="0"/>
                      </a:endParaRPr>
                    </a:p>
                  </a:txBody>
                  <a:tcPr marL="49651" marR="49651" marT="0" marB="0"/>
                </a:tc>
                <a:extLst>
                  <a:ext uri="{0D108BD9-81ED-4DB2-BD59-A6C34878D82A}">
                    <a16:rowId xmlns:a16="http://schemas.microsoft.com/office/drawing/2014/main" val="3981747119"/>
                  </a:ext>
                </a:extLst>
              </a:tr>
              <a:tr h="164123">
                <a:tc>
                  <a:txBody>
                    <a:bodyPr/>
                    <a:lstStyle/>
                    <a:p>
                      <a:pPr>
                        <a:lnSpc>
                          <a:spcPct val="115000"/>
                        </a:lnSpc>
                        <a:spcAft>
                          <a:spcPts val="0"/>
                        </a:spcAft>
                      </a:pPr>
                      <a:r>
                        <a:rPr lang="ro-RO" sz="1050">
                          <a:effectLst/>
                        </a:rPr>
                        <a:t>Anexa 2 </a:t>
                      </a:r>
                      <a:endParaRPr lang="en-US" sz="1050">
                        <a:effectLst/>
                        <a:latin typeface="Calibri" panose="020F0502020204030204" pitchFamily="34" charset="0"/>
                        <a:ea typeface="Calibri" panose="020F0502020204030204" pitchFamily="34" charset="0"/>
                        <a:cs typeface="Arial" panose="020B0604020202020204" pitchFamily="34" charset="0"/>
                      </a:endParaRPr>
                    </a:p>
                  </a:txBody>
                  <a:tcPr marL="49651" marR="49651" marT="0" marB="0"/>
                </a:tc>
                <a:tc>
                  <a:txBody>
                    <a:bodyPr/>
                    <a:lstStyle/>
                    <a:p>
                      <a:pPr>
                        <a:lnSpc>
                          <a:spcPct val="115000"/>
                        </a:lnSpc>
                        <a:spcAft>
                          <a:spcPts val="0"/>
                        </a:spcAft>
                      </a:pPr>
                      <a:r>
                        <a:rPr lang="ro-RO" sz="1050">
                          <a:effectLst/>
                        </a:rPr>
                        <a:t>Acord de parteneriat (model orientativ)</a:t>
                      </a:r>
                      <a:endParaRPr lang="en-US" sz="1050">
                        <a:effectLst/>
                        <a:latin typeface="Calibri" panose="020F0502020204030204" pitchFamily="34" charset="0"/>
                        <a:ea typeface="Calibri" panose="020F0502020204030204" pitchFamily="34" charset="0"/>
                        <a:cs typeface="Arial" panose="020B0604020202020204" pitchFamily="34" charset="0"/>
                      </a:endParaRPr>
                    </a:p>
                  </a:txBody>
                  <a:tcPr marL="49651" marR="49651" marT="0" marB="0"/>
                </a:tc>
                <a:extLst>
                  <a:ext uri="{0D108BD9-81ED-4DB2-BD59-A6C34878D82A}">
                    <a16:rowId xmlns:a16="http://schemas.microsoft.com/office/drawing/2014/main" val="4100224448"/>
                  </a:ext>
                </a:extLst>
              </a:tr>
              <a:tr h="279148">
                <a:tc>
                  <a:txBody>
                    <a:bodyPr/>
                    <a:lstStyle/>
                    <a:p>
                      <a:pPr>
                        <a:lnSpc>
                          <a:spcPct val="115000"/>
                        </a:lnSpc>
                        <a:spcAft>
                          <a:spcPts val="0"/>
                        </a:spcAft>
                      </a:pPr>
                      <a:r>
                        <a:rPr lang="ro-RO" sz="1050">
                          <a:effectLst/>
                        </a:rPr>
                        <a:t>Anexa 3</a:t>
                      </a:r>
                      <a:endParaRPr lang="en-US" sz="1050">
                        <a:effectLst/>
                        <a:latin typeface="Calibri" panose="020F0502020204030204" pitchFamily="34" charset="0"/>
                        <a:ea typeface="Calibri" panose="020F0502020204030204" pitchFamily="34" charset="0"/>
                        <a:cs typeface="Arial" panose="020B0604020202020204" pitchFamily="34" charset="0"/>
                      </a:endParaRPr>
                    </a:p>
                  </a:txBody>
                  <a:tcPr marL="49651" marR="49651" marT="0" marB="0"/>
                </a:tc>
                <a:tc>
                  <a:txBody>
                    <a:bodyPr/>
                    <a:lstStyle/>
                    <a:p>
                      <a:pPr>
                        <a:lnSpc>
                          <a:spcPct val="115000"/>
                        </a:lnSpc>
                        <a:spcAft>
                          <a:spcPts val="0"/>
                        </a:spcAft>
                      </a:pPr>
                      <a:r>
                        <a:rPr lang="ro-RO" sz="1050">
                          <a:effectLst/>
                        </a:rPr>
                        <a:t>Grila de evaluare tehnică și financiară a propunerii de proiect (ETF) – va fi publicata în varianta finală a ghidului</a:t>
                      </a:r>
                      <a:endParaRPr lang="en-US" sz="1050">
                        <a:effectLst/>
                        <a:latin typeface="Calibri" panose="020F0502020204030204" pitchFamily="34" charset="0"/>
                        <a:ea typeface="Calibri" panose="020F0502020204030204" pitchFamily="34" charset="0"/>
                        <a:cs typeface="Arial" panose="020B0604020202020204" pitchFamily="34" charset="0"/>
                      </a:endParaRPr>
                    </a:p>
                  </a:txBody>
                  <a:tcPr marL="49651" marR="49651" marT="0" marB="0"/>
                </a:tc>
                <a:extLst>
                  <a:ext uri="{0D108BD9-81ED-4DB2-BD59-A6C34878D82A}">
                    <a16:rowId xmlns:a16="http://schemas.microsoft.com/office/drawing/2014/main" val="3020487015"/>
                  </a:ext>
                </a:extLst>
              </a:tr>
              <a:tr h="279148">
                <a:tc>
                  <a:txBody>
                    <a:bodyPr/>
                    <a:lstStyle/>
                    <a:p>
                      <a:pPr>
                        <a:lnSpc>
                          <a:spcPct val="115000"/>
                        </a:lnSpc>
                        <a:spcAft>
                          <a:spcPts val="0"/>
                        </a:spcAft>
                      </a:pPr>
                      <a:r>
                        <a:rPr lang="ro-RO" sz="1050">
                          <a:effectLst/>
                        </a:rPr>
                        <a:t>Anexa 4</a:t>
                      </a:r>
                      <a:endParaRPr lang="en-US" sz="1050">
                        <a:effectLst/>
                        <a:latin typeface="Calibri" panose="020F0502020204030204" pitchFamily="34" charset="0"/>
                        <a:ea typeface="Calibri" panose="020F0502020204030204" pitchFamily="34" charset="0"/>
                        <a:cs typeface="Arial" panose="020B0604020202020204" pitchFamily="34" charset="0"/>
                      </a:endParaRPr>
                    </a:p>
                  </a:txBody>
                  <a:tcPr marL="49651" marR="49651" marT="0" marB="0"/>
                </a:tc>
                <a:tc>
                  <a:txBody>
                    <a:bodyPr/>
                    <a:lstStyle/>
                    <a:p>
                      <a:pPr>
                        <a:lnSpc>
                          <a:spcPct val="115000"/>
                        </a:lnSpc>
                        <a:spcAft>
                          <a:spcPts val="0"/>
                        </a:spcAft>
                      </a:pPr>
                      <a:r>
                        <a:rPr lang="ro-RO" sz="1050">
                          <a:effectLst/>
                        </a:rPr>
                        <a:t>Grila de verificare a conformității administrative și eligibilității (CAE)- va fi publicată în varianta finală a ghidului  </a:t>
                      </a:r>
                      <a:endParaRPr lang="en-US" sz="1050">
                        <a:effectLst/>
                        <a:latin typeface="Calibri" panose="020F0502020204030204" pitchFamily="34" charset="0"/>
                        <a:ea typeface="Calibri" panose="020F0502020204030204" pitchFamily="34" charset="0"/>
                        <a:cs typeface="Arial" panose="020B0604020202020204" pitchFamily="34" charset="0"/>
                      </a:endParaRPr>
                    </a:p>
                  </a:txBody>
                  <a:tcPr marL="49651" marR="49651" marT="0" marB="0"/>
                </a:tc>
                <a:extLst>
                  <a:ext uri="{0D108BD9-81ED-4DB2-BD59-A6C34878D82A}">
                    <a16:rowId xmlns:a16="http://schemas.microsoft.com/office/drawing/2014/main" val="1994246785"/>
                  </a:ext>
                </a:extLst>
              </a:tr>
              <a:tr h="279148">
                <a:tc>
                  <a:txBody>
                    <a:bodyPr/>
                    <a:lstStyle/>
                    <a:p>
                      <a:pPr>
                        <a:lnSpc>
                          <a:spcPct val="115000"/>
                        </a:lnSpc>
                        <a:spcAft>
                          <a:spcPts val="0"/>
                        </a:spcAft>
                      </a:pPr>
                      <a:r>
                        <a:rPr lang="ro-RO" sz="1050">
                          <a:effectLst/>
                        </a:rPr>
                        <a:t>Anexa 5</a:t>
                      </a:r>
                      <a:endParaRPr lang="en-US" sz="1050">
                        <a:effectLst/>
                        <a:latin typeface="Calibri" panose="020F0502020204030204" pitchFamily="34" charset="0"/>
                        <a:ea typeface="Calibri" panose="020F0502020204030204" pitchFamily="34" charset="0"/>
                        <a:cs typeface="Arial" panose="020B0604020202020204" pitchFamily="34" charset="0"/>
                      </a:endParaRPr>
                    </a:p>
                  </a:txBody>
                  <a:tcPr marL="49651" marR="49651" marT="0" marB="0"/>
                </a:tc>
                <a:tc>
                  <a:txBody>
                    <a:bodyPr/>
                    <a:lstStyle/>
                    <a:p>
                      <a:pPr>
                        <a:lnSpc>
                          <a:spcPct val="115000"/>
                        </a:lnSpc>
                        <a:spcAft>
                          <a:spcPts val="0"/>
                        </a:spcAft>
                      </a:pPr>
                      <a:r>
                        <a:rPr lang="ro-RO" sz="1050">
                          <a:effectLst/>
                        </a:rPr>
                        <a:t>Soldul balanței comerțului internațional cu servicii în anul 2021 la nivel de cod CAEN </a:t>
                      </a:r>
                      <a:endParaRPr lang="en-US" sz="1050">
                        <a:effectLst/>
                        <a:latin typeface="Calibri" panose="020F0502020204030204" pitchFamily="34" charset="0"/>
                        <a:ea typeface="Calibri" panose="020F0502020204030204" pitchFamily="34" charset="0"/>
                        <a:cs typeface="Arial" panose="020B0604020202020204" pitchFamily="34" charset="0"/>
                      </a:endParaRPr>
                    </a:p>
                  </a:txBody>
                  <a:tcPr marL="49651" marR="49651" marT="0" marB="0"/>
                </a:tc>
                <a:extLst>
                  <a:ext uri="{0D108BD9-81ED-4DB2-BD59-A6C34878D82A}">
                    <a16:rowId xmlns:a16="http://schemas.microsoft.com/office/drawing/2014/main" val="851706149"/>
                  </a:ext>
                </a:extLst>
              </a:tr>
              <a:tr h="139574">
                <a:tc>
                  <a:txBody>
                    <a:bodyPr/>
                    <a:lstStyle/>
                    <a:p>
                      <a:pPr>
                        <a:lnSpc>
                          <a:spcPct val="115000"/>
                        </a:lnSpc>
                        <a:spcAft>
                          <a:spcPts val="0"/>
                        </a:spcAft>
                      </a:pPr>
                      <a:r>
                        <a:rPr lang="ro-RO" sz="1050">
                          <a:effectLst/>
                        </a:rPr>
                        <a:t>Anexa 6</a:t>
                      </a:r>
                      <a:endParaRPr lang="en-US" sz="1050">
                        <a:effectLst/>
                        <a:latin typeface="Calibri" panose="020F0502020204030204" pitchFamily="34" charset="0"/>
                        <a:ea typeface="Calibri" panose="020F0502020204030204" pitchFamily="34" charset="0"/>
                        <a:cs typeface="Arial" panose="020B0604020202020204" pitchFamily="34" charset="0"/>
                      </a:endParaRPr>
                    </a:p>
                  </a:txBody>
                  <a:tcPr marL="49651" marR="49651" marT="0" marB="0"/>
                </a:tc>
                <a:tc>
                  <a:txBody>
                    <a:bodyPr/>
                    <a:lstStyle/>
                    <a:p>
                      <a:pPr>
                        <a:lnSpc>
                          <a:spcPct val="115000"/>
                        </a:lnSpc>
                        <a:spcAft>
                          <a:spcPts val="0"/>
                        </a:spcAft>
                      </a:pPr>
                      <a:r>
                        <a:rPr lang="ro-RO" sz="1050">
                          <a:effectLst/>
                        </a:rPr>
                        <a:t>Plan de afaceri </a:t>
                      </a:r>
                      <a:endParaRPr lang="en-US" sz="1050">
                        <a:effectLst/>
                        <a:latin typeface="Calibri" panose="020F0502020204030204" pitchFamily="34" charset="0"/>
                        <a:ea typeface="Calibri" panose="020F0502020204030204" pitchFamily="34" charset="0"/>
                        <a:cs typeface="Arial" panose="020B0604020202020204" pitchFamily="34" charset="0"/>
                      </a:endParaRPr>
                    </a:p>
                  </a:txBody>
                  <a:tcPr marL="49651" marR="49651" marT="0" marB="0"/>
                </a:tc>
                <a:extLst>
                  <a:ext uri="{0D108BD9-81ED-4DB2-BD59-A6C34878D82A}">
                    <a16:rowId xmlns:a16="http://schemas.microsoft.com/office/drawing/2014/main" val="4277872582"/>
                  </a:ext>
                </a:extLst>
              </a:tr>
              <a:tr h="139574">
                <a:tc>
                  <a:txBody>
                    <a:bodyPr/>
                    <a:lstStyle/>
                    <a:p>
                      <a:pPr>
                        <a:lnSpc>
                          <a:spcPct val="115000"/>
                        </a:lnSpc>
                        <a:spcAft>
                          <a:spcPts val="0"/>
                        </a:spcAft>
                      </a:pPr>
                      <a:r>
                        <a:rPr lang="ro-RO" sz="1050">
                          <a:effectLst/>
                        </a:rPr>
                        <a:t>Anexa 6.1</a:t>
                      </a:r>
                      <a:endParaRPr lang="en-US" sz="1050">
                        <a:effectLst/>
                        <a:latin typeface="Calibri" panose="020F0502020204030204" pitchFamily="34" charset="0"/>
                        <a:ea typeface="Calibri" panose="020F0502020204030204" pitchFamily="34" charset="0"/>
                        <a:cs typeface="Arial" panose="020B0604020202020204" pitchFamily="34" charset="0"/>
                      </a:endParaRPr>
                    </a:p>
                  </a:txBody>
                  <a:tcPr marL="49651" marR="49651" marT="0" marB="0"/>
                </a:tc>
                <a:tc>
                  <a:txBody>
                    <a:bodyPr/>
                    <a:lstStyle/>
                    <a:p>
                      <a:pPr>
                        <a:lnSpc>
                          <a:spcPct val="115000"/>
                        </a:lnSpc>
                        <a:spcAft>
                          <a:spcPts val="0"/>
                        </a:spcAft>
                      </a:pPr>
                      <a:r>
                        <a:rPr lang="ro-RO" sz="1050">
                          <a:effectLst/>
                        </a:rPr>
                        <a:t>Notă de fundamentare privind valorile cuprinse în bugetul proiectului</a:t>
                      </a:r>
                      <a:endParaRPr lang="en-US" sz="1050">
                        <a:effectLst/>
                        <a:latin typeface="Calibri" panose="020F0502020204030204" pitchFamily="34" charset="0"/>
                        <a:ea typeface="Calibri" panose="020F0502020204030204" pitchFamily="34" charset="0"/>
                        <a:cs typeface="Arial" panose="020B0604020202020204" pitchFamily="34" charset="0"/>
                      </a:endParaRPr>
                    </a:p>
                  </a:txBody>
                  <a:tcPr marL="49651" marR="49651" marT="0" marB="0"/>
                </a:tc>
                <a:extLst>
                  <a:ext uri="{0D108BD9-81ED-4DB2-BD59-A6C34878D82A}">
                    <a16:rowId xmlns:a16="http://schemas.microsoft.com/office/drawing/2014/main" val="3180396734"/>
                  </a:ext>
                </a:extLst>
              </a:tr>
              <a:tr h="139574">
                <a:tc>
                  <a:txBody>
                    <a:bodyPr/>
                    <a:lstStyle/>
                    <a:p>
                      <a:pPr>
                        <a:lnSpc>
                          <a:spcPct val="115000"/>
                        </a:lnSpc>
                        <a:spcAft>
                          <a:spcPts val="0"/>
                        </a:spcAft>
                      </a:pPr>
                      <a:r>
                        <a:rPr lang="ro-RO" sz="1050">
                          <a:effectLst/>
                        </a:rPr>
                        <a:t>Anexa 7</a:t>
                      </a:r>
                      <a:endParaRPr lang="en-US" sz="1050">
                        <a:effectLst/>
                        <a:latin typeface="Calibri" panose="020F0502020204030204" pitchFamily="34" charset="0"/>
                        <a:ea typeface="Calibri" panose="020F0502020204030204" pitchFamily="34" charset="0"/>
                        <a:cs typeface="Arial" panose="020B0604020202020204" pitchFamily="34" charset="0"/>
                      </a:endParaRPr>
                    </a:p>
                  </a:txBody>
                  <a:tcPr marL="49651" marR="49651" marT="0" marB="0"/>
                </a:tc>
                <a:tc>
                  <a:txBody>
                    <a:bodyPr/>
                    <a:lstStyle/>
                    <a:p>
                      <a:pPr algn="just">
                        <a:lnSpc>
                          <a:spcPct val="115000"/>
                        </a:lnSpc>
                        <a:spcAft>
                          <a:spcPts val="0"/>
                        </a:spcAft>
                      </a:pPr>
                      <a:r>
                        <a:rPr lang="ro-RO" sz="1050">
                          <a:effectLst/>
                        </a:rPr>
                        <a:t>Împuternicire (model orientativ)</a:t>
                      </a:r>
                      <a:endParaRPr lang="en-US" sz="1050">
                        <a:effectLst/>
                        <a:latin typeface="Calibri" panose="020F0502020204030204" pitchFamily="34" charset="0"/>
                        <a:ea typeface="Calibri" panose="020F0502020204030204" pitchFamily="34" charset="0"/>
                        <a:cs typeface="Arial" panose="020B0604020202020204" pitchFamily="34" charset="0"/>
                      </a:endParaRPr>
                    </a:p>
                  </a:txBody>
                  <a:tcPr marL="49651" marR="49651" marT="0" marB="0"/>
                </a:tc>
                <a:extLst>
                  <a:ext uri="{0D108BD9-81ED-4DB2-BD59-A6C34878D82A}">
                    <a16:rowId xmlns:a16="http://schemas.microsoft.com/office/drawing/2014/main" val="3652826381"/>
                  </a:ext>
                </a:extLst>
              </a:tr>
              <a:tr h="139574">
                <a:tc>
                  <a:txBody>
                    <a:bodyPr/>
                    <a:lstStyle/>
                    <a:p>
                      <a:pPr>
                        <a:lnSpc>
                          <a:spcPct val="115000"/>
                        </a:lnSpc>
                        <a:spcAft>
                          <a:spcPts val="0"/>
                        </a:spcAft>
                      </a:pPr>
                      <a:r>
                        <a:rPr lang="ro-RO" sz="1050">
                          <a:effectLst/>
                        </a:rPr>
                        <a:t>Anexa 8</a:t>
                      </a:r>
                      <a:endParaRPr lang="en-US" sz="1050">
                        <a:effectLst/>
                        <a:latin typeface="Calibri" panose="020F0502020204030204" pitchFamily="34" charset="0"/>
                        <a:ea typeface="Calibri" panose="020F0502020204030204" pitchFamily="34" charset="0"/>
                        <a:cs typeface="Arial" panose="020B0604020202020204" pitchFamily="34" charset="0"/>
                      </a:endParaRPr>
                    </a:p>
                  </a:txBody>
                  <a:tcPr marL="49651" marR="49651" marT="0" marB="0"/>
                </a:tc>
                <a:tc>
                  <a:txBody>
                    <a:bodyPr/>
                    <a:lstStyle/>
                    <a:p>
                      <a:pPr algn="just">
                        <a:lnSpc>
                          <a:spcPct val="115000"/>
                        </a:lnSpc>
                        <a:spcAft>
                          <a:spcPts val="0"/>
                        </a:spcAft>
                      </a:pPr>
                      <a:r>
                        <a:rPr lang="ro-RO" sz="1050">
                          <a:effectLst/>
                        </a:rPr>
                        <a:t>Declarație de eligibilitate</a:t>
                      </a:r>
                      <a:endParaRPr lang="en-US" sz="1050">
                        <a:effectLst/>
                        <a:latin typeface="Calibri" panose="020F0502020204030204" pitchFamily="34" charset="0"/>
                        <a:ea typeface="Calibri" panose="020F0502020204030204" pitchFamily="34" charset="0"/>
                        <a:cs typeface="Arial" panose="020B0604020202020204" pitchFamily="34" charset="0"/>
                      </a:endParaRPr>
                    </a:p>
                  </a:txBody>
                  <a:tcPr marL="49651" marR="49651" marT="0" marB="0"/>
                </a:tc>
                <a:extLst>
                  <a:ext uri="{0D108BD9-81ED-4DB2-BD59-A6C34878D82A}">
                    <a16:rowId xmlns:a16="http://schemas.microsoft.com/office/drawing/2014/main" val="2187295026"/>
                  </a:ext>
                </a:extLst>
              </a:tr>
              <a:tr h="139574">
                <a:tc>
                  <a:txBody>
                    <a:bodyPr/>
                    <a:lstStyle/>
                    <a:p>
                      <a:pPr>
                        <a:lnSpc>
                          <a:spcPct val="115000"/>
                        </a:lnSpc>
                        <a:spcAft>
                          <a:spcPts val="0"/>
                        </a:spcAft>
                      </a:pPr>
                      <a:r>
                        <a:rPr lang="ro-RO" sz="1050">
                          <a:effectLst/>
                        </a:rPr>
                        <a:t>Anexa 9</a:t>
                      </a:r>
                      <a:endParaRPr lang="en-US" sz="1050">
                        <a:effectLst/>
                        <a:latin typeface="Calibri" panose="020F0502020204030204" pitchFamily="34" charset="0"/>
                        <a:ea typeface="Calibri" panose="020F0502020204030204" pitchFamily="34" charset="0"/>
                        <a:cs typeface="Arial" panose="020B0604020202020204" pitchFamily="34" charset="0"/>
                      </a:endParaRPr>
                    </a:p>
                  </a:txBody>
                  <a:tcPr marL="49651" marR="49651" marT="0" marB="0"/>
                </a:tc>
                <a:tc>
                  <a:txBody>
                    <a:bodyPr/>
                    <a:lstStyle/>
                    <a:p>
                      <a:pPr algn="just">
                        <a:lnSpc>
                          <a:spcPct val="115000"/>
                        </a:lnSpc>
                        <a:spcAft>
                          <a:spcPts val="0"/>
                        </a:spcAft>
                      </a:pPr>
                      <a:r>
                        <a:rPr lang="ro-RO" sz="1050">
                          <a:effectLst/>
                        </a:rPr>
                        <a:t>Declarație de angajament</a:t>
                      </a:r>
                      <a:endParaRPr lang="en-US" sz="1050">
                        <a:effectLst/>
                        <a:latin typeface="Calibri" panose="020F0502020204030204" pitchFamily="34" charset="0"/>
                        <a:ea typeface="Calibri" panose="020F0502020204030204" pitchFamily="34" charset="0"/>
                        <a:cs typeface="Arial" panose="020B0604020202020204" pitchFamily="34" charset="0"/>
                      </a:endParaRPr>
                    </a:p>
                  </a:txBody>
                  <a:tcPr marL="49651" marR="49651" marT="0" marB="0"/>
                </a:tc>
                <a:extLst>
                  <a:ext uri="{0D108BD9-81ED-4DB2-BD59-A6C34878D82A}">
                    <a16:rowId xmlns:a16="http://schemas.microsoft.com/office/drawing/2014/main" val="2617009277"/>
                  </a:ext>
                </a:extLst>
              </a:tr>
              <a:tr h="139574">
                <a:tc>
                  <a:txBody>
                    <a:bodyPr/>
                    <a:lstStyle/>
                    <a:p>
                      <a:pPr>
                        <a:lnSpc>
                          <a:spcPct val="115000"/>
                        </a:lnSpc>
                        <a:spcAft>
                          <a:spcPts val="0"/>
                        </a:spcAft>
                      </a:pPr>
                      <a:r>
                        <a:rPr lang="ro-RO" sz="1050">
                          <a:effectLst/>
                        </a:rPr>
                        <a:t>Anexa 10</a:t>
                      </a:r>
                      <a:endParaRPr lang="en-US" sz="1050">
                        <a:effectLst/>
                        <a:latin typeface="Calibri" panose="020F0502020204030204" pitchFamily="34" charset="0"/>
                        <a:ea typeface="Calibri" panose="020F0502020204030204" pitchFamily="34" charset="0"/>
                        <a:cs typeface="Arial" panose="020B0604020202020204" pitchFamily="34" charset="0"/>
                      </a:endParaRPr>
                    </a:p>
                  </a:txBody>
                  <a:tcPr marL="49651" marR="49651" marT="0" marB="0"/>
                </a:tc>
                <a:tc>
                  <a:txBody>
                    <a:bodyPr/>
                    <a:lstStyle/>
                    <a:p>
                      <a:pPr algn="just">
                        <a:lnSpc>
                          <a:spcPct val="115000"/>
                        </a:lnSpc>
                        <a:spcAft>
                          <a:spcPts val="0"/>
                        </a:spcAft>
                      </a:pPr>
                      <a:r>
                        <a:rPr lang="ro-RO" sz="1050">
                          <a:effectLst/>
                        </a:rPr>
                        <a:t>Declarație privind eligibilitatea TVA</a:t>
                      </a:r>
                      <a:endParaRPr lang="en-US" sz="1050">
                        <a:effectLst/>
                        <a:latin typeface="Calibri" panose="020F0502020204030204" pitchFamily="34" charset="0"/>
                        <a:ea typeface="Calibri" panose="020F0502020204030204" pitchFamily="34" charset="0"/>
                        <a:cs typeface="Arial" panose="020B0604020202020204" pitchFamily="34" charset="0"/>
                      </a:endParaRPr>
                    </a:p>
                  </a:txBody>
                  <a:tcPr marL="49651" marR="49651" marT="0" marB="0"/>
                </a:tc>
                <a:extLst>
                  <a:ext uri="{0D108BD9-81ED-4DB2-BD59-A6C34878D82A}">
                    <a16:rowId xmlns:a16="http://schemas.microsoft.com/office/drawing/2014/main" val="4159762137"/>
                  </a:ext>
                </a:extLst>
              </a:tr>
              <a:tr h="139574">
                <a:tc>
                  <a:txBody>
                    <a:bodyPr/>
                    <a:lstStyle/>
                    <a:p>
                      <a:pPr>
                        <a:lnSpc>
                          <a:spcPct val="115000"/>
                        </a:lnSpc>
                        <a:spcAft>
                          <a:spcPts val="0"/>
                        </a:spcAft>
                      </a:pPr>
                      <a:r>
                        <a:rPr lang="ro-RO" sz="1050">
                          <a:effectLst/>
                        </a:rPr>
                        <a:t>Anexa 11</a:t>
                      </a:r>
                      <a:endParaRPr lang="en-US" sz="1050">
                        <a:effectLst/>
                        <a:latin typeface="Calibri" panose="020F0502020204030204" pitchFamily="34" charset="0"/>
                        <a:ea typeface="Calibri" panose="020F0502020204030204" pitchFamily="34" charset="0"/>
                        <a:cs typeface="Arial" panose="020B0604020202020204" pitchFamily="34" charset="0"/>
                      </a:endParaRPr>
                    </a:p>
                  </a:txBody>
                  <a:tcPr marL="49651" marR="49651" marT="0" marB="0"/>
                </a:tc>
                <a:tc>
                  <a:txBody>
                    <a:bodyPr/>
                    <a:lstStyle/>
                    <a:p>
                      <a:pPr algn="just">
                        <a:lnSpc>
                          <a:spcPct val="115000"/>
                        </a:lnSpc>
                        <a:spcAft>
                          <a:spcPts val="0"/>
                        </a:spcAft>
                      </a:pPr>
                      <a:r>
                        <a:rPr lang="ro-RO" sz="1050">
                          <a:effectLst/>
                        </a:rPr>
                        <a:t>Consimțământ privind prelucrarea datelor cu caracter personal</a:t>
                      </a:r>
                      <a:endParaRPr lang="en-US" sz="1050">
                        <a:effectLst/>
                        <a:latin typeface="Calibri" panose="020F0502020204030204" pitchFamily="34" charset="0"/>
                        <a:ea typeface="Calibri" panose="020F0502020204030204" pitchFamily="34" charset="0"/>
                        <a:cs typeface="Arial" panose="020B0604020202020204" pitchFamily="34" charset="0"/>
                      </a:endParaRPr>
                    </a:p>
                  </a:txBody>
                  <a:tcPr marL="49651" marR="49651" marT="0" marB="0"/>
                </a:tc>
                <a:extLst>
                  <a:ext uri="{0D108BD9-81ED-4DB2-BD59-A6C34878D82A}">
                    <a16:rowId xmlns:a16="http://schemas.microsoft.com/office/drawing/2014/main" val="1094091653"/>
                  </a:ext>
                </a:extLst>
              </a:tr>
              <a:tr h="279148">
                <a:tc>
                  <a:txBody>
                    <a:bodyPr/>
                    <a:lstStyle/>
                    <a:p>
                      <a:pPr>
                        <a:lnSpc>
                          <a:spcPct val="115000"/>
                        </a:lnSpc>
                        <a:spcAft>
                          <a:spcPts val="0"/>
                        </a:spcAft>
                      </a:pPr>
                      <a:r>
                        <a:rPr lang="ro-RO" sz="1050">
                          <a:effectLst/>
                        </a:rPr>
                        <a:t>Anexa 12</a:t>
                      </a:r>
                      <a:endParaRPr lang="en-US" sz="1050">
                        <a:effectLst/>
                        <a:latin typeface="Calibri" panose="020F0502020204030204" pitchFamily="34" charset="0"/>
                        <a:ea typeface="Calibri" panose="020F0502020204030204" pitchFamily="34" charset="0"/>
                        <a:cs typeface="Arial" panose="020B0604020202020204" pitchFamily="34" charset="0"/>
                      </a:endParaRPr>
                    </a:p>
                  </a:txBody>
                  <a:tcPr marL="49651" marR="49651" marT="0" marB="0"/>
                </a:tc>
                <a:tc>
                  <a:txBody>
                    <a:bodyPr/>
                    <a:lstStyle/>
                    <a:p>
                      <a:pPr algn="just">
                        <a:lnSpc>
                          <a:spcPct val="115000"/>
                        </a:lnSpc>
                        <a:spcAft>
                          <a:spcPts val="0"/>
                        </a:spcAft>
                      </a:pPr>
                      <a:r>
                        <a:rPr lang="ro-RO" sz="1050">
                          <a:effectLst/>
                        </a:rPr>
                        <a:t>Declarație privind evitarea conflictelor de interese, a fraudei, corupției și a dublei finanțări</a:t>
                      </a:r>
                      <a:endParaRPr lang="en-US" sz="1050">
                        <a:effectLst/>
                        <a:latin typeface="Calibri" panose="020F0502020204030204" pitchFamily="34" charset="0"/>
                        <a:ea typeface="Calibri" panose="020F0502020204030204" pitchFamily="34" charset="0"/>
                        <a:cs typeface="Arial" panose="020B0604020202020204" pitchFamily="34" charset="0"/>
                      </a:endParaRPr>
                    </a:p>
                  </a:txBody>
                  <a:tcPr marL="49651" marR="49651" marT="0" marB="0"/>
                </a:tc>
                <a:extLst>
                  <a:ext uri="{0D108BD9-81ED-4DB2-BD59-A6C34878D82A}">
                    <a16:rowId xmlns:a16="http://schemas.microsoft.com/office/drawing/2014/main" val="2903235836"/>
                  </a:ext>
                </a:extLst>
              </a:tr>
              <a:tr h="279148">
                <a:tc>
                  <a:txBody>
                    <a:bodyPr/>
                    <a:lstStyle/>
                    <a:p>
                      <a:pPr>
                        <a:lnSpc>
                          <a:spcPct val="115000"/>
                        </a:lnSpc>
                        <a:spcAft>
                          <a:spcPts val="0"/>
                        </a:spcAft>
                      </a:pPr>
                      <a:r>
                        <a:rPr lang="ro-RO" sz="1050">
                          <a:effectLst/>
                        </a:rPr>
                        <a:t>Anexa 13</a:t>
                      </a:r>
                      <a:endParaRPr lang="en-US" sz="1050">
                        <a:effectLst/>
                        <a:latin typeface="Calibri" panose="020F0502020204030204" pitchFamily="34" charset="0"/>
                        <a:ea typeface="Calibri" panose="020F0502020204030204" pitchFamily="34" charset="0"/>
                        <a:cs typeface="Arial" panose="020B0604020202020204" pitchFamily="34" charset="0"/>
                      </a:endParaRPr>
                    </a:p>
                  </a:txBody>
                  <a:tcPr marL="49651" marR="49651" marT="0" marB="0"/>
                </a:tc>
                <a:tc>
                  <a:txBody>
                    <a:bodyPr/>
                    <a:lstStyle/>
                    <a:p>
                      <a:pPr algn="just">
                        <a:lnSpc>
                          <a:spcPct val="115000"/>
                        </a:lnSpc>
                        <a:spcAft>
                          <a:spcPts val="0"/>
                        </a:spcAft>
                      </a:pPr>
                      <a:r>
                        <a:rPr lang="ro-RO" sz="1050">
                          <a:effectLst/>
                        </a:rPr>
                        <a:t>Declarație privind respectarea principiului DNSH însoțită de autoevaluarea privind respectarea principiului DNSH</a:t>
                      </a:r>
                      <a:endParaRPr lang="en-US" sz="1050">
                        <a:effectLst/>
                        <a:latin typeface="Calibri" panose="020F0502020204030204" pitchFamily="34" charset="0"/>
                        <a:ea typeface="Calibri" panose="020F0502020204030204" pitchFamily="34" charset="0"/>
                        <a:cs typeface="Arial" panose="020B0604020202020204" pitchFamily="34" charset="0"/>
                      </a:endParaRPr>
                    </a:p>
                  </a:txBody>
                  <a:tcPr marL="49651" marR="49651" marT="0" marB="0"/>
                </a:tc>
                <a:extLst>
                  <a:ext uri="{0D108BD9-81ED-4DB2-BD59-A6C34878D82A}">
                    <a16:rowId xmlns:a16="http://schemas.microsoft.com/office/drawing/2014/main" val="1592220808"/>
                  </a:ext>
                </a:extLst>
              </a:tr>
              <a:tr h="279148">
                <a:tc>
                  <a:txBody>
                    <a:bodyPr/>
                    <a:lstStyle/>
                    <a:p>
                      <a:pPr>
                        <a:lnSpc>
                          <a:spcPct val="115000"/>
                        </a:lnSpc>
                        <a:spcAft>
                          <a:spcPts val="0"/>
                        </a:spcAft>
                      </a:pPr>
                      <a:r>
                        <a:rPr lang="ro-RO" sz="1050">
                          <a:effectLst/>
                        </a:rPr>
                        <a:t>Anexa 14</a:t>
                      </a:r>
                      <a:endParaRPr lang="en-US" sz="1050">
                        <a:effectLst/>
                        <a:latin typeface="Calibri" panose="020F0502020204030204" pitchFamily="34" charset="0"/>
                        <a:ea typeface="Calibri" panose="020F0502020204030204" pitchFamily="34" charset="0"/>
                        <a:cs typeface="Arial" panose="020B0604020202020204" pitchFamily="34" charset="0"/>
                      </a:endParaRPr>
                    </a:p>
                  </a:txBody>
                  <a:tcPr marL="49651" marR="49651" marT="0" marB="0"/>
                </a:tc>
                <a:tc>
                  <a:txBody>
                    <a:bodyPr/>
                    <a:lstStyle/>
                    <a:p>
                      <a:pPr algn="just">
                        <a:lnSpc>
                          <a:spcPct val="115000"/>
                        </a:lnSpc>
                        <a:spcAft>
                          <a:spcPts val="0"/>
                        </a:spcAft>
                      </a:pPr>
                      <a:r>
                        <a:rPr lang="ro-RO" sz="1050">
                          <a:effectLst/>
                        </a:rPr>
                        <a:t>Declarație pe propria răspundere cu privire la respectarea regulii cumulului ajutoarelor de stat/ajutor de minimis</a:t>
                      </a:r>
                      <a:endParaRPr lang="en-US" sz="1050">
                        <a:effectLst/>
                        <a:latin typeface="Calibri" panose="020F0502020204030204" pitchFamily="34" charset="0"/>
                        <a:ea typeface="Calibri" panose="020F0502020204030204" pitchFamily="34" charset="0"/>
                        <a:cs typeface="Arial" panose="020B0604020202020204" pitchFamily="34" charset="0"/>
                      </a:endParaRPr>
                    </a:p>
                  </a:txBody>
                  <a:tcPr marL="49651" marR="49651" marT="0" marB="0"/>
                </a:tc>
                <a:extLst>
                  <a:ext uri="{0D108BD9-81ED-4DB2-BD59-A6C34878D82A}">
                    <a16:rowId xmlns:a16="http://schemas.microsoft.com/office/drawing/2014/main" val="2866799151"/>
                  </a:ext>
                </a:extLst>
              </a:tr>
              <a:tr h="418721">
                <a:tc>
                  <a:txBody>
                    <a:bodyPr/>
                    <a:lstStyle/>
                    <a:p>
                      <a:pPr>
                        <a:lnSpc>
                          <a:spcPct val="115000"/>
                        </a:lnSpc>
                        <a:spcAft>
                          <a:spcPts val="0"/>
                        </a:spcAft>
                      </a:pPr>
                      <a:r>
                        <a:rPr lang="ro-RO" sz="1050">
                          <a:effectLst/>
                        </a:rPr>
                        <a:t>Anexa 15</a:t>
                      </a:r>
                      <a:endParaRPr lang="en-US" sz="1050">
                        <a:effectLst/>
                        <a:latin typeface="Calibri" panose="020F0502020204030204" pitchFamily="34" charset="0"/>
                        <a:ea typeface="Calibri" panose="020F0502020204030204" pitchFamily="34" charset="0"/>
                        <a:cs typeface="Arial" panose="020B0604020202020204" pitchFamily="34" charset="0"/>
                      </a:endParaRPr>
                    </a:p>
                  </a:txBody>
                  <a:tcPr marL="49651" marR="49651" marT="0" marB="0"/>
                </a:tc>
                <a:tc>
                  <a:txBody>
                    <a:bodyPr/>
                    <a:lstStyle/>
                    <a:p>
                      <a:pPr algn="just">
                        <a:lnSpc>
                          <a:spcPct val="115000"/>
                        </a:lnSpc>
                        <a:spcAft>
                          <a:spcPts val="0"/>
                        </a:spcAft>
                      </a:pPr>
                      <a:r>
                        <a:rPr lang="ro-RO" sz="1050">
                          <a:effectLst/>
                        </a:rPr>
                        <a:t>Declarație privind încadrarea întreprinderii în categoria întreprinderilor mici și mijlocii și calculul pentru întreprinderile partenere sau legate</a:t>
                      </a:r>
                      <a:endParaRPr lang="en-US" sz="1050">
                        <a:effectLst/>
                        <a:latin typeface="Calibri" panose="020F0502020204030204" pitchFamily="34" charset="0"/>
                        <a:ea typeface="Calibri" panose="020F0502020204030204" pitchFamily="34" charset="0"/>
                        <a:cs typeface="Arial" panose="020B0604020202020204" pitchFamily="34" charset="0"/>
                      </a:endParaRPr>
                    </a:p>
                  </a:txBody>
                  <a:tcPr marL="49651" marR="49651" marT="0" marB="0"/>
                </a:tc>
                <a:extLst>
                  <a:ext uri="{0D108BD9-81ED-4DB2-BD59-A6C34878D82A}">
                    <a16:rowId xmlns:a16="http://schemas.microsoft.com/office/drawing/2014/main" val="3373002300"/>
                  </a:ext>
                </a:extLst>
              </a:tr>
              <a:tr h="279148">
                <a:tc>
                  <a:txBody>
                    <a:bodyPr/>
                    <a:lstStyle/>
                    <a:p>
                      <a:pPr>
                        <a:lnSpc>
                          <a:spcPct val="115000"/>
                        </a:lnSpc>
                        <a:spcAft>
                          <a:spcPts val="0"/>
                        </a:spcAft>
                      </a:pPr>
                      <a:r>
                        <a:rPr lang="ro-RO" sz="1050">
                          <a:effectLst/>
                        </a:rPr>
                        <a:t>Anexa 16</a:t>
                      </a:r>
                      <a:endParaRPr lang="en-US" sz="1050">
                        <a:effectLst/>
                        <a:latin typeface="Calibri" panose="020F0502020204030204" pitchFamily="34" charset="0"/>
                        <a:ea typeface="Calibri" panose="020F0502020204030204" pitchFamily="34" charset="0"/>
                        <a:cs typeface="Arial" panose="020B0604020202020204" pitchFamily="34" charset="0"/>
                      </a:endParaRPr>
                    </a:p>
                  </a:txBody>
                  <a:tcPr marL="49651" marR="49651" marT="0" marB="0"/>
                </a:tc>
                <a:tc>
                  <a:txBody>
                    <a:bodyPr/>
                    <a:lstStyle/>
                    <a:p>
                      <a:pPr algn="just">
                        <a:lnSpc>
                          <a:spcPct val="115000"/>
                        </a:lnSpc>
                        <a:spcAft>
                          <a:spcPts val="0"/>
                        </a:spcAft>
                      </a:pPr>
                      <a:r>
                        <a:rPr lang="ro-RO" sz="1050" dirty="0">
                          <a:effectLst/>
                        </a:rPr>
                        <a:t>Declarația privind obligația ca la sfârșitul duratei de viață a echipamentelor achiziționate, acestea se vor recicla</a:t>
                      </a:r>
                      <a:endParaRPr lang="en-US" sz="1050" dirty="0">
                        <a:effectLst/>
                        <a:latin typeface="Calibri" panose="020F0502020204030204" pitchFamily="34" charset="0"/>
                        <a:ea typeface="Calibri" panose="020F0502020204030204" pitchFamily="34" charset="0"/>
                        <a:cs typeface="Arial" panose="020B0604020202020204" pitchFamily="34" charset="0"/>
                      </a:endParaRPr>
                    </a:p>
                  </a:txBody>
                  <a:tcPr marL="49651" marR="49651" marT="0" marB="0"/>
                </a:tc>
                <a:extLst>
                  <a:ext uri="{0D108BD9-81ED-4DB2-BD59-A6C34878D82A}">
                    <a16:rowId xmlns:a16="http://schemas.microsoft.com/office/drawing/2014/main" val="4140828224"/>
                  </a:ext>
                </a:extLst>
              </a:tr>
              <a:tr h="279148">
                <a:tc>
                  <a:txBody>
                    <a:bodyPr/>
                    <a:lstStyle/>
                    <a:p>
                      <a:pPr>
                        <a:lnSpc>
                          <a:spcPct val="115000"/>
                        </a:lnSpc>
                        <a:spcAft>
                          <a:spcPts val="0"/>
                        </a:spcAft>
                      </a:pPr>
                      <a:r>
                        <a:rPr lang="ro-RO" sz="1050">
                          <a:effectLst/>
                        </a:rPr>
                        <a:t>Anexa 17</a:t>
                      </a:r>
                      <a:endParaRPr lang="en-US" sz="1050">
                        <a:effectLst/>
                        <a:latin typeface="Calibri" panose="020F0502020204030204" pitchFamily="34" charset="0"/>
                        <a:ea typeface="Calibri" panose="020F0502020204030204" pitchFamily="34" charset="0"/>
                        <a:cs typeface="Arial" panose="020B0604020202020204" pitchFamily="34" charset="0"/>
                      </a:endParaRPr>
                    </a:p>
                  </a:txBody>
                  <a:tcPr marL="49651" marR="49651" marT="0" marB="0"/>
                </a:tc>
                <a:tc>
                  <a:txBody>
                    <a:bodyPr/>
                    <a:lstStyle/>
                    <a:p>
                      <a:pPr algn="just">
                        <a:lnSpc>
                          <a:spcPct val="115000"/>
                        </a:lnSpc>
                        <a:spcAft>
                          <a:spcPts val="0"/>
                        </a:spcAft>
                      </a:pPr>
                      <a:r>
                        <a:rPr lang="ro-RO" sz="1050" dirty="0">
                          <a:effectLst/>
                        </a:rPr>
                        <a:t>Declarația privind atingerea a minim 7 dintre criteriile de intensitate digitală, conform Indicelui economiei și societății digitale (DESI) </a:t>
                      </a:r>
                      <a:endParaRPr lang="en-US" sz="1050" dirty="0">
                        <a:effectLst/>
                        <a:latin typeface="Calibri" panose="020F0502020204030204" pitchFamily="34" charset="0"/>
                        <a:ea typeface="Calibri" panose="020F0502020204030204" pitchFamily="34" charset="0"/>
                        <a:cs typeface="Arial" panose="020B0604020202020204" pitchFamily="34" charset="0"/>
                      </a:endParaRPr>
                    </a:p>
                  </a:txBody>
                  <a:tcPr marL="49651" marR="49651" marT="0" marB="0"/>
                </a:tc>
                <a:extLst>
                  <a:ext uri="{0D108BD9-81ED-4DB2-BD59-A6C34878D82A}">
                    <a16:rowId xmlns:a16="http://schemas.microsoft.com/office/drawing/2014/main" val="3088833444"/>
                  </a:ext>
                </a:extLst>
              </a:tr>
              <a:tr h="139574">
                <a:tc>
                  <a:txBody>
                    <a:bodyPr/>
                    <a:lstStyle/>
                    <a:p>
                      <a:pPr>
                        <a:lnSpc>
                          <a:spcPct val="115000"/>
                        </a:lnSpc>
                        <a:spcAft>
                          <a:spcPts val="0"/>
                        </a:spcAft>
                      </a:pPr>
                      <a:r>
                        <a:rPr lang="ro-RO" sz="1050">
                          <a:effectLst/>
                        </a:rPr>
                        <a:t>Anexa 18</a:t>
                      </a:r>
                      <a:endParaRPr lang="en-US" sz="1050">
                        <a:effectLst/>
                        <a:latin typeface="Calibri" panose="020F0502020204030204" pitchFamily="34" charset="0"/>
                        <a:ea typeface="Calibri" panose="020F0502020204030204" pitchFamily="34" charset="0"/>
                        <a:cs typeface="Arial" panose="020B0604020202020204" pitchFamily="34" charset="0"/>
                      </a:endParaRPr>
                    </a:p>
                  </a:txBody>
                  <a:tcPr marL="49651" marR="49651" marT="0" marB="0"/>
                </a:tc>
                <a:tc>
                  <a:txBody>
                    <a:bodyPr/>
                    <a:lstStyle/>
                    <a:p>
                      <a:pPr algn="just">
                        <a:lnSpc>
                          <a:spcPct val="115000"/>
                        </a:lnSpc>
                        <a:spcAft>
                          <a:spcPts val="0"/>
                        </a:spcAft>
                      </a:pPr>
                      <a:r>
                        <a:rPr lang="ro-RO" sz="1050">
                          <a:effectLst/>
                        </a:rPr>
                        <a:t>Contract de finanțare (model orientativ)</a:t>
                      </a:r>
                      <a:endParaRPr lang="en-US" sz="1050">
                        <a:effectLst/>
                        <a:latin typeface="Calibri" panose="020F0502020204030204" pitchFamily="34" charset="0"/>
                        <a:ea typeface="Calibri" panose="020F0502020204030204" pitchFamily="34" charset="0"/>
                        <a:cs typeface="Arial" panose="020B0604020202020204" pitchFamily="34" charset="0"/>
                      </a:endParaRPr>
                    </a:p>
                  </a:txBody>
                  <a:tcPr marL="49651" marR="49651" marT="0" marB="0"/>
                </a:tc>
                <a:extLst>
                  <a:ext uri="{0D108BD9-81ED-4DB2-BD59-A6C34878D82A}">
                    <a16:rowId xmlns:a16="http://schemas.microsoft.com/office/drawing/2014/main" val="2048255689"/>
                  </a:ext>
                </a:extLst>
              </a:tr>
              <a:tr h="279148">
                <a:tc>
                  <a:txBody>
                    <a:bodyPr/>
                    <a:lstStyle/>
                    <a:p>
                      <a:pPr>
                        <a:lnSpc>
                          <a:spcPct val="115000"/>
                        </a:lnSpc>
                        <a:spcAft>
                          <a:spcPts val="0"/>
                        </a:spcAft>
                      </a:pPr>
                      <a:r>
                        <a:rPr lang="ro-RO" sz="1050">
                          <a:effectLst/>
                        </a:rPr>
                        <a:t>Anexa 19</a:t>
                      </a:r>
                      <a:endParaRPr lang="en-US" sz="1050">
                        <a:effectLst/>
                        <a:latin typeface="Calibri" panose="020F0502020204030204" pitchFamily="34" charset="0"/>
                        <a:ea typeface="Calibri" panose="020F0502020204030204" pitchFamily="34" charset="0"/>
                        <a:cs typeface="Arial" panose="020B0604020202020204" pitchFamily="34" charset="0"/>
                      </a:endParaRPr>
                    </a:p>
                  </a:txBody>
                  <a:tcPr marL="49651" marR="49651" marT="0" marB="0"/>
                </a:tc>
                <a:tc>
                  <a:txBody>
                    <a:bodyPr/>
                    <a:lstStyle/>
                    <a:p>
                      <a:pPr algn="just">
                        <a:lnSpc>
                          <a:spcPct val="115000"/>
                        </a:lnSpc>
                        <a:spcAft>
                          <a:spcPts val="0"/>
                        </a:spcAft>
                      </a:pPr>
                      <a:r>
                        <a:rPr lang="ro-RO" sz="1050" dirty="0">
                          <a:effectLst/>
                        </a:rPr>
                        <a:t>Decizia Asociatului </a:t>
                      </a:r>
                      <a:r>
                        <a:rPr lang="ro-RO" sz="1050" dirty="0" smtClean="0">
                          <a:effectLst/>
                        </a:rPr>
                        <a:t>unic/</a:t>
                      </a:r>
                      <a:r>
                        <a:rPr lang="ro-RO" sz="1050" baseline="0" dirty="0">
                          <a:effectLst/>
                        </a:rPr>
                        <a:t> </a:t>
                      </a:r>
                      <a:r>
                        <a:rPr lang="ro-RO" sz="1050" dirty="0" smtClean="0">
                          <a:effectLst/>
                        </a:rPr>
                        <a:t>Hotărâre </a:t>
                      </a:r>
                      <a:r>
                        <a:rPr lang="ro-RO" sz="1050" dirty="0">
                          <a:effectLst/>
                        </a:rPr>
                        <a:t>AGA de aprobare a proiectului și a cheltuielilor </a:t>
                      </a:r>
                      <a:endParaRPr lang="en-US" sz="1050" dirty="0">
                        <a:effectLst/>
                        <a:latin typeface="Calibri" panose="020F0502020204030204" pitchFamily="34" charset="0"/>
                        <a:ea typeface="Calibri" panose="020F0502020204030204" pitchFamily="34" charset="0"/>
                        <a:cs typeface="Arial" panose="020B0604020202020204" pitchFamily="34" charset="0"/>
                      </a:endParaRPr>
                    </a:p>
                  </a:txBody>
                  <a:tcPr marL="49651" marR="49651" marT="0" marB="0"/>
                </a:tc>
                <a:extLst>
                  <a:ext uri="{0D108BD9-81ED-4DB2-BD59-A6C34878D82A}">
                    <a16:rowId xmlns:a16="http://schemas.microsoft.com/office/drawing/2014/main" val="3771892364"/>
                  </a:ext>
                </a:extLst>
              </a:tr>
            </a:tbl>
          </a:graphicData>
        </a:graphic>
      </p:graphicFrame>
    </p:spTree>
    <p:extLst>
      <p:ext uri="{BB962C8B-B14F-4D97-AF65-F5344CB8AC3E}">
        <p14:creationId xmlns:p14="http://schemas.microsoft.com/office/powerpoint/2010/main" val="25882834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88858" y="1077576"/>
            <a:ext cx="9144000" cy="904873"/>
          </a:xfrm>
        </p:spPr>
        <p:txBody>
          <a:bodyPr>
            <a:normAutofit/>
          </a:bodyPr>
          <a:lstStyle/>
          <a:p>
            <a:r>
              <a:rPr lang="ro-RO" sz="2700" b="1" dirty="0">
                <a:latin typeface="+mn-lt"/>
              </a:rPr>
              <a:t> </a:t>
            </a:r>
            <a:endParaRPr lang="en-US" dirty="0"/>
          </a:p>
        </p:txBody>
      </p:sp>
      <p:pic>
        <p:nvPicPr>
          <p:cNvPr id="4" name="Picture 3">
            <a:extLst>
              <a:ext uri="{FF2B5EF4-FFF2-40B4-BE49-F238E27FC236}">
                <a16:creationId xmlns:a16="http://schemas.microsoft.com/office/drawing/2014/main" id="{1A7BAF27-9B6B-4131-BA5C-4D66C4E2F303}"/>
              </a:ext>
            </a:extLst>
          </p:cNvPr>
          <p:cNvPicPr>
            <a:picLocks noChangeAspect="1"/>
          </p:cNvPicPr>
          <p:nvPr/>
        </p:nvPicPr>
        <p:blipFill>
          <a:blip r:embed="rId3"/>
          <a:stretch>
            <a:fillRect/>
          </a:stretch>
        </p:blipFill>
        <p:spPr>
          <a:xfrm>
            <a:off x="1488858" y="0"/>
            <a:ext cx="9090048" cy="1077576"/>
          </a:xfrm>
          <a:prstGeom prst="rect">
            <a:avLst/>
          </a:prstGeom>
        </p:spPr>
      </p:pic>
      <p:sp>
        <p:nvSpPr>
          <p:cNvPr id="3" name="Rectangle 2"/>
          <p:cNvSpPr/>
          <p:nvPr/>
        </p:nvSpPr>
        <p:spPr>
          <a:xfrm>
            <a:off x="644197" y="2798415"/>
            <a:ext cx="10779370" cy="523220"/>
          </a:xfrm>
          <a:prstGeom prst="rect">
            <a:avLst/>
          </a:prstGeom>
        </p:spPr>
        <p:txBody>
          <a:bodyPr wrap="square">
            <a:spAutoFit/>
          </a:bodyPr>
          <a:lstStyle/>
          <a:p>
            <a:pPr algn="ctr"/>
            <a:r>
              <a:rPr lang="en-US" sz="2800" dirty="0">
                <a:latin typeface="Trebuchet MS" panose="020B0603020202020204" pitchFamily="34" charset="0"/>
                <a:cs typeface="Times New Roman" panose="02020603050405020304" pitchFamily="18" charset="0"/>
              </a:rPr>
              <a:t>V</a:t>
            </a:r>
            <a:r>
              <a:rPr lang="ro-RO" sz="2800" dirty="0">
                <a:latin typeface="Trebuchet MS" panose="020B0603020202020204" pitchFamily="34" charset="0"/>
                <a:cs typeface="Times New Roman" panose="02020603050405020304" pitchFamily="18" charset="0"/>
              </a:rPr>
              <a:t>ă mulțumim pentru participare!</a:t>
            </a:r>
            <a:endParaRPr lang="en-US" sz="2800" dirty="0">
              <a:latin typeface="Trebuchet MS" panose="020B0603020202020204" pitchFamily="34" charset="0"/>
              <a:cs typeface="Times New Roman" panose="02020603050405020304" pitchFamily="18" charset="0"/>
            </a:endParaRPr>
          </a:p>
        </p:txBody>
      </p:sp>
    </p:spTree>
    <p:extLst>
      <p:ext uri="{BB962C8B-B14F-4D97-AF65-F5344CB8AC3E}">
        <p14:creationId xmlns:p14="http://schemas.microsoft.com/office/powerpoint/2010/main" val="1140427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15459" y="1175182"/>
            <a:ext cx="8550775" cy="747380"/>
          </a:xfrm>
        </p:spPr>
        <p:txBody>
          <a:bodyPr>
            <a:normAutofit/>
          </a:bodyPr>
          <a:lstStyle/>
          <a:p>
            <a:r>
              <a:rPr lang="ro-RO" sz="4000" b="1" dirty="0">
                <a:latin typeface="Trebuchet MS" panose="020B0603020202020204" pitchFamily="34" charset="0"/>
                <a:cs typeface="Times New Roman" panose="02020603050405020304" pitchFamily="18" charset="0"/>
              </a:rPr>
              <a:t>BENEFICIARI ELIGIBILI </a:t>
            </a:r>
            <a:endParaRPr lang="en-US" sz="4000" b="1" dirty="0">
              <a:latin typeface="Trebuchet MS" panose="020B0603020202020204" pitchFamily="34" charset="0"/>
              <a:cs typeface="Times New Roman" panose="02020603050405020304" pitchFamily="18" charset="0"/>
            </a:endParaRPr>
          </a:p>
        </p:txBody>
      </p:sp>
      <p:pic>
        <p:nvPicPr>
          <p:cNvPr id="8" name="Picture 7">
            <a:extLst>
              <a:ext uri="{FF2B5EF4-FFF2-40B4-BE49-F238E27FC236}">
                <a16:creationId xmlns:a16="http://schemas.microsoft.com/office/drawing/2014/main" id="{1A7BAF27-9B6B-4131-BA5C-4D66C4E2F303}"/>
              </a:ext>
            </a:extLst>
          </p:cNvPr>
          <p:cNvPicPr>
            <a:picLocks noChangeAspect="1"/>
          </p:cNvPicPr>
          <p:nvPr/>
        </p:nvPicPr>
        <p:blipFill>
          <a:blip r:embed="rId3"/>
          <a:stretch>
            <a:fillRect/>
          </a:stretch>
        </p:blipFill>
        <p:spPr>
          <a:xfrm>
            <a:off x="1488858" y="0"/>
            <a:ext cx="9090048" cy="1077576"/>
          </a:xfrm>
          <a:prstGeom prst="rect">
            <a:avLst/>
          </a:prstGeom>
        </p:spPr>
      </p:pic>
      <p:sp>
        <p:nvSpPr>
          <p:cNvPr id="3" name="Rectangle 2"/>
          <p:cNvSpPr/>
          <p:nvPr/>
        </p:nvSpPr>
        <p:spPr>
          <a:xfrm>
            <a:off x="998808" y="2494549"/>
            <a:ext cx="9784079" cy="3743717"/>
          </a:xfrm>
          <a:prstGeom prst="rect">
            <a:avLst/>
          </a:prstGeom>
        </p:spPr>
        <p:txBody>
          <a:bodyPr wrap="square">
            <a:spAutoFit/>
          </a:bodyPr>
          <a:lstStyle/>
          <a:p>
            <a:pPr lvl="0" algn="just">
              <a:lnSpc>
                <a:spcPct val="150000"/>
              </a:lnSpc>
              <a:spcAft>
                <a:spcPts val="0"/>
              </a:spcAft>
              <a:tabLst>
                <a:tab pos="3276600" algn="l"/>
              </a:tabLst>
            </a:pPr>
            <a:r>
              <a:rPr lang="en-US" sz="2300" b="1" dirty="0">
                <a:latin typeface="Trebuchet MS" panose="020B0603020202020204" pitchFamily="34" charset="0"/>
                <a:ea typeface="Calibri" panose="020F0502020204030204" pitchFamily="34" charset="0"/>
                <a:cs typeface="Times New Roman" panose="02020603050405020304" pitchFamily="18" charset="0"/>
              </a:rPr>
              <a:t>IMM-</a:t>
            </a:r>
            <a:r>
              <a:rPr lang="en-US" sz="2300" b="1" dirty="0" err="1">
                <a:latin typeface="Trebuchet MS" panose="020B0603020202020204" pitchFamily="34" charset="0"/>
                <a:ea typeface="Calibri" panose="020F0502020204030204" pitchFamily="34" charset="0"/>
                <a:cs typeface="Times New Roman" panose="02020603050405020304" pitchFamily="18" charset="0"/>
              </a:rPr>
              <a:t>uri</a:t>
            </a:r>
            <a:r>
              <a:rPr lang="en-US" sz="2300" b="1" dirty="0">
                <a:latin typeface="Trebuchet MS" panose="020B0603020202020204" pitchFamily="34" charset="0"/>
                <a:ea typeface="Calibri" panose="020F0502020204030204" pitchFamily="34" charset="0"/>
                <a:cs typeface="Times New Roman" panose="02020603050405020304" pitchFamily="18" charset="0"/>
              </a:rPr>
              <a:t> </a:t>
            </a:r>
            <a:r>
              <a:rPr lang="en-US" sz="2300" b="1" dirty="0" err="1">
                <a:latin typeface="Trebuchet MS" panose="020B0603020202020204" pitchFamily="34" charset="0"/>
                <a:ea typeface="Calibri" panose="020F0502020204030204" pitchFamily="34" charset="0"/>
                <a:cs typeface="Times New Roman" panose="02020603050405020304" pitchFamily="18" charset="0"/>
              </a:rPr>
              <a:t>înființate</a:t>
            </a:r>
            <a:r>
              <a:rPr lang="en-US" sz="2300" b="1" dirty="0">
                <a:latin typeface="Trebuchet MS" panose="020B0603020202020204" pitchFamily="34" charset="0"/>
                <a:ea typeface="Calibri" panose="020F0502020204030204" pitchFamily="34" charset="0"/>
                <a:cs typeface="Times New Roman" panose="02020603050405020304" pitchFamily="18" charset="0"/>
              </a:rPr>
              <a:t> în </a:t>
            </a:r>
            <a:r>
              <a:rPr lang="en-US" sz="2300" b="1" dirty="0" err="1">
                <a:latin typeface="Trebuchet MS" panose="020B0603020202020204" pitchFamily="34" charset="0"/>
                <a:ea typeface="Calibri" panose="020F0502020204030204" pitchFamily="34" charset="0"/>
                <a:cs typeface="Times New Roman" panose="02020603050405020304" pitchFamily="18" charset="0"/>
              </a:rPr>
              <a:t>baza</a:t>
            </a:r>
            <a:r>
              <a:rPr lang="en-US" sz="2300" b="1" i="1" dirty="0">
                <a:latin typeface="Trebuchet MS" panose="020B0603020202020204" pitchFamily="34" charset="0"/>
                <a:ea typeface="Calibri" panose="020F0502020204030204" pitchFamily="34" charset="0"/>
                <a:cs typeface="Times New Roman" panose="02020603050405020304" pitchFamily="18" charset="0"/>
              </a:rPr>
              <a:t>:</a:t>
            </a:r>
            <a:endParaRPr lang="en-US" sz="2300" dirty="0">
              <a:latin typeface="Trebuchet MS" panose="020B060302020202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Trebuchet MS" panose="020B0603020202020204" pitchFamily="34" charset="0"/>
              <a:buChar char="-"/>
              <a:tabLst>
                <a:tab pos="3276600" algn="l"/>
              </a:tabLst>
            </a:pPr>
            <a:r>
              <a:rPr lang="en-US" sz="2300" b="1" i="1" dirty="0" err="1">
                <a:latin typeface="Trebuchet MS" panose="020B0603020202020204" pitchFamily="34" charset="0"/>
                <a:ea typeface="Calibri" panose="020F0502020204030204" pitchFamily="34" charset="0"/>
                <a:cs typeface="Times New Roman" panose="02020603050405020304" pitchFamily="18" charset="0"/>
              </a:rPr>
              <a:t>Legii</a:t>
            </a:r>
            <a:r>
              <a:rPr lang="en-US" sz="2300" b="1" i="1" dirty="0">
                <a:latin typeface="Trebuchet MS" panose="020B0603020202020204" pitchFamily="34" charset="0"/>
                <a:ea typeface="Calibri" panose="020F0502020204030204" pitchFamily="34" charset="0"/>
                <a:cs typeface="Times New Roman" panose="02020603050405020304" pitchFamily="18" charset="0"/>
              </a:rPr>
              <a:t> </a:t>
            </a:r>
            <a:r>
              <a:rPr lang="en-US" sz="2300" b="1" i="1" dirty="0" err="1">
                <a:latin typeface="Trebuchet MS" panose="020B0603020202020204" pitchFamily="34" charset="0"/>
                <a:ea typeface="Calibri" panose="020F0502020204030204" pitchFamily="34" charset="0"/>
                <a:cs typeface="Times New Roman" panose="02020603050405020304" pitchFamily="18" charset="0"/>
              </a:rPr>
              <a:t>nr</a:t>
            </a:r>
            <a:r>
              <a:rPr lang="en-US" sz="2300" b="1" i="1" dirty="0">
                <a:latin typeface="Trebuchet MS" panose="020B0603020202020204" pitchFamily="34" charset="0"/>
                <a:ea typeface="Calibri" panose="020F0502020204030204" pitchFamily="34" charset="0"/>
                <a:cs typeface="Times New Roman" panose="02020603050405020304" pitchFamily="18" charset="0"/>
              </a:rPr>
              <a:t>. 31/1990</a:t>
            </a:r>
            <a:r>
              <a:rPr lang="en-US" sz="2300" dirty="0">
                <a:latin typeface="Trebuchet MS" panose="020B0603020202020204" pitchFamily="34" charset="0"/>
                <a:ea typeface="Calibri" panose="020F0502020204030204" pitchFamily="34" charset="0"/>
                <a:cs typeface="Times New Roman" panose="02020603050405020304" pitchFamily="18" charset="0"/>
              </a:rPr>
              <a:t> </a:t>
            </a:r>
            <a:r>
              <a:rPr lang="en-US" sz="2300" dirty="0" err="1">
                <a:latin typeface="Trebuchet MS" panose="020B0603020202020204" pitchFamily="34" charset="0"/>
                <a:ea typeface="Calibri" panose="020F0502020204030204" pitchFamily="34" charset="0"/>
                <a:cs typeface="Times New Roman" panose="02020603050405020304" pitchFamily="18" charset="0"/>
              </a:rPr>
              <a:t>republicată</a:t>
            </a:r>
            <a:r>
              <a:rPr lang="en-US" sz="2300" dirty="0">
                <a:latin typeface="Trebuchet MS" panose="020B0603020202020204" pitchFamily="34" charset="0"/>
                <a:ea typeface="Calibri" panose="020F0502020204030204" pitchFamily="34" charset="0"/>
                <a:cs typeface="Times New Roman" panose="02020603050405020304" pitchFamily="18" charset="0"/>
              </a:rPr>
              <a:t> </a:t>
            </a:r>
            <a:r>
              <a:rPr lang="en-US" sz="2300" dirty="0" err="1">
                <a:latin typeface="Trebuchet MS" panose="020B0603020202020204" pitchFamily="34" charset="0"/>
                <a:ea typeface="Calibri" panose="020F0502020204030204" pitchFamily="34" charset="0"/>
                <a:cs typeface="Times New Roman" panose="02020603050405020304" pitchFamily="18" charset="0"/>
              </a:rPr>
              <a:t>privind</a:t>
            </a:r>
            <a:r>
              <a:rPr lang="en-US" sz="2300" dirty="0">
                <a:latin typeface="Trebuchet MS" panose="020B0603020202020204" pitchFamily="34" charset="0"/>
                <a:ea typeface="Calibri" panose="020F0502020204030204" pitchFamily="34" charset="0"/>
                <a:cs typeface="Times New Roman" panose="02020603050405020304" pitchFamily="18" charset="0"/>
              </a:rPr>
              <a:t> </a:t>
            </a:r>
            <a:r>
              <a:rPr lang="en-US" sz="2300" dirty="0" err="1">
                <a:latin typeface="Trebuchet MS" panose="020B0603020202020204" pitchFamily="34" charset="0"/>
                <a:ea typeface="Calibri" panose="020F0502020204030204" pitchFamily="34" charset="0"/>
                <a:cs typeface="Times New Roman" panose="02020603050405020304" pitchFamily="18" charset="0"/>
              </a:rPr>
              <a:t>societățile</a:t>
            </a:r>
            <a:r>
              <a:rPr lang="en-US" sz="2300" dirty="0">
                <a:latin typeface="Trebuchet MS" panose="020B0603020202020204" pitchFamily="34" charset="0"/>
                <a:ea typeface="Calibri" panose="020F0502020204030204" pitchFamily="34" charset="0"/>
                <a:cs typeface="Times New Roman" panose="02020603050405020304" pitchFamily="18" charset="0"/>
              </a:rPr>
              <a:t>,</a:t>
            </a:r>
          </a:p>
          <a:p>
            <a:pPr marL="342900" lvl="0" indent="-342900" algn="just">
              <a:lnSpc>
                <a:spcPct val="150000"/>
              </a:lnSpc>
              <a:spcAft>
                <a:spcPts val="0"/>
              </a:spcAft>
              <a:buFont typeface="Trebuchet MS" panose="020B0603020202020204" pitchFamily="34" charset="0"/>
              <a:buChar char="-"/>
              <a:tabLst>
                <a:tab pos="3276600" algn="l"/>
              </a:tabLst>
            </a:pPr>
            <a:r>
              <a:rPr lang="en-US" sz="2300" b="1" i="1" dirty="0" err="1">
                <a:latin typeface="Trebuchet MS" panose="020B0603020202020204" pitchFamily="34" charset="0"/>
                <a:ea typeface="Calibri" panose="020F0502020204030204" pitchFamily="34" charset="0"/>
                <a:cs typeface="Times New Roman" panose="02020603050405020304" pitchFamily="18" charset="0"/>
              </a:rPr>
              <a:t>Legii</a:t>
            </a:r>
            <a:r>
              <a:rPr lang="en-US" sz="2300" b="1" i="1" dirty="0">
                <a:latin typeface="Trebuchet MS" panose="020B0603020202020204" pitchFamily="34" charset="0"/>
                <a:ea typeface="Calibri" panose="020F0502020204030204" pitchFamily="34" charset="0"/>
                <a:cs typeface="Times New Roman" panose="02020603050405020304" pitchFamily="18" charset="0"/>
              </a:rPr>
              <a:t> </a:t>
            </a:r>
            <a:r>
              <a:rPr lang="en-US" sz="2300" b="1" i="1" dirty="0" err="1">
                <a:latin typeface="Trebuchet MS" panose="020B0603020202020204" pitchFamily="34" charset="0"/>
                <a:ea typeface="Calibri" panose="020F0502020204030204" pitchFamily="34" charset="0"/>
                <a:cs typeface="Times New Roman" panose="02020603050405020304" pitchFamily="18" charset="0"/>
              </a:rPr>
              <a:t>nr</a:t>
            </a:r>
            <a:r>
              <a:rPr lang="en-US" sz="2300" b="1" i="1" dirty="0">
                <a:latin typeface="Trebuchet MS" panose="020B0603020202020204" pitchFamily="34" charset="0"/>
                <a:ea typeface="Calibri" panose="020F0502020204030204" pitchFamily="34" charset="0"/>
                <a:cs typeface="Times New Roman" panose="02020603050405020304" pitchFamily="18" charset="0"/>
              </a:rPr>
              <a:t>. 1/2005 </a:t>
            </a:r>
            <a:r>
              <a:rPr lang="en-US" sz="2300" dirty="0" err="1">
                <a:latin typeface="Trebuchet MS" panose="020B0603020202020204" pitchFamily="34" charset="0"/>
                <a:ea typeface="Calibri" panose="020F0502020204030204" pitchFamily="34" charset="0"/>
                <a:cs typeface="Times New Roman" panose="02020603050405020304" pitchFamily="18" charset="0"/>
              </a:rPr>
              <a:t>republicată</a:t>
            </a:r>
            <a:r>
              <a:rPr lang="en-US" sz="2300" dirty="0">
                <a:latin typeface="Trebuchet MS" panose="020B0603020202020204" pitchFamily="34" charset="0"/>
                <a:ea typeface="Calibri" panose="020F0502020204030204" pitchFamily="34" charset="0"/>
                <a:cs typeface="Times New Roman" panose="02020603050405020304" pitchFamily="18" charset="0"/>
              </a:rPr>
              <a:t> </a:t>
            </a:r>
            <a:r>
              <a:rPr lang="en-US" sz="2300" dirty="0" err="1">
                <a:latin typeface="Trebuchet MS" panose="020B0603020202020204" pitchFamily="34" charset="0"/>
                <a:ea typeface="Calibri" panose="020F0502020204030204" pitchFamily="34" charset="0"/>
                <a:cs typeface="Times New Roman" panose="02020603050405020304" pitchFamily="18" charset="0"/>
              </a:rPr>
              <a:t>privind</a:t>
            </a:r>
            <a:r>
              <a:rPr lang="en-US" sz="2300" dirty="0">
                <a:latin typeface="Trebuchet MS" panose="020B0603020202020204" pitchFamily="34" charset="0"/>
                <a:ea typeface="Calibri" panose="020F0502020204030204" pitchFamily="34" charset="0"/>
                <a:cs typeface="Times New Roman" panose="02020603050405020304" pitchFamily="18" charset="0"/>
              </a:rPr>
              <a:t> </a:t>
            </a:r>
            <a:r>
              <a:rPr lang="en-US" sz="2300" dirty="0" err="1">
                <a:latin typeface="Trebuchet MS" panose="020B0603020202020204" pitchFamily="34" charset="0"/>
                <a:ea typeface="Calibri" panose="020F0502020204030204" pitchFamily="34" charset="0"/>
                <a:cs typeface="Times New Roman" panose="02020603050405020304" pitchFamily="18" charset="0"/>
              </a:rPr>
              <a:t>organizarea</a:t>
            </a:r>
            <a:r>
              <a:rPr lang="en-US" sz="2300" dirty="0">
                <a:latin typeface="Trebuchet MS" panose="020B0603020202020204" pitchFamily="34" charset="0"/>
                <a:ea typeface="Calibri" panose="020F0502020204030204" pitchFamily="34" charset="0"/>
                <a:cs typeface="Times New Roman" panose="02020603050405020304" pitchFamily="18" charset="0"/>
              </a:rPr>
              <a:t> </a:t>
            </a:r>
            <a:r>
              <a:rPr lang="en-US" sz="2300" dirty="0" err="1">
                <a:latin typeface="Trebuchet MS" panose="020B0603020202020204" pitchFamily="34" charset="0"/>
                <a:ea typeface="Calibri" panose="020F0502020204030204" pitchFamily="34" charset="0"/>
                <a:cs typeface="Times New Roman" panose="02020603050405020304" pitchFamily="18" charset="0"/>
              </a:rPr>
              <a:t>și</a:t>
            </a:r>
            <a:r>
              <a:rPr lang="en-US" sz="2300" dirty="0">
                <a:latin typeface="Trebuchet MS" panose="020B0603020202020204" pitchFamily="34" charset="0"/>
                <a:ea typeface="Calibri" panose="020F0502020204030204" pitchFamily="34" charset="0"/>
                <a:cs typeface="Times New Roman" panose="02020603050405020304" pitchFamily="18" charset="0"/>
              </a:rPr>
              <a:t> </a:t>
            </a:r>
            <a:r>
              <a:rPr lang="en-US" sz="2300" dirty="0" err="1">
                <a:latin typeface="Trebuchet MS" panose="020B0603020202020204" pitchFamily="34" charset="0"/>
                <a:ea typeface="Calibri" panose="020F0502020204030204" pitchFamily="34" charset="0"/>
                <a:cs typeface="Times New Roman" panose="02020603050405020304" pitchFamily="18" charset="0"/>
              </a:rPr>
              <a:t>funcționarea</a:t>
            </a:r>
            <a:r>
              <a:rPr lang="en-US" sz="2300" b="1" dirty="0">
                <a:latin typeface="Trebuchet MS" panose="020B0603020202020204" pitchFamily="34" charset="0"/>
                <a:ea typeface="Calibri" panose="020F0502020204030204" pitchFamily="34" charset="0"/>
                <a:cs typeface="Times New Roman" panose="02020603050405020304" pitchFamily="18" charset="0"/>
              </a:rPr>
              <a:t> </a:t>
            </a:r>
            <a:r>
              <a:rPr lang="en-US" sz="2300" b="1" dirty="0" err="1">
                <a:latin typeface="Trebuchet MS" panose="020B0603020202020204" pitchFamily="34" charset="0"/>
                <a:ea typeface="Calibri" panose="020F0502020204030204" pitchFamily="34" charset="0"/>
                <a:cs typeface="Times New Roman" panose="02020603050405020304" pitchFamily="18" charset="0"/>
              </a:rPr>
              <a:t>cooperației</a:t>
            </a:r>
            <a:r>
              <a:rPr lang="en-US" sz="2300" dirty="0">
                <a:latin typeface="Trebuchet MS" panose="020B0603020202020204" pitchFamily="34" charset="0"/>
                <a:ea typeface="Calibri" panose="020F0502020204030204" pitchFamily="34" charset="0"/>
                <a:cs typeface="Times New Roman" panose="02020603050405020304" pitchFamily="18" charset="0"/>
              </a:rPr>
              <a:t> </a:t>
            </a:r>
          </a:p>
          <a:p>
            <a:pPr marL="342900" lvl="0" indent="-342900" algn="just">
              <a:lnSpc>
                <a:spcPct val="150000"/>
              </a:lnSpc>
              <a:spcAft>
                <a:spcPts val="0"/>
              </a:spcAft>
              <a:buFont typeface="Trebuchet MS" panose="020B0603020202020204" pitchFamily="34" charset="0"/>
              <a:buChar char="-"/>
              <a:tabLst>
                <a:tab pos="3276600" algn="l"/>
              </a:tabLst>
            </a:pPr>
            <a:r>
              <a:rPr lang="en-US" sz="2300" b="1" i="1" dirty="0">
                <a:latin typeface="Trebuchet MS" panose="020B0603020202020204" pitchFamily="34" charset="0"/>
                <a:ea typeface="Calibri" panose="020F0502020204030204" pitchFamily="34" charset="0"/>
                <a:cs typeface="Times New Roman" panose="02020603050405020304" pitchFamily="18" charset="0"/>
              </a:rPr>
              <a:t>OUG </a:t>
            </a:r>
            <a:r>
              <a:rPr lang="en-US" sz="2300" b="1" i="1" dirty="0" err="1">
                <a:latin typeface="Trebuchet MS" panose="020B0603020202020204" pitchFamily="34" charset="0"/>
                <a:ea typeface="Calibri" panose="020F0502020204030204" pitchFamily="34" charset="0"/>
                <a:cs typeface="Times New Roman" panose="02020603050405020304" pitchFamily="18" charset="0"/>
              </a:rPr>
              <a:t>nr</a:t>
            </a:r>
            <a:r>
              <a:rPr lang="en-US" sz="2300" b="1" i="1" dirty="0">
                <a:latin typeface="Trebuchet MS" panose="020B0603020202020204" pitchFamily="34" charset="0"/>
                <a:ea typeface="Calibri" panose="020F0502020204030204" pitchFamily="34" charset="0"/>
                <a:cs typeface="Times New Roman" panose="02020603050405020304" pitchFamily="18" charset="0"/>
              </a:rPr>
              <a:t>. 6/2011 </a:t>
            </a:r>
            <a:r>
              <a:rPr lang="en-US" sz="2300" dirty="0" err="1">
                <a:latin typeface="Trebuchet MS" panose="020B0603020202020204" pitchFamily="34" charset="0"/>
                <a:ea typeface="Calibri" panose="020F0502020204030204" pitchFamily="34" charset="0"/>
                <a:cs typeface="Times New Roman" panose="02020603050405020304" pitchFamily="18" charset="0"/>
              </a:rPr>
              <a:t>actualizată</a:t>
            </a:r>
            <a:r>
              <a:rPr lang="en-US" sz="2300" dirty="0">
                <a:latin typeface="Trebuchet MS" panose="020B0603020202020204" pitchFamily="34" charset="0"/>
                <a:ea typeface="Calibri" panose="020F0502020204030204" pitchFamily="34" charset="0"/>
                <a:cs typeface="Times New Roman" panose="02020603050405020304" pitchFamily="18" charset="0"/>
              </a:rPr>
              <a:t> </a:t>
            </a:r>
            <a:r>
              <a:rPr lang="en-US" sz="2300" dirty="0" err="1">
                <a:latin typeface="Trebuchet MS" panose="020B0603020202020204" pitchFamily="34" charset="0"/>
                <a:ea typeface="Calibri" panose="020F0502020204030204" pitchFamily="34" charset="0"/>
                <a:cs typeface="Times New Roman" panose="02020603050405020304" pitchFamily="18" charset="0"/>
              </a:rPr>
              <a:t>pentru</a:t>
            </a:r>
            <a:r>
              <a:rPr lang="en-US" sz="2300" dirty="0">
                <a:latin typeface="Trebuchet MS" panose="020B0603020202020204" pitchFamily="34" charset="0"/>
                <a:ea typeface="Calibri" panose="020F0502020204030204" pitchFamily="34" charset="0"/>
                <a:cs typeface="Times New Roman" panose="02020603050405020304" pitchFamily="18" charset="0"/>
              </a:rPr>
              <a:t> </a:t>
            </a:r>
            <a:r>
              <a:rPr lang="en-US" sz="2300" dirty="0" err="1">
                <a:latin typeface="Trebuchet MS" panose="020B0603020202020204" pitchFamily="34" charset="0"/>
                <a:ea typeface="Calibri" panose="020F0502020204030204" pitchFamily="34" charset="0"/>
                <a:cs typeface="Times New Roman" panose="02020603050405020304" pitchFamily="18" charset="0"/>
              </a:rPr>
              <a:t>stimularea</a:t>
            </a:r>
            <a:r>
              <a:rPr lang="en-US" sz="2300" b="1" i="1" dirty="0">
                <a:latin typeface="Trebuchet MS" panose="020B0603020202020204" pitchFamily="34" charset="0"/>
                <a:ea typeface="Calibri" panose="020F0502020204030204" pitchFamily="34" charset="0"/>
                <a:cs typeface="Times New Roman" panose="02020603050405020304" pitchFamily="18" charset="0"/>
              </a:rPr>
              <a:t> </a:t>
            </a:r>
            <a:r>
              <a:rPr lang="en-US" sz="2300" b="1" i="1" dirty="0" err="1">
                <a:latin typeface="Trebuchet MS" panose="020B0603020202020204" pitchFamily="34" charset="0"/>
                <a:ea typeface="Calibri" panose="020F0502020204030204" pitchFamily="34" charset="0"/>
                <a:cs typeface="Times New Roman" panose="02020603050405020304" pitchFamily="18" charset="0"/>
              </a:rPr>
              <a:t>înfiinţării</a:t>
            </a:r>
            <a:r>
              <a:rPr lang="en-US" sz="2300" b="1" i="1" dirty="0">
                <a:latin typeface="Trebuchet MS" panose="020B0603020202020204" pitchFamily="34" charset="0"/>
                <a:ea typeface="Calibri" panose="020F0502020204030204" pitchFamily="34" charset="0"/>
                <a:cs typeface="Times New Roman" panose="02020603050405020304" pitchFamily="18" charset="0"/>
              </a:rPr>
              <a:t> </a:t>
            </a:r>
            <a:r>
              <a:rPr lang="en-US" sz="2300" b="1" i="1" dirty="0" err="1">
                <a:latin typeface="Trebuchet MS" panose="020B0603020202020204" pitchFamily="34" charset="0"/>
                <a:ea typeface="Calibri" panose="020F0502020204030204" pitchFamily="34" charset="0"/>
                <a:cs typeface="Times New Roman" panose="02020603050405020304" pitchFamily="18" charset="0"/>
              </a:rPr>
              <a:t>şi</a:t>
            </a:r>
            <a:r>
              <a:rPr lang="en-US" sz="2300" b="1" i="1" dirty="0">
                <a:latin typeface="Trebuchet MS" panose="020B0603020202020204" pitchFamily="34" charset="0"/>
                <a:ea typeface="Calibri" panose="020F0502020204030204" pitchFamily="34" charset="0"/>
                <a:cs typeface="Times New Roman" panose="02020603050405020304" pitchFamily="18" charset="0"/>
              </a:rPr>
              <a:t> </a:t>
            </a:r>
            <a:r>
              <a:rPr lang="en-US" sz="2300" b="1" i="1" dirty="0" err="1">
                <a:latin typeface="Trebuchet MS" panose="020B0603020202020204" pitchFamily="34" charset="0"/>
                <a:ea typeface="Calibri" panose="020F0502020204030204" pitchFamily="34" charset="0"/>
                <a:cs typeface="Times New Roman" panose="02020603050405020304" pitchFamily="18" charset="0"/>
              </a:rPr>
              <a:t>dezvoltării</a:t>
            </a:r>
            <a:r>
              <a:rPr lang="en-US" sz="2300" b="1" i="1" dirty="0">
                <a:latin typeface="Trebuchet MS" panose="020B0603020202020204" pitchFamily="34" charset="0"/>
                <a:ea typeface="Calibri" panose="020F0502020204030204" pitchFamily="34" charset="0"/>
                <a:cs typeface="Times New Roman" panose="02020603050405020304" pitchFamily="18" charset="0"/>
              </a:rPr>
              <a:t> </a:t>
            </a:r>
            <a:r>
              <a:rPr lang="en-US" sz="2300" b="1" i="1" dirty="0" err="1">
                <a:latin typeface="Trebuchet MS" panose="020B0603020202020204" pitchFamily="34" charset="0"/>
                <a:ea typeface="Calibri" panose="020F0502020204030204" pitchFamily="34" charset="0"/>
                <a:cs typeface="Times New Roman" panose="02020603050405020304" pitchFamily="18" charset="0"/>
              </a:rPr>
              <a:t>microîntreprinderilor</a:t>
            </a:r>
            <a:r>
              <a:rPr lang="en-US" sz="2300" b="1" i="1" dirty="0">
                <a:latin typeface="Trebuchet MS" panose="020B0603020202020204" pitchFamily="34" charset="0"/>
                <a:ea typeface="Calibri" panose="020F0502020204030204" pitchFamily="34" charset="0"/>
                <a:cs typeface="Times New Roman" panose="02020603050405020304" pitchFamily="18" charset="0"/>
              </a:rPr>
              <a:t> de </a:t>
            </a:r>
            <a:r>
              <a:rPr lang="en-US" sz="2300" b="1" i="1" dirty="0" err="1">
                <a:latin typeface="Trebuchet MS" panose="020B0603020202020204" pitchFamily="34" charset="0"/>
                <a:ea typeface="Calibri" panose="020F0502020204030204" pitchFamily="34" charset="0"/>
                <a:cs typeface="Times New Roman" panose="02020603050405020304" pitchFamily="18" charset="0"/>
              </a:rPr>
              <a:t>către</a:t>
            </a:r>
            <a:r>
              <a:rPr lang="en-US" sz="2300" b="1" i="1" dirty="0">
                <a:latin typeface="Trebuchet MS" panose="020B0603020202020204" pitchFamily="34" charset="0"/>
                <a:ea typeface="Calibri" panose="020F0502020204030204" pitchFamily="34" charset="0"/>
                <a:cs typeface="Times New Roman" panose="02020603050405020304" pitchFamily="18" charset="0"/>
              </a:rPr>
              <a:t> </a:t>
            </a:r>
            <a:r>
              <a:rPr lang="en-US" sz="2300" b="1" i="1" dirty="0" err="1">
                <a:latin typeface="Trebuchet MS" panose="020B0603020202020204" pitchFamily="34" charset="0"/>
                <a:ea typeface="Calibri" panose="020F0502020204030204" pitchFamily="34" charset="0"/>
                <a:cs typeface="Times New Roman" panose="02020603050405020304" pitchFamily="18" charset="0"/>
              </a:rPr>
              <a:t>întreprinzătorii</a:t>
            </a:r>
            <a:r>
              <a:rPr lang="en-US" sz="2300" b="1" i="1" dirty="0">
                <a:latin typeface="Trebuchet MS" panose="020B0603020202020204" pitchFamily="34" charset="0"/>
                <a:ea typeface="Calibri" panose="020F0502020204030204" pitchFamily="34" charset="0"/>
                <a:cs typeface="Times New Roman" panose="02020603050405020304" pitchFamily="18" charset="0"/>
              </a:rPr>
              <a:t> </a:t>
            </a:r>
            <a:r>
              <a:rPr lang="en-US" sz="2300" b="1" i="1" dirty="0" err="1">
                <a:latin typeface="Trebuchet MS" panose="020B0603020202020204" pitchFamily="34" charset="0"/>
                <a:ea typeface="Calibri" panose="020F0502020204030204" pitchFamily="34" charset="0"/>
                <a:cs typeface="Times New Roman" panose="02020603050405020304" pitchFamily="18" charset="0"/>
              </a:rPr>
              <a:t>debutanţi</a:t>
            </a:r>
            <a:r>
              <a:rPr lang="en-US" sz="2300" dirty="0">
                <a:latin typeface="Trebuchet MS" panose="020B0603020202020204" pitchFamily="34" charset="0"/>
                <a:ea typeface="Calibri" panose="020F0502020204030204" pitchFamily="34" charset="0"/>
                <a:cs typeface="Times New Roman" panose="02020603050405020304" pitchFamily="18" charset="0"/>
              </a:rPr>
              <a:t> în </a:t>
            </a:r>
            <a:r>
              <a:rPr lang="en-US" sz="2300" dirty="0" err="1">
                <a:latin typeface="Trebuchet MS" panose="020B0603020202020204" pitchFamily="34" charset="0"/>
                <a:ea typeface="Calibri" panose="020F0502020204030204" pitchFamily="34" charset="0"/>
                <a:cs typeface="Times New Roman" panose="02020603050405020304" pitchFamily="18" charset="0"/>
              </a:rPr>
              <a:t>afaceri</a:t>
            </a:r>
            <a:r>
              <a:rPr lang="en-US" sz="2300" dirty="0">
                <a:latin typeface="Trebuchet MS" panose="020B0603020202020204" pitchFamily="34" charset="0"/>
                <a:ea typeface="Calibri" panose="020F0502020204030204" pitchFamily="34" charset="0"/>
                <a:cs typeface="Times New Roman" panose="02020603050405020304" pitchFamily="18" charset="0"/>
              </a:rPr>
              <a:t>. </a:t>
            </a:r>
            <a:endParaRPr lang="en-US" sz="2300" dirty="0">
              <a:effectLst/>
              <a:latin typeface="Trebuchet MS" panose="020B0603020202020204" pitchFamily="34" charset="0"/>
              <a:ea typeface="Calibri" panose="020F0502020204030204" pitchFamily="34" charset="0"/>
              <a:cs typeface="Times New Roman" panose="02020603050405020304" pitchFamily="18" charset="0"/>
            </a:endParaRPr>
          </a:p>
        </p:txBody>
      </p:sp>
      <p:pic>
        <p:nvPicPr>
          <p:cNvPr id="5" name="Picture 4">
            <a:extLst>
              <a:ext uri="{FF2B5EF4-FFF2-40B4-BE49-F238E27FC236}">
                <a16:creationId xmlns:a16="http://schemas.microsoft.com/office/drawing/2014/main" id="{2ADFEA34-264D-510D-DF64-C0D88208B7C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166234" y="831411"/>
            <a:ext cx="1434922" cy="1434922"/>
          </a:xfrm>
          <a:prstGeom prst="rect">
            <a:avLst/>
          </a:prstGeom>
        </p:spPr>
      </p:pic>
    </p:spTree>
    <p:extLst>
      <p:ext uri="{BB962C8B-B14F-4D97-AF65-F5344CB8AC3E}">
        <p14:creationId xmlns:p14="http://schemas.microsoft.com/office/powerpoint/2010/main" val="8434012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15459" y="1175182"/>
            <a:ext cx="8550775" cy="747380"/>
          </a:xfrm>
        </p:spPr>
        <p:txBody>
          <a:bodyPr>
            <a:normAutofit/>
          </a:bodyPr>
          <a:lstStyle/>
          <a:p>
            <a:r>
              <a:rPr lang="ro-RO" sz="4000" b="1" dirty="0" smtClean="0">
                <a:latin typeface="Trebuchet MS" panose="020B0603020202020204" pitchFamily="34" charset="0"/>
                <a:cs typeface="Times New Roman" panose="02020603050405020304" pitchFamily="18" charset="0"/>
              </a:rPr>
              <a:t>PARTENERIATUL</a:t>
            </a:r>
            <a:endParaRPr lang="en-US" sz="4000" b="1" dirty="0">
              <a:latin typeface="Trebuchet MS" panose="020B0603020202020204" pitchFamily="34" charset="0"/>
              <a:cs typeface="Times New Roman" panose="02020603050405020304" pitchFamily="18" charset="0"/>
            </a:endParaRPr>
          </a:p>
        </p:txBody>
      </p:sp>
      <p:pic>
        <p:nvPicPr>
          <p:cNvPr id="8" name="Picture 7">
            <a:extLst>
              <a:ext uri="{FF2B5EF4-FFF2-40B4-BE49-F238E27FC236}">
                <a16:creationId xmlns:a16="http://schemas.microsoft.com/office/drawing/2014/main" id="{1A7BAF27-9B6B-4131-BA5C-4D66C4E2F303}"/>
              </a:ext>
            </a:extLst>
          </p:cNvPr>
          <p:cNvPicPr>
            <a:picLocks noChangeAspect="1"/>
          </p:cNvPicPr>
          <p:nvPr/>
        </p:nvPicPr>
        <p:blipFill>
          <a:blip r:embed="rId3"/>
          <a:stretch>
            <a:fillRect/>
          </a:stretch>
        </p:blipFill>
        <p:spPr>
          <a:xfrm>
            <a:off x="1488858" y="0"/>
            <a:ext cx="9090048" cy="1077576"/>
          </a:xfrm>
          <a:prstGeom prst="rect">
            <a:avLst/>
          </a:prstGeom>
        </p:spPr>
      </p:pic>
      <p:sp>
        <p:nvSpPr>
          <p:cNvPr id="3" name="Rectangle 2"/>
          <p:cNvSpPr/>
          <p:nvPr/>
        </p:nvSpPr>
        <p:spPr>
          <a:xfrm>
            <a:off x="794827" y="2059779"/>
            <a:ext cx="10793435" cy="4662815"/>
          </a:xfrm>
          <a:prstGeom prst="rect">
            <a:avLst/>
          </a:prstGeom>
        </p:spPr>
        <p:txBody>
          <a:bodyPr wrap="square">
            <a:spAutoFit/>
          </a:bodyPr>
          <a:lstStyle/>
          <a:p>
            <a:pPr lvl="0" algn="just">
              <a:lnSpc>
                <a:spcPct val="150000"/>
              </a:lnSpc>
              <a:spcAft>
                <a:spcPts val="0"/>
              </a:spcAft>
              <a:tabLst>
                <a:tab pos="3276600" algn="l"/>
              </a:tabLst>
            </a:pPr>
            <a:r>
              <a:rPr lang="en-US" b="1" dirty="0" err="1">
                <a:latin typeface="Trebuchet MS" panose="020B0603020202020204" pitchFamily="34" charset="0"/>
                <a:ea typeface="Calibri" panose="020F0502020204030204" pitchFamily="34" charset="0"/>
                <a:cs typeface="Times New Roman" panose="02020603050405020304" pitchFamily="18" charset="0"/>
              </a:rPr>
              <a:t>În</a:t>
            </a:r>
            <a:r>
              <a:rPr lang="en-US" b="1" dirty="0">
                <a:latin typeface="Trebuchet MS" panose="020B0603020202020204" pitchFamily="34" charset="0"/>
                <a:ea typeface="Calibri" panose="020F0502020204030204" pitchFamily="34" charset="0"/>
                <a:cs typeface="Times New Roman" panose="02020603050405020304" pitchFamily="18" charset="0"/>
              </a:rPr>
              <a:t> </a:t>
            </a:r>
            <a:r>
              <a:rPr lang="en-US" b="1" dirty="0" err="1">
                <a:latin typeface="Trebuchet MS" panose="020B0603020202020204" pitchFamily="34" charset="0"/>
                <a:ea typeface="Calibri" panose="020F0502020204030204" pitchFamily="34" charset="0"/>
                <a:cs typeface="Times New Roman" panose="02020603050405020304" pitchFamily="18" charset="0"/>
              </a:rPr>
              <a:t>cadrul</a:t>
            </a:r>
            <a:r>
              <a:rPr lang="en-US" b="1" dirty="0">
                <a:latin typeface="Trebuchet MS" panose="020B0603020202020204" pitchFamily="34" charset="0"/>
                <a:ea typeface="Calibri" panose="020F0502020204030204" pitchFamily="34" charset="0"/>
                <a:cs typeface="Times New Roman" panose="02020603050405020304" pitchFamily="18" charset="0"/>
              </a:rPr>
              <a:t> </a:t>
            </a:r>
            <a:r>
              <a:rPr lang="en-US" b="1" dirty="0" err="1">
                <a:latin typeface="Trebuchet MS" panose="020B0603020202020204" pitchFamily="34" charset="0"/>
                <a:ea typeface="Calibri" panose="020F0502020204030204" pitchFamily="34" charset="0"/>
                <a:cs typeface="Times New Roman" panose="02020603050405020304" pitchFamily="18" charset="0"/>
              </a:rPr>
              <a:t>prezentului</a:t>
            </a:r>
            <a:r>
              <a:rPr lang="en-US" b="1" dirty="0">
                <a:latin typeface="Trebuchet MS" panose="020B0603020202020204" pitchFamily="34" charset="0"/>
                <a:ea typeface="Calibri" panose="020F0502020204030204" pitchFamily="34" charset="0"/>
                <a:cs typeface="Times New Roman" panose="02020603050405020304" pitchFamily="18" charset="0"/>
              </a:rPr>
              <a:t> </a:t>
            </a:r>
            <a:r>
              <a:rPr lang="en-US" b="1" dirty="0" err="1">
                <a:latin typeface="Trebuchet MS" panose="020B0603020202020204" pitchFamily="34" charset="0"/>
                <a:ea typeface="Calibri" panose="020F0502020204030204" pitchFamily="34" charset="0"/>
                <a:cs typeface="Times New Roman" panose="02020603050405020304" pitchFamily="18" charset="0"/>
              </a:rPr>
              <a:t>apel</a:t>
            </a:r>
            <a:r>
              <a:rPr lang="en-US" b="1" dirty="0">
                <a:latin typeface="Trebuchet MS" panose="020B0603020202020204" pitchFamily="34" charset="0"/>
                <a:ea typeface="Calibri" panose="020F0502020204030204" pitchFamily="34" charset="0"/>
                <a:cs typeface="Times New Roman" panose="02020603050405020304" pitchFamily="18" charset="0"/>
              </a:rPr>
              <a:t>, se </a:t>
            </a:r>
            <a:r>
              <a:rPr lang="en-US" b="1" dirty="0" err="1">
                <a:latin typeface="Trebuchet MS" panose="020B0603020202020204" pitchFamily="34" charset="0"/>
                <a:ea typeface="Calibri" panose="020F0502020204030204" pitchFamily="34" charset="0"/>
                <a:cs typeface="Times New Roman" panose="02020603050405020304" pitchFamily="18" charset="0"/>
              </a:rPr>
              <a:t>acordă</a:t>
            </a:r>
            <a:r>
              <a:rPr lang="en-US" b="1" dirty="0">
                <a:latin typeface="Trebuchet MS" panose="020B0603020202020204" pitchFamily="34" charset="0"/>
                <a:ea typeface="Calibri" panose="020F0502020204030204" pitchFamily="34" charset="0"/>
                <a:cs typeface="Times New Roman" panose="02020603050405020304" pitchFamily="18" charset="0"/>
              </a:rPr>
              <a:t> </a:t>
            </a:r>
            <a:r>
              <a:rPr lang="en-US" b="1" dirty="0" err="1">
                <a:latin typeface="Trebuchet MS" panose="020B0603020202020204" pitchFamily="34" charset="0"/>
                <a:ea typeface="Calibri" panose="020F0502020204030204" pitchFamily="34" charset="0"/>
                <a:cs typeface="Times New Roman" panose="02020603050405020304" pitchFamily="18" charset="0"/>
              </a:rPr>
              <a:t>finanțare</a:t>
            </a:r>
            <a:r>
              <a:rPr lang="en-US" b="1" dirty="0">
                <a:latin typeface="Trebuchet MS" panose="020B0603020202020204" pitchFamily="34" charset="0"/>
                <a:ea typeface="Calibri" panose="020F0502020204030204" pitchFamily="34" charset="0"/>
                <a:cs typeface="Times New Roman" panose="02020603050405020304" pitchFamily="18" charset="0"/>
              </a:rPr>
              <a:t> </a:t>
            </a:r>
            <a:r>
              <a:rPr lang="en-US" b="1" dirty="0" err="1">
                <a:latin typeface="Trebuchet MS" panose="020B0603020202020204" pitchFamily="34" charset="0"/>
                <a:ea typeface="Calibri" panose="020F0502020204030204" pitchFamily="34" charset="0"/>
                <a:cs typeface="Times New Roman" panose="02020603050405020304" pitchFamily="18" charset="0"/>
              </a:rPr>
              <a:t>pentru</a:t>
            </a:r>
            <a:r>
              <a:rPr lang="en-US" b="1" dirty="0">
                <a:latin typeface="Trebuchet MS" panose="020B0603020202020204" pitchFamily="34" charset="0"/>
                <a:ea typeface="Calibri" panose="020F0502020204030204" pitchFamily="34" charset="0"/>
                <a:cs typeface="Times New Roman" panose="02020603050405020304" pitchFamily="18" charset="0"/>
              </a:rPr>
              <a:t> </a:t>
            </a:r>
            <a:r>
              <a:rPr lang="en-US" b="1" dirty="0" err="1">
                <a:latin typeface="Trebuchet MS" panose="020B0603020202020204" pitchFamily="34" charset="0"/>
                <a:ea typeface="Calibri" panose="020F0502020204030204" pitchFamily="34" charset="0"/>
                <a:cs typeface="Times New Roman" panose="02020603050405020304" pitchFamily="18" charset="0"/>
              </a:rPr>
              <a:t>proiecte</a:t>
            </a:r>
            <a:r>
              <a:rPr lang="en-US" b="1" dirty="0">
                <a:latin typeface="Trebuchet MS" panose="020B0603020202020204" pitchFamily="34" charset="0"/>
                <a:ea typeface="Calibri" panose="020F0502020204030204" pitchFamily="34" charset="0"/>
                <a:cs typeface="Times New Roman" panose="02020603050405020304" pitchFamily="18" charset="0"/>
              </a:rPr>
              <a:t> </a:t>
            </a:r>
            <a:r>
              <a:rPr lang="en-US" b="1" dirty="0" err="1">
                <a:latin typeface="Trebuchet MS" panose="020B0603020202020204" pitchFamily="34" charset="0"/>
                <a:ea typeface="Calibri" panose="020F0502020204030204" pitchFamily="34" charset="0"/>
                <a:cs typeface="Times New Roman" panose="02020603050405020304" pitchFamily="18" charset="0"/>
              </a:rPr>
              <a:t>comune</a:t>
            </a:r>
            <a:r>
              <a:rPr lang="en-US" b="1" dirty="0">
                <a:latin typeface="Trebuchet MS" panose="020B0603020202020204" pitchFamily="34" charset="0"/>
                <a:ea typeface="Calibri" panose="020F0502020204030204" pitchFamily="34" charset="0"/>
                <a:cs typeface="Times New Roman" panose="02020603050405020304" pitchFamily="18" charset="0"/>
              </a:rPr>
              <a:t>, elaborate, </a:t>
            </a:r>
            <a:r>
              <a:rPr lang="en-US" b="1" dirty="0" err="1">
                <a:latin typeface="Trebuchet MS" panose="020B0603020202020204" pitchFamily="34" charset="0"/>
                <a:ea typeface="Calibri" panose="020F0502020204030204" pitchFamily="34" charset="0"/>
                <a:cs typeface="Times New Roman" panose="02020603050405020304" pitchFamily="18" charset="0"/>
              </a:rPr>
              <a:t>propuse</a:t>
            </a:r>
            <a:r>
              <a:rPr lang="en-US" b="1" dirty="0">
                <a:latin typeface="Trebuchet MS" panose="020B0603020202020204" pitchFamily="34" charset="0"/>
                <a:ea typeface="Calibri" panose="020F0502020204030204" pitchFamily="34" charset="0"/>
                <a:cs typeface="Times New Roman" panose="02020603050405020304" pitchFamily="18" charset="0"/>
              </a:rPr>
              <a:t> </a:t>
            </a:r>
            <a:r>
              <a:rPr lang="en-US" b="1" dirty="0" err="1">
                <a:latin typeface="Trebuchet MS" panose="020B0603020202020204" pitchFamily="34" charset="0"/>
                <a:ea typeface="Calibri" panose="020F0502020204030204" pitchFamily="34" charset="0"/>
                <a:cs typeface="Times New Roman" panose="02020603050405020304" pitchFamily="18" charset="0"/>
              </a:rPr>
              <a:t>și</a:t>
            </a:r>
            <a:r>
              <a:rPr lang="en-US" b="1" dirty="0">
                <a:latin typeface="Trebuchet MS" panose="020B0603020202020204" pitchFamily="34" charset="0"/>
                <a:ea typeface="Calibri" panose="020F0502020204030204" pitchFamily="34" charset="0"/>
                <a:cs typeface="Times New Roman" panose="02020603050405020304" pitchFamily="18" charset="0"/>
              </a:rPr>
              <a:t> </a:t>
            </a:r>
            <a:r>
              <a:rPr lang="en-US" b="1" dirty="0" err="1">
                <a:latin typeface="Trebuchet MS" panose="020B0603020202020204" pitchFamily="34" charset="0"/>
                <a:ea typeface="Calibri" panose="020F0502020204030204" pitchFamily="34" charset="0"/>
                <a:cs typeface="Times New Roman" panose="02020603050405020304" pitchFamily="18" charset="0"/>
              </a:rPr>
              <a:t>realizate</a:t>
            </a:r>
            <a:r>
              <a:rPr lang="en-US" b="1" dirty="0">
                <a:latin typeface="Trebuchet MS" panose="020B0603020202020204" pitchFamily="34" charset="0"/>
                <a:ea typeface="Calibri" panose="020F0502020204030204" pitchFamily="34" charset="0"/>
                <a:cs typeface="Times New Roman" panose="02020603050405020304" pitchFamily="18" charset="0"/>
              </a:rPr>
              <a:t> de </a:t>
            </a:r>
            <a:r>
              <a:rPr lang="en-US" b="1" dirty="0" err="1">
                <a:latin typeface="Trebuchet MS" panose="020B0603020202020204" pitchFamily="34" charset="0"/>
                <a:ea typeface="Calibri" panose="020F0502020204030204" pitchFamily="34" charset="0"/>
                <a:cs typeface="Times New Roman" panose="02020603050405020304" pitchFamily="18" charset="0"/>
              </a:rPr>
              <a:t>către</a:t>
            </a:r>
            <a:r>
              <a:rPr lang="en-US" b="1" dirty="0">
                <a:latin typeface="Trebuchet MS" panose="020B0603020202020204" pitchFamily="34" charset="0"/>
                <a:ea typeface="Calibri" panose="020F0502020204030204" pitchFamily="34" charset="0"/>
                <a:cs typeface="Times New Roman" panose="02020603050405020304" pitchFamily="18" charset="0"/>
              </a:rPr>
              <a:t> </a:t>
            </a:r>
            <a:r>
              <a:rPr lang="en-US" b="1" dirty="0" err="1">
                <a:latin typeface="Trebuchet MS" panose="020B0603020202020204" pitchFamily="34" charset="0"/>
                <a:ea typeface="Calibri" panose="020F0502020204030204" pitchFamily="34" charset="0"/>
                <a:cs typeface="Times New Roman" panose="02020603050405020304" pitchFamily="18" charset="0"/>
              </a:rPr>
              <a:t>entităţile</a:t>
            </a:r>
            <a:r>
              <a:rPr lang="en-US" b="1" dirty="0">
                <a:latin typeface="Trebuchet MS" panose="020B0603020202020204" pitchFamily="34" charset="0"/>
                <a:ea typeface="Calibri" panose="020F0502020204030204" pitchFamily="34" charset="0"/>
                <a:cs typeface="Times New Roman" panose="02020603050405020304" pitchFamily="18" charset="0"/>
              </a:rPr>
              <a:t> </a:t>
            </a:r>
            <a:r>
              <a:rPr lang="en-US" b="1" dirty="0" err="1">
                <a:latin typeface="Trebuchet MS" panose="020B0603020202020204" pitchFamily="34" charset="0"/>
                <a:ea typeface="Calibri" panose="020F0502020204030204" pitchFamily="34" charset="0"/>
                <a:cs typeface="Times New Roman" panose="02020603050405020304" pitchFamily="18" charset="0"/>
              </a:rPr>
              <a:t>ce</a:t>
            </a:r>
            <a:r>
              <a:rPr lang="en-US" b="1" dirty="0">
                <a:latin typeface="Trebuchet MS" panose="020B0603020202020204" pitchFamily="34" charset="0"/>
                <a:ea typeface="Calibri" panose="020F0502020204030204" pitchFamily="34" charset="0"/>
                <a:cs typeface="Times New Roman" panose="02020603050405020304" pitchFamily="18" charset="0"/>
              </a:rPr>
              <a:t> </a:t>
            </a:r>
            <a:r>
              <a:rPr lang="en-US" b="1" dirty="0" err="1">
                <a:latin typeface="Trebuchet MS" panose="020B0603020202020204" pitchFamily="34" charset="0"/>
                <a:ea typeface="Calibri" panose="020F0502020204030204" pitchFamily="34" charset="0"/>
                <a:cs typeface="Times New Roman" panose="02020603050405020304" pitchFamily="18" charset="0"/>
              </a:rPr>
              <a:t>formează</a:t>
            </a:r>
            <a:r>
              <a:rPr lang="en-US" b="1" dirty="0">
                <a:latin typeface="Trebuchet MS" panose="020B0603020202020204" pitchFamily="34" charset="0"/>
                <a:ea typeface="Calibri" panose="020F0502020204030204" pitchFamily="34" charset="0"/>
                <a:cs typeface="Times New Roman" panose="02020603050405020304" pitchFamily="18" charset="0"/>
              </a:rPr>
              <a:t> </a:t>
            </a:r>
            <a:r>
              <a:rPr lang="en-US" b="1" dirty="0" err="1">
                <a:latin typeface="Trebuchet MS" panose="020B0603020202020204" pitchFamily="34" charset="0"/>
                <a:ea typeface="Calibri" panose="020F0502020204030204" pitchFamily="34" charset="0"/>
                <a:cs typeface="Times New Roman" panose="02020603050405020304" pitchFamily="18" charset="0"/>
              </a:rPr>
              <a:t>parteneriatul</a:t>
            </a:r>
            <a:r>
              <a:rPr lang="en-US" b="1" dirty="0">
                <a:latin typeface="Trebuchet MS" panose="020B0603020202020204" pitchFamily="34" charset="0"/>
                <a:ea typeface="Calibri" panose="020F0502020204030204" pitchFamily="34" charset="0"/>
                <a:cs typeface="Times New Roman" panose="02020603050405020304" pitchFamily="18" charset="0"/>
              </a:rPr>
              <a:t>, </a:t>
            </a:r>
            <a:r>
              <a:rPr lang="en-US" b="1" dirty="0" err="1" smtClean="0">
                <a:latin typeface="Trebuchet MS" panose="020B0603020202020204" pitchFamily="34" charset="0"/>
                <a:ea typeface="Calibri" panose="020F0502020204030204" pitchFamily="34" charset="0"/>
                <a:cs typeface="Times New Roman" panose="02020603050405020304" pitchFamily="18" charset="0"/>
              </a:rPr>
              <a:t>lider</a:t>
            </a:r>
            <a:r>
              <a:rPr lang="en-US" b="1" dirty="0" smtClean="0">
                <a:latin typeface="Trebuchet MS" panose="020B0603020202020204" pitchFamily="34" charset="0"/>
                <a:ea typeface="Calibri" panose="020F0502020204030204" pitchFamily="34" charset="0"/>
                <a:cs typeface="Times New Roman" panose="02020603050405020304" pitchFamily="18" charset="0"/>
              </a:rPr>
              <a:t> </a:t>
            </a:r>
            <a:r>
              <a:rPr lang="en-US" b="1" dirty="0">
                <a:latin typeface="Trebuchet MS" panose="020B0603020202020204" pitchFamily="34" charset="0"/>
                <a:ea typeface="Calibri" panose="020F0502020204030204" pitchFamily="34" charset="0"/>
                <a:cs typeface="Times New Roman" panose="02020603050405020304" pitchFamily="18" charset="0"/>
              </a:rPr>
              <a:t>de </a:t>
            </a:r>
            <a:r>
              <a:rPr lang="en-US" b="1" dirty="0" err="1">
                <a:latin typeface="Trebuchet MS" panose="020B0603020202020204" pitchFamily="34" charset="0"/>
                <a:ea typeface="Calibri" panose="020F0502020204030204" pitchFamily="34" charset="0"/>
                <a:cs typeface="Times New Roman" panose="02020603050405020304" pitchFamily="18" charset="0"/>
              </a:rPr>
              <a:t>parteneriat</a:t>
            </a:r>
            <a:r>
              <a:rPr lang="en-US" b="1" dirty="0">
                <a:latin typeface="Trebuchet MS" panose="020B0603020202020204" pitchFamily="34" charset="0"/>
                <a:ea typeface="Calibri" panose="020F0502020204030204" pitchFamily="34" charset="0"/>
                <a:cs typeface="Times New Roman" panose="02020603050405020304" pitchFamily="18" charset="0"/>
              </a:rPr>
              <a:t> - IMM cu </a:t>
            </a:r>
            <a:r>
              <a:rPr lang="en-US" b="1" dirty="0" err="1">
                <a:latin typeface="Trebuchet MS" panose="020B0603020202020204" pitchFamily="34" charset="0"/>
                <a:ea typeface="Calibri" panose="020F0502020204030204" pitchFamily="34" charset="0"/>
                <a:cs typeface="Times New Roman" panose="02020603050405020304" pitchFamily="18" charset="0"/>
              </a:rPr>
              <a:t>activitate</a:t>
            </a:r>
            <a:r>
              <a:rPr lang="en-US" b="1" dirty="0">
                <a:latin typeface="Trebuchet MS" panose="020B0603020202020204" pitchFamily="34" charset="0"/>
                <a:ea typeface="Calibri" panose="020F0502020204030204" pitchFamily="34" charset="0"/>
                <a:cs typeface="Times New Roman" panose="02020603050405020304" pitchFamily="18" charset="0"/>
              </a:rPr>
              <a:t> </a:t>
            </a:r>
            <a:r>
              <a:rPr lang="en-US" b="1" dirty="0" err="1">
                <a:latin typeface="Trebuchet MS" panose="020B0603020202020204" pitchFamily="34" charset="0"/>
                <a:ea typeface="Calibri" panose="020F0502020204030204" pitchFamily="34" charset="0"/>
                <a:cs typeface="Times New Roman" panose="02020603050405020304" pitchFamily="18" charset="0"/>
              </a:rPr>
              <a:t>în</a:t>
            </a:r>
            <a:r>
              <a:rPr lang="en-US" b="1" dirty="0">
                <a:latin typeface="Trebuchet MS" panose="020B0603020202020204" pitchFamily="34" charset="0"/>
                <a:ea typeface="Calibri" panose="020F0502020204030204" pitchFamily="34" charset="0"/>
                <a:cs typeface="Times New Roman" panose="02020603050405020304" pitchFamily="18" charset="0"/>
              </a:rPr>
              <a:t> </a:t>
            </a:r>
            <a:r>
              <a:rPr lang="en-US" b="1" dirty="0" err="1">
                <a:latin typeface="Trebuchet MS" panose="020B0603020202020204" pitchFamily="34" charset="0"/>
                <a:ea typeface="Calibri" panose="020F0502020204030204" pitchFamily="34" charset="0"/>
                <a:cs typeface="Times New Roman" panose="02020603050405020304" pitchFamily="18" charset="0"/>
              </a:rPr>
              <a:t>domeniul</a:t>
            </a:r>
            <a:r>
              <a:rPr lang="en-US" b="1" dirty="0">
                <a:latin typeface="Trebuchet MS" panose="020B0603020202020204" pitchFamily="34" charset="0"/>
                <a:ea typeface="Calibri" panose="020F0502020204030204" pitchFamily="34" charset="0"/>
                <a:cs typeface="Times New Roman" panose="02020603050405020304" pitchFamily="18" charset="0"/>
              </a:rPr>
              <a:t> non-IT </a:t>
            </a:r>
            <a:r>
              <a:rPr lang="en-US" b="1" dirty="0" err="1">
                <a:latin typeface="Trebuchet MS" panose="020B0603020202020204" pitchFamily="34" charset="0"/>
                <a:ea typeface="Calibri" panose="020F0502020204030204" pitchFamily="34" charset="0"/>
                <a:cs typeface="Times New Roman" panose="02020603050405020304" pitchFamily="18" charset="0"/>
              </a:rPr>
              <a:t>și</a:t>
            </a:r>
            <a:r>
              <a:rPr lang="en-US" b="1" dirty="0">
                <a:latin typeface="Trebuchet MS" panose="020B0603020202020204" pitchFamily="34" charset="0"/>
                <a:ea typeface="Calibri" panose="020F0502020204030204" pitchFamily="34" charset="0"/>
                <a:cs typeface="Times New Roman" panose="02020603050405020304" pitchFamily="18" charset="0"/>
              </a:rPr>
              <a:t> </a:t>
            </a:r>
            <a:r>
              <a:rPr lang="en-US" b="1" dirty="0" err="1">
                <a:latin typeface="Trebuchet MS" panose="020B0603020202020204" pitchFamily="34" charset="0"/>
                <a:ea typeface="Calibri" panose="020F0502020204030204" pitchFamily="34" charset="0"/>
                <a:cs typeface="Times New Roman" panose="02020603050405020304" pitchFamily="18" charset="0"/>
              </a:rPr>
              <a:t>partener</a:t>
            </a:r>
            <a:r>
              <a:rPr lang="en-US" b="1" dirty="0">
                <a:latin typeface="Trebuchet MS" panose="020B0603020202020204" pitchFamily="34" charset="0"/>
                <a:ea typeface="Calibri" panose="020F0502020204030204" pitchFamily="34" charset="0"/>
                <a:cs typeface="Times New Roman" panose="02020603050405020304" pitchFamily="18" charset="0"/>
              </a:rPr>
              <a:t> - IMM </a:t>
            </a:r>
            <a:r>
              <a:rPr lang="en-US" b="1" dirty="0" err="1">
                <a:latin typeface="Trebuchet MS" panose="020B0603020202020204" pitchFamily="34" charset="0"/>
                <a:ea typeface="Calibri" panose="020F0502020204030204" pitchFamily="34" charset="0"/>
                <a:cs typeface="Times New Roman" panose="02020603050405020304" pitchFamily="18" charset="0"/>
              </a:rPr>
              <a:t>ce</a:t>
            </a:r>
            <a:r>
              <a:rPr lang="en-US" b="1" dirty="0">
                <a:latin typeface="Trebuchet MS" panose="020B0603020202020204" pitchFamily="34" charset="0"/>
                <a:ea typeface="Calibri" panose="020F0502020204030204" pitchFamily="34" charset="0"/>
                <a:cs typeface="Times New Roman" panose="02020603050405020304" pitchFamily="18" charset="0"/>
              </a:rPr>
              <a:t> </a:t>
            </a:r>
            <a:r>
              <a:rPr lang="en-US" b="1" dirty="0" err="1">
                <a:latin typeface="Trebuchet MS" panose="020B0603020202020204" pitchFamily="34" charset="0"/>
                <a:ea typeface="Calibri" panose="020F0502020204030204" pitchFamily="34" charset="0"/>
                <a:cs typeface="Times New Roman" panose="02020603050405020304" pitchFamily="18" charset="0"/>
              </a:rPr>
              <a:t>desfășoară</a:t>
            </a:r>
            <a:r>
              <a:rPr lang="en-US" b="1" dirty="0">
                <a:latin typeface="Trebuchet MS" panose="020B0603020202020204" pitchFamily="34" charset="0"/>
                <a:ea typeface="Calibri" panose="020F0502020204030204" pitchFamily="34" charset="0"/>
                <a:cs typeface="Times New Roman" panose="02020603050405020304" pitchFamily="18" charset="0"/>
              </a:rPr>
              <a:t> </a:t>
            </a:r>
            <a:r>
              <a:rPr lang="en-US" b="1" dirty="0" err="1">
                <a:latin typeface="Trebuchet MS" panose="020B0603020202020204" pitchFamily="34" charset="0"/>
                <a:ea typeface="Calibri" panose="020F0502020204030204" pitchFamily="34" charset="0"/>
                <a:cs typeface="Times New Roman" panose="02020603050405020304" pitchFamily="18" charset="0"/>
              </a:rPr>
              <a:t>activitate</a:t>
            </a:r>
            <a:r>
              <a:rPr lang="en-US" b="1" dirty="0">
                <a:latin typeface="Trebuchet MS" panose="020B0603020202020204" pitchFamily="34" charset="0"/>
                <a:ea typeface="Calibri" panose="020F0502020204030204" pitchFamily="34" charset="0"/>
                <a:cs typeface="Times New Roman" panose="02020603050405020304" pitchFamily="18" charset="0"/>
              </a:rPr>
              <a:t> </a:t>
            </a:r>
            <a:r>
              <a:rPr lang="en-US" b="1" dirty="0" err="1">
                <a:latin typeface="Trebuchet MS" panose="020B0603020202020204" pitchFamily="34" charset="0"/>
                <a:ea typeface="Calibri" panose="020F0502020204030204" pitchFamily="34" charset="0"/>
                <a:cs typeface="Times New Roman" panose="02020603050405020304" pitchFamily="18" charset="0"/>
              </a:rPr>
              <a:t>domeniul</a:t>
            </a:r>
            <a:r>
              <a:rPr lang="en-US" b="1" dirty="0">
                <a:latin typeface="Trebuchet MS" panose="020B0603020202020204" pitchFamily="34" charset="0"/>
                <a:ea typeface="Calibri" panose="020F0502020204030204" pitchFamily="34" charset="0"/>
                <a:cs typeface="Times New Roman" panose="02020603050405020304" pitchFamily="18" charset="0"/>
              </a:rPr>
              <a:t> IT:</a:t>
            </a:r>
          </a:p>
          <a:p>
            <a:pPr lvl="0" algn="just">
              <a:lnSpc>
                <a:spcPct val="150000"/>
              </a:lnSpc>
              <a:spcAft>
                <a:spcPts val="0"/>
              </a:spcAft>
              <a:tabLst>
                <a:tab pos="3276600" algn="l"/>
              </a:tabLst>
            </a:pPr>
            <a:r>
              <a:rPr lang="en-US" sz="1600" b="1" dirty="0" smtClean="0">
                <a:latin typeface="Trebuchet MS" panose="020B0603020202020204" pitchFamily="34" charset="0"/>
                <a:ea typeface="Calibri" panose="020F0502020204030204" pitchFamily="34" charset="0"/>
                <a:cs typeface="Times New Roman" panose="02020603050405020304" pitchFamily="18" charset="0"/>
              </a:rPr>
              <a:t>•5829 </a:t>
            </a:r>
            <a:r>
              <a:rPr lang="en-US" sz="1600" b="1" dirty="0">
                <a:latin typeface="Trebuchet MS" panose="020B0603020202020204" pitchFamily="34" charset="0"/>
                <a:ea typeface="Calibri" panose="020F0502020204030204" pitchFamily="34" charset="0"/>
                <a:cs typeface="Times New Roman" panose="02020603050405020304" pitchFamily="18" charset="0"/>
              </a:rPr>
              <a:t>– </a:t>
            </a:r>
            <a:r>
              <a:rPr lang="en-US" sz="1600" b="1" dirty="0" err="1">
                <a:latin typeface="Trebuchet MS" panose="020B0603020202020204" pitchFamily="34" charset="0"/>
                <a:ea typeface="Calibri" panose="020F0502020204030204" pitchFamily="34" charset="0"/>
                <a:cs typeface="Times New Roman" panose="02020603050405020304" pitchFamily="18" charset="0"/>
              </a:rPr>
              <a:t>Activități</a:t>
            </a:r>
            <a:r>
              <a:rPr lang="en-US" sz="1600" b="1" dirty="0">
                <a:latin typeface="Trebuchet MS" panose="020B0603020202020204" pitchFamily="34" charset="0"/>
                <a:ea typeface="Calibri" panose="020F0502020204030204" pitchFamily="34" charset="0"/>
                <a:cs typeface="Times New Roman" panose="02020603050405020304" pitchFamily="18" charset="0"/>
              </a:rPr>
              <a:t> de </a:t>
            </a:r>
            <a:r>
              <a:rPr lang="en-US" sz="1600" b="1" dirty="0" err="1">
                <a:latin typeface="Trebuchet MS" panose="020B0603020202020204" pitchFamily="34" charset="0"/>
                <a:ea typeface="Calibri" panose="020F0502020204030204" pitchFamily="34" charset="0"/>
                <a:cs typeface="Times New Roman" panose="02020603050405020304" pitchFamily="18" charset="0"/>
              </a:rPr>
              <a:t>editare</a:t>
            </a:r>
            <a:r>
              <a:rPr lang="en-US" sz="1600" b="1" dirty="0">
                <a:latin typeface="Trebuchet MS" panose="020B0603020202020204" pitchFamily="34" charset="0"/>
                <a:ea typeface="Calibri" panose="020F0502020204030204" pitchFamily="34" charset="0"/>
                <a:cs typeface="Times New Roman" panose="02020603050405020304" pitchFamily="18" charset="0"/>
              </a:rPr>
              <a:t> a </a:t>
            </a:r>
            <a:r>
              <a:rPr lang="en-US" sz="1600" b="1" dirty="0" err="1">
                <a:latin typeface="Trebuchet MS" panose="020B0603020202020204" pitchFamily="34" charset="0"/>
                <a:ea typeface="Calibri" panose="020F0502020204030204" pitchFamily="34" charset="0"/>
                <a:cs typeface="Times New Roman" panose="02020603050405020304" pitchFamily="18" charset="0"/>
              </a:rPr>
              <a:t>altor</a:t>
            </a:r>
            <a:r>
              <a:rPr lang="en-US" sz="1600" b="1" dirty="0">
                <a:latin typeface="Trebuchet MS" panose="020B0603020202020204" pitchFamily="34" charset="0"/>
                <a:ea typeface="Calibri" panose="020F0502020204030204" pitchFamily="34" charset="0"/>
                <a:cs typeface="Times New Roman" panose="02020603050405020304" pitchFamily="18" charset="0"/>
              </a:rPr>
              <a:t> </a:t>
            </a:r>
            <a:r>
              <a:rPr lang="en-US" sz="1600" b="1" dirty="0" err="1">
                <a:latin typeface="Trebuchet MS" panose="020B0603020202020204" pitchFamily="34" charset="0"/>
                <a:ea typeface="Calibri" panose="020F0502020204030204" pitchFamily="34" charset="0"/>
                <a:cs typeface="Times New Roman" panose="02020603050405020304" pitchFamily="18" charset="0"/>
              </a:rPr>
              <a:t>produse</a:t>
            </a:r>
            <a:r>
              <a:rPr lang="en-US" sz="1600" b="1" dirty="0">
                <a:latin typeface="Trebuchet MS" panose="020B0603020202020204" pitchFamily="34" charset="0"/>
                <a:ea typeface="Calibri" panose="020F0502020204030204" pitchFamily="34" charset="0"/>
                <a:cs typeface="Times New Roman" panose="02020603050405020304" pitchFamily="18" charset="0"/>
              </a:rPr>
              <a:t> software;</a:t>
            </a:r>
          </a:p>
          <a:p>
            <a:pPr lvl="0" algn="just">
              <a:lnSpc>
                <a:spcPct val="150000"/>
              </a:lnSpc>
              <a:spcAft>
                <a:spcPts val="0"/>
              </a:spcAft>
              <a:tabLst>
                <a:tab pos="3276600" algn="l"/>
              </a:tabLst>
            </a:pPr>
            <a:r>
              <a:rPr lang="en-US" sz="1600" b="1" dirty="0" smtClean="0">
                <a:latin typeface="Trebuchet MS" panose="020B0603020202020204" pitchFamily="34" charset="0"/>
                <a:ea typeface="Calibri" panose="020F0502020204030204" pitchFamily="34" charset="0"/>
                <a:cs typeface="Times New Roman" panose="02020603050405020304" pitchFamily="18" charset="0"/>
              </a:rPr>
              <a:t>•5821 </a:t>
            </a:r>
            <a:r>
              <a:rPr lang="en-US" sz="1600" b="1" dirty="0">
                <a:latin typeface="Trebuchet MS" panose="020B0603020202020204" pitchFamily="34" charset="0"/>
                <a:ea typeface="Calibri" panose="020F0502020204030204" pitchFamily="34" charset="0"/>
                <a:cs typeface="Times New Roman" panose="02020603050405020304" pitchFamily="18" charset="0"/>
              </a:rPr>
              <a:t>- </a:t>
            </a:r>
            <a:r>
              <a:rPr lang="en-US" sz="1600" b="1" dirty="0" err="1">
                <a:latin typeface="Trebuchet MS" panose="020B0603020202020204" pitchFamily="34" charset="0"/>
                <a:ea typeface="Calibri" panose="020F0502020204030204" pitchFamily="34" charset="0"/>
                <a:cs typeface="Times New Roman" panose="02020603050405020304" pitchFamily="18" charset="0"/>
              </a:rPr>
              <a:t>Activități</a:t>
            </a:r>
            <a:r>
              <a:rPr lang="en-US" sz="1600" b="1" dirty="0">
                <a:latin typeface="Trebuchet MS" panose="020B0603020202020204" pitchFamily="34" charset="0"/>
                <a:ea typeface="Calibri" panose="020F0502020204030204" pitchFamily="34" charset="0"/>
                <a:cs typeface="Times New Roman" panose="02020603050405020304" pitchFamily="18" charset="0"/>
              </a:rPr>
              <a:t> de </a:t>
            </a:r>
            <a:r>
              <a:rPr lang="en-US" sz="1600" b="1" dirty="0" err="1">
                <a:latin typeface="Trebuchet MS" panose="020B0603020202020204" pitchFamily="34" charset="0"/>
                <a:ea typeface="Calibri" panose="020F0502020204030204" pitchFamily="34" charset="0"/>
                <a:cs typeface="Times New Roman" panose="02020603050405020304" pitchFamily="18" charset="0"/>
              </a:rPr>
              <a:t>editare</a:t>
            </a:r>
            <a:r>
              <a:rPr lang="en-US" sz="1600" b="1" dirty="0">
                <a:latin typeface="Trebuchet MS" panose="020B0603020202020204" pitchFamily="34" charset="0"/>
                <a:ea typeface="Calibri" panose="020F0502020204030204" pitchFamily="34" charset="0"/>
                <a:cs typeface="Times New Roman" panose="02020603050405020304" pitchFamily="18" charset="0"/>
              </a:rPr>
              <a:t> a </a:t>
            </a:r>
            <a:r>
              <a:rPr lang="en-US" sz="1600" b="1" dirty="0" err="1">
                <a:latin typeface="Trebuchet MS" panose="020B0603020202020204" pitchFamily="34" charset="0"/>
                <a:ea typeface="Calibri" panose="020F0502020204030204" pitchFamily="34" charset="0"/>
                <a:cs typeface="Times New Roman" panose="02020603050405020304" pitchFamily="18" charset="0"/>
              </a:rPr>
              <a:t>jocurilor</a:t>
            </a:r>
            <a:r>
              <a:rPr lang="en-US" sz="1600" b="1" dirty="0">
                <a:latin typeface="Trebuchet MS" panose="020B0603020202020204" pitchFamily="34" charset="0"/>
                <a:ea typeface="Calibri" panose="020F0502020204030204" pitchFamily="34" charset="0"/>
                <a:cs typeface="Times New Roman" panose="02020603050405020304" pitchFamily="18" charset="0"/>
              </a:rPr>
              <a:t> de calculator;</a:t>
            </a:r>
          </a:p>
          <a:p>
            <a:pPr lvl="0" algn="just">
              <a:lnSpc>
                <a:spcPct val="150000"/>
              </a:lnSpc>
              <a:spcAft>
                <a:spcPts val="0"/>
              </a:spcAft>
              <a:tabLst>
                <a:tab pos="3276600" algn="l"/>
              </a:tabLst>
            </a:pPr>
            <a:r>
              <a:rPr lang="en-US" sz="1600" b="1" dirty="0" smtClean="0">
                <a:latin typeface="Trebuchet MS" panose="020B0603020202020204" pitchFamily="34" charset="0"/>
                <a:ea typeface="Calibri" panose="020F0502020204030204" pitchFamily="34" charset="0"/>
                <a:cs typeface="Times New Roman" panose="02020603050405020304" pitchFamily="18" charset="0"/>
              </a:rPr>
              <a:t>•6201 </a:t>
            </a:r>
            <a:r>
              <a:rPr lang="en-US" sz="1600" b="1" dirty="0">
                <a:latin typeface="Trebuchet MS" panose="020B0603020202020204" pitchFamily="34" charset="0"/>
                <a:ea typeface="Calibri" panose="020F0502020204030204" pitchFamily="34" charset="0"/>
                <a:cs typeface="Times New Roman" panose="02020603050405020304" pitchFamily="18" charset="0"/>
              </a:rPr>
              <a:t>– </a:t>
            </a:r>
            <a:r>
              <a:rPr lang="en-US" sz="1600" b="1" dirty="0" err="1">
                <a:latin typeface="Trebuchet MS" panose="020B0603020202020204" pitchFamily="34" charset="0"/>
                <a:ea typeface="Calibri" panose="020F0502020204030204" pitchFamily="34" charset="0"/>
                <a:cs typeface="Times New Roman" panose="02020603050405020304" pitchFamily="18" charset="0"/>
              </a:rPr>
              <a:t>Activități</a:t>
            </a:r>
            <a:r>
              <a:rPr lang="en-US" sz="1600" b="1" dirty="0">
                <a:latin typeface="Trebuchet MS" panose="020B0603020202020204" pitchFamily="34" charset="0"/>
                <a:ea typeface="Calibri" panose="020F0502020204030204" pitchFamily="34" charset="0"/>
                <a:cs typeface="Times New Roman" panose="02020603050405020304" pitchFamily="18" charset="0"/>
              </a:rPr>
              <a:t> de </a:t>
            </a:r>
            <a:r>
              <a:rPr lang="en-US" sz="1600" b="1" dirty="0" err="1">
                <a:latin typeface="Trebuchet MS" panose="020B0603020202020204" pitchFamily="34" charset="0"/>
                <a:ea typeface="Calibri" panose="020F0502020204030204" pitchFamily="34" charset="0"/>
                <a:cs typeface="Times New Roman" panose="02020603050405020304" pitchFamily="18" charset="0"/>
              </a:rPr>
              <a:t>realizare</a:t>
            </a:r>
            <a:r>
              <a:rPr lang="en-US" sz="1600" b="1" dirty="0">
                <a:latin typeface="Trebuchet MS" panose="020B0603020202020204" pitchFamily="34" charset="0"/>
                <a:ea typeface="Calibri" panose="020F0502020204030204" pitchFamily="34" charset="0"/>
                <a:cs typeface="Times New Roman" panose="02020603050405020304" pitchFamily="18" charset="0"/>
              </a:rPr>
              <a:t> a software-</a:t>
            </a:r>
            <a:r>
              <a:rPr lang="en-US" sz="1600" b="1" dirty="0" err="1">
                <a:latin typeface="Trebuchet MS" panose="020B0603020202020204" pitchFamily="34" charset="0"/>
                <a:ea typeface="Calibri" panose="020F0502020204030204" pitchFamily="34" charset="0"/>
                <a:cs typeface="Times New Roman" panose="02020603050405020304" pitchFamily="18" charset="0"/>
              </a:rPr>
              <a:t>ului</a:t>
            </a:r>
            <a:r>
              <a:rPr lang="en-US" sz="1600" b="1" dirty="0">
                <a:latin typeface="Trebuchet MS" panose="020B0603020202020204" pitchFamily="34" charset="0"/>
                <a:ea typeface="Calibri" panose="020F0502020204030204" pitchFamily="34" charset="0"/>
                <a:cs typeface="Times New Roman" panose="02020603050405020304" pitchFamily="18" charset="0"/>
              </a:rPr>
              <a:t> la </a:t>
            </a:r>
            <a:r>
              <a:rPr lang="en-US" sz="1600" b="1" dirty="0" err="1">
                <a:latin typeface="Trebuchet MS" panose="020B0603020202020204" pitchFamily="34" charset="0"/>
                <a:ea typeface="Calibri" panose="020F0502020204030204" pitchFamily="34" charset="0"/>
                <a:cs typeface="Times New Roman" panose="02020603050405020304" pitchFamily="18" charset="0"/>
              </a:rPr>
              <a:t>comandă</a:t>
            </a:r>
            <a:r>
              <a:rPr lang="en-US" sz="1600" b="1" dirty="0">
                <a:latin typeface="Trebuchet MS" panose="020B0603020202020204" pitchFamily="34" charset="0"/>
                <a:ea typeface="Calibri" panose="020F0502020204030204" pitchFamily="34" charset="0"/>
                <a:cs typeface="Times New Roman" panose="02020603050405020304" pitchFamily="18" charset="0"/>
              </a:rPr>
              <a:t> (software </a:t>
            </a:r>
            <a:r>
              <a:rPr lang="en-US" sz="1600" b="1" dirty="0" err="1">
                <a:latin typeface="Trebuchet MS" panose="020B0603020202020204" pitchFamily="34" charset="0"/>
                <a:ea typeface="Calibri" panose="020F0502020204030204" pitchFamily="34" charset="0"/>
                <a:cs typeface="Times New Roman" panose="02020603050405020304" pitchFamily="18" charset="0"/>
              </a:rPr>
              <a:t>orientat</a:t>
            </a:r>
            <a:r>
              <a:rPr lang="en-US" sz="1600" b="1" dirty="0">
                <a:latin typeface="Trebuchet MS" panose="020B0603020202020204" pitchFamily="34" charset="0"/>
                <a:ea typeface="Calibri" panose="020F0502020204030204" pitchFamily="34" charset="0"/>
                <a:cs typeface="Times New Roman" panose="02020603050405020304" pitchFamily="18" charset="0"/>
              </a:rPr>
              <a:t> client);</a:t>
            </a:r>
          </a:p>
          <a:p>
            <a:pPr lvl="0" algn="just">
              <a:lnSpc>
                <a:spcPct val="150000"/>
              </a:lnSpc>
              <a:spcAft>
                <a:spcPts val="0"/>
              </a:spcAft>
              <a:tabLst>
                <a:tab pos="3276600" algn="l"/>
              </a:tabLst>
            </a:pPr>
            <a:r>
              <a:rPr lang="en-US" sz="1600" b="1" dirty="0" smtClean="0">
                <a:latin typeface="Trebuchet MS" panose="020B0603020202020204" pitchFamily="34" charset="0"/>
                <a:ea typeface="Calibri" panose="020F0502020204030204" pitchFamily="34" charset="0"/>
                <a:cs typeface="Times New Roman" panose="02020603050405020304" pitchFamily="18" charset="0"/>
              </a:rPr>
              <a:t>•6202 </a:t>
            </a:r>
            <a:r>
              <a:rPr lang="en-US" sz="1600" b="1" dirty="0">
                <a:latin typeface="Trebuchet MS" panose="020B0603020202020204" pitchFamily="34" charset="0"/>
                <a:ea typeface="Calibri" panose="020F0502020204030204" pitchFamily="34" charset="0"/>
                <a:cs typeface="Times New Roman" panose="02020603050405020304" pitchFamily="18" charset="0"/>
              </a:rPr>
              <a:t>– </a:t>
            </a:r>
            <a:r>
              <a:rPr lang="en-US" sz="1600" b="1" dirty="0" err="1">
                <a:latin typeface="Trebuchet MS" panose="020B0603020202020204" pitchFamily="34" charset="0"/>
                <a:ea typeface="Calibri" panose="020F0502020204030204" pitchFamily="34" charset="0"/>
                <a:cs typeface="Times New Roman" panose="02020603050405020304" pitchFamily="18" charset="0"/>
              </a:rPr>
              <a:t>Activități</a:t>
            </a:r>
            <a:r>
              <a:rPr lang="en-US" sz="1600" b="1" dirty="0">
                <a:latin typeface="Trebuchet MS" panose="020B0603020202020204" pitchFamily="34" charset="0"/>
                <a:ea typeface="Calibri" panose="020F0502020204030204" pitchFamily="34" charset="0"/>
                <a:cs typeface="Times New Roman" panose="02020603050405020304" pitchFamily="18" charset="0"/>
              </a:rPr>
              <a:t> de </a:t>
            </a:r>
            <a:r>
              <a:rPr lang="en-US" sz="1600" b="1" dirty="0" err="1">
                <a:latin typeface="Trebuchet MS" panose="020B0603020202020204" pitchFamily="34" charset="0"/>
                <a:ea typeface="Calibri" panose="020F0502020204030204" pitchFamily="34" charset="0"/>
                <a:cs typeface="Times New Roman" panose="02020603050405020304" pitchFamily="18" charset="0"/>
              </a:rPr>
              <a:t>consultanță</a:t>
            </a:r>
            <a:r>
              <a:rPr lang="en-US" sz="1600" b="1" dirty="0">
                <a:latin typeface="Trebuchet MS" panose="020B0603020202020204" pitchFamily="34" charset="0"/>
                <a:ea typeface="Calibri" panose="020F0502020204030204" pitchFamily="34" charset="0"/>
                <a:cs typeface="Times New Roman" panose="02020603050405020304" pitchFamily="18" charset="0"/>
              </a:rPr>
              <a:t> </a:t>
            </a:r>
            <a:r>
              <a:rPr lang="en-US" sz="1600" b="1" dirty="0" err="1">
                <a:latin typeface="Trebuchet MS" panose="020B0603020202020204" pitchFamily="34" charset="0"/>
                <a:ea typeface="Calibri" panose="020F0502020204030204" pitchFamily="34" charset="0"/>
                <a:cs typeface="Times New Roman" panose="02020603050405020304" pitchFamily="18" charset="0"/>
              </a:rPr>
              <a:t>în</a:t>
            </a:r>
            <a:r>
              <a:rPr lang="en-US" sz="1600" b="1" dirty="0">
                <a:latin typeface="Trebuchet MS" panose="020B0603020202020204" pitchFamily="34" charset="0"/>
                <a:ea typeface="Calibri" panose="020F0502020204030204" pitchFamily="34" charset="0"/>
                <a:cs typeface="Times New Roman" panose="02020603050405020304" pitchFamily="18" charset="0"/>
              </a:rPr>
              <a:t> </a:t>
            </a:r>
            <a:r>
              <a:rPr lang="en-US" sz="1600" b="1" dirty="0" err="1">
                <a:latin typeface="Trebuchet MS" panose="020B0603020202020204" pitchFamily="34" charset="0"/>
                <a:ea typeface="Calibri" panose="020F0502020204030204" pitchFamily="34" charset="0"/>
                <a:cs typeface="Times New Roman" panose="02020603050405020304" pitchFamily="18" charset="0"/>
              </a:rPr>
              <a:t>tehnologia</a:t>
            </a:r>
            <a:r>
              <a:rPr lang="en-US" sz="1600" b="1" dirty="0">
                <a:latin typeface="Trebuchet MS" panose="020B0603020202020204" pitchFamily="34" charset="0"/>
                <a:ea typeface="Calibri" panose="020F0502020204030204" pitchFamily="34" charset="0"/>
                <a:cs typeface="Times New Roman" panose="02020603050405020304" pitchFamily="18" charset="0"/>
              </a:rPr>
              <a:t> </a:t>
            </a:r>
            <a:r>
              <a:rPr lang="en-US" sz="1600" b="1" dirty="0" err="1">
                <a:latin typeface="Trebuchet MS" panose="020B0603020202020204" pitchFamily="34" charset="0"/>
                <a:ea typeface="Calibri" panose="020F0502020204030204" pitchFamily="34" charset="0"/>
                <a:cs typeface="Times New Roman" panose="02020603050405020304" pitchFamily="18" charset="0"/>
              </a:rPr>
              <a:t>informației</a:t>
            </a:r>
            <a:r>
              <a:rPr lang="en-US" sz="1600" b="1" dirty="0">
                <a:latin typeface="Trebuchet MS" panose="020B0603020202020204" pitchFamily="34" charset="0"/>
                <a:ea typeface="Calibri" panose="020F0502020204030204" pitchFamily="34" charset="0"/>
                <a:cs typeface="Times New Roman" panose="02020603050405020304" pitchFamily="18" charset="0"/>
              </a:rPr>
              <a:t>;</a:t>
            </a:r>
          </a:p>
          <a:p>
            <a:pPr lvl="0" algn="just">
              <a:lnSpc>
                <a:spcPct val="150000"/>
              </a:lnSpc>
              <a:spcAft>
                <a:spcPts val="0"/>
              </a:spcAft>
              <a:tabLst>
                <a:tab pos="3276600" algn="l"/>
              </a:tabLst>
            </a:pPr>
            <a:r>
              <a:rPr lang="en-US" sz="1600" b="1" dirty="0" smtClean="0">
                <a:latin typeface="Trebuchet MS" panose="020B0603020202020204" pitchFamily="34" charset="0"/>
                <a:ea typeface="Calibri" panose="020F0502020204030204" pitchFamily="34" charset="0"/>
                <a:cs typeface="Times New Roman" panose="02020603050405020304" pitchFamily="18" charset="0"/>
              </a:rPr>
              <a:t>•6203 </a:t>
            </a:r>
            <a:r>
              <a:rPr lang="en-US" sz="1600" b="1" dirty="0">
                <a:latin typeface="Trebuchet MS" panose="020B0603020202020204" pitchFamily="34" charset="0"/>
                <a:ea typeface="Calibri" panose="020F0502020204030204" pitchFamily="34" charset="0"/>
                <a:cs typeface="Times New Roman" panose="02020603050405020304" pitchFamily="18" charset="0"/>
              </a:rPr>
              <a:t>– </a:t>
            </a:r>
            <a:r>
              <a:rPr lang="en-US" sz="1600" b="1" dirty="0" err="1">
                <a:latin typeface="Trebuchet MS" panose="020B0603020202020204" pitchFamily="34" charset="0"/>
                <a:ea typeface="Calibri" panose="020F0502020204030204" pitchFamily="34" charset="0"/>
                <a:cs typeface="Times New Roman" panose="02020603050405020304" pitchFamily="18" charset="0"/>
              </a:rPr>
              <a:t>Activități</a:t>
            </a:r>
            <a:r>
              <a:rPr lang="en-US" sz="1600" b="1" dirty="0">
                <a:latin typeface="Trebuchet MS" panose="020B0603020202020204" pitchFamily="34" charset="0"/>
                <a:ea typeface="Calibri" panose="020F0502020204030204" pitchFamily="34" charset="0"/>
                <a:cs typeface="Times New Roman" panose="02020603050405020304" pitchFamily="18" charset="0"/>
              </a:rPr>
              <a:t> de management (</a:t>
            </a:r>
            <a:r>
              <a:rPr lang="en-US" sz="1600" b="1" dirty="0" err="1">
                <a:latin typeface="Trebuchet MS" panose="020B0603020202020204" pitchFamily="34" charset="0"/>
                <a:ea typeface="Calibri" panose="020F0502020204030204" pitchFamily="34" charset="0"/>
                <a:cs typeface="Times New Roman" panose="02020603050405020304" pitchFamily="18" charset="0"/>
              </a:rPr>
              <a:t>gestiune</a:t>
            </a:r>
            <a:r>
              <a:rPr lang="en-US" sz="1600" b="1" dirty="0">
                <a:latin typeface="Trebuchet MS" panose="020B0603020202020204" pitchFamily="34" charset="0"/>
                <a:ea typeface="Calibri" panose="020F0502020204030204" pitchFamily="34" charset="0"/>
                <a:cs typeface="Times New Roman" panose="02020603050405020304" pitchFamily="18" charset="0"/>
              </a:rPr>
              <a:t> </a:t>
            </a:r>
            <a:r>
              <a:rPr lang="en-US" sz="1600" b="1" dirty="0" err="1">
                <a:latin typeface="Trebuchet MS" panose="020B0603020202020204" pitchFamily="34" charset="0"/>
                <a:ea typeface="Calibri" panose="020F0502020204030204" pitchFamily="34" charset="0"/>
                <a:cs typeface="Times New Roman" panose="02020603050405020304" pitchFamily="18" charset="0"/>
              </a:rPr>
              <a:t>și</a:t>
            </a:r>
            <a:r>
              <a:rPr lang="en-US" sz="1600" b="1" dirty="0">
                <a:latin typeface="Trebuchet MS" panose="020B0603020202020204" pitchFamily="34" charset="0"/>
                <a:ea typeface="Calibri" panose="020F0502020204030204" pitchFamily="34" charset="0"/>
                <a:cs typeface="Times New Roman" panose="02020603050405020304" pitchFamily="18" charset="0"/>
              </a:rPr>
              <a:t> </a:t>
            </a:r>
            <a:r>
              <a:rPr lang="en-US" sz="1600" b="1" dirty="0" err="1">
                <a:latin typeface="Trebuchet MS" panose="020B0603020202020204" pitchFamily="34" charset="0"/>
                <a:ea typeface="Calibri" panose="020F0502020204030204" pitchFamily="34" charset="0"/>
                <a:cs typeface="Times New Roman" panose="02020603050405020304" pitchFamily="18" charset="0"/>
              </a:rPr>
              <a:t>exploatare</a:t>
            </a:r>
            <a:r>
              <a:rPr lang="en-US" sz="1600" b="1" dirty="0">
                <a:latin typeface="Trebuchet MS" panose="020B0603020202020204" pitchFamily="34" charset="0"/>
                <a:ea typeface="Calibri" panose="020F0502020204030204" pitchFamily="34" charset="0"/>
                <a:cs typeface="Times New Roman" panose="02020603050405020304" pitchFamily="18" charset="0"/>
              </a:rPr>
              <a:t>) a </a:t>
            </a:r>
            <a:r>
              <a:rPr lang="en-US" sz="1600" b="1" dirty="0" err="1">
                <a:latin typeface="Trebuchet MS" panose="020B0603020202020204" pitchFamily="34" charset="0"/>
                <a:ea typeface="Calibri" panose="020F0502020204030204" pitchFamily="34" charset="0"/>
                <a:cs typeface="Times New Roman" panose="02020603050405020304" pitchFamily="18" charset="0"/>
              </a:rPr>
              <a:t>mijloacelor</a:t>
            </a:r>
            <a:r>
              <a:rPr lang="en-US" sz="1600" b="1" dirty="0">
                <a:latin typeface="Trebuchet MS" panose="020B0603020202020204" pitchFamily="34" charset="0"/>
                <a:ea typeface="Calibri" panose="020F0502020204030204" pitchFamily="34" charset="0"/>
                <a:cs typeface="Times New Roman" panose="02020603050405020304" pitchFamily="18" charset="0"/>
              </a:rPr>
              <a:t> de </a:t>
            </a:r>
            <a:r>
              <a:rPr lang="en-US" sz="1600" b="1" dirty="0" err="1">
                <a:latin typeface="Trebuchet MS" panose="020B0603020202020204" pitchFamily="34" charset="0"/>
                <a:ea typeface="Calibri" panose="020F0502020204030204" pitchFamily="34" charset="0"/>
                <a:cs typeface="Times New Roman" panose="02020603050405020304" pitchFamily="18" charset="0"/>
              </a:rPr>
              <a:t>calcul</a:t>
            </a:r>
            <a:r>
              <a:rPr lang="en-US" sz="1600" b="1" dirty="0">
                <a:latin typeface="Trebuchet MS" panose="020B0603020202020204" pitchFamily="34" charset="0"/>
                <a:ea typeface="Calibri" panose="020F0502020204030204" pitchFamily="34" charset="0"/>
                <a:cs typeface="Times New Roman" panose="02020603050405020304" pitchFamily="18" charset="0"/>
              </a:rPr>
              <a:t>;</a:t>
            </a:r>
          </a:p>
          <a:p>
            <a:pPr lvl="0" algn="just">
              <a:lnSpc>
                <a:spcPct val="150000"/>
              </a:lnSpc>
              <a:spcAft>
                <a:spcPts val="0"/>
              </a:spcAft>
              <a:tabLst>
                <a:tab pos="3276600" algn="l"/>
              </a:tabLst>
            </a:pPr>
            <a:r>
              <a:rPr lang="en-US" sz="1600" b="1" dirty="0" smtClean="0">
                <a:latin typeface="Trebuchet MS" panose="020B0603020202020204" pitchFamily="34" charset="0"/>
                <a:ea typeface="Calibri" panose="020F0502020204030204" pitchFamily="34" charset="0"/>
                <a:cs typeface="Times New Roman" panose="02020603050405020304" pitchFamily="18" charset="0"/>
              </a:rPr>
              <a:t>•6209 </a:t>
            </a:r>
            <a:r>
              <a:rPr lang="en-US" sz="1600" b="1" dirty="0">
                <a:latin typeface="Trebuchet MS" panose="020B0603020202020204" pitchFamily="34" charset="0"/>
                <a:ea typeface="Calibri" panose="020F0502020204030204" pitchFamily="34" charset="0"/>
                <a:cs typeface="Times New Roman" panose="02020603050405020304" pitchFamily="18" charset="0"/>
              </a:rPr>
              <a:t>– </a:t>
            </a:r>
            <a:r>
              <a:rPr lang="en-US" sz="1600" b="1" dirty="0" err="1">
                <a:latin typeface="Trebuchet MS" panose="020B0603020202020204" pitchFamily="34" charset="0"/>
                <a:ea typeface="Calibri" panose="020F0502020204030204" pitchFamily="34" charset="0"/>
                <a:cs typeface="Times New Roman" panose="02020603050405020304" pitchFamily="18" charset="0"/>
              </a:rPr>
              <a:t>Alte</a:t>
            </a:r>
            <a:r>
              <a:rPr lang="en-US" sz="1600" b="1" dirty="0">
                <a:latin typeface="Trebuchet MS" panose="020B0603020202020204" pitchFamily="34" charset="0"/>
                <a:ea typeface="Calibri" panose="020F0502020204030204" pitchFamily="34" charset="0"/>
                <a:cs typeface="Times New Roman" panose="02020603050405020304" pitchFamily="18" charset="0"/>
              </a:rPr>
              <a:t> </a:t>
            </a:r>
            <a:r>
              <a:rPr lang="en-US" sz="1600" b="1" dirty="0" err="1">
                <a:latin typeface="Trebuchet MS" panose="020B0603020202020204" pitchFamily="34" charset="0"/>
                <a:ea typeface="Calibri" panose="020F0502020204030204" pitchFamily="34" charset="0"/>
                <a:cs typeface="Times New Roman" panose="02020603050405020304" pitchFamily="18" charset="0"/>
              </a:rPr>
              <a:t>activități</a:t>
            </a:r>
            <a:r>
              <a:rPr lang="en-US" sz="1600" b="1" dirty="0">
                <a:latin typeface="Trebuchet MS" panose="020B0603020202020204" pitchFamily="34" charset="0"/>
                <a:ea typeface="Calibri" panose="020F0502020204030204" pitchFamily="34" charset="0"/>
                <a:cs typeface="Times New Roman" panose="02020603050405020304" pitchFamily="18" charset="0"/>
              </a:rPr>
              <a:t> de </a:t>
            </a:r>
            <a:r>
              <a:rPr lang="en-US" sz="1600" b="1" dirty="0" err="1">
                <a:latin typeface="Trebuchet MS" panose="020B0603020202020204" pitchFamily="34" charset="0"/>
                <a:ea typeface="Calibri" panose="020F0502020204030204" pitchFamily="34" charset="0"/>
                <a:cs typeface="Times New Roman" panose="02020603050405020304" pitchFamily="18" charset="0"/>
              </a:rPr>
              <a:t>servicii</a:t>
            </a:r>
            <a:r>
              <a:rPr lang="en-US" sz="1600" b="1" dirty="0">
                <a:latin typeface="Trebuchet MS" panose="020B0603020202020204" pitchFamily="34" charset="0"/>
                <a:ea typeface="Calibri" panose="020F0502020204030204" pitchFamily="34" charset="0"/>
                <a:cs typeface="Times New Roman" panose="02020603050405020304" pitchFamily="18" charset="0"/>
              </a:rPr>
              <a:t> </a:t>
            </a:r>
            <a:r>
              <a:rPr lang="en-US" sz="1600" b="1" dirty="0" err="1">
                <a:latin typeface="Trebuchet MS" panose="020B0603020202020204" pitchFamily="34" charset="0"/>
                <a:ea typeface="Calibri" panose="020F0502020204030204" pitchFamily="34" charset="0"/>
                <a:cs typeface="Times New Roman" panose="02020603050405020304" pitchFamily="18" charset="0"/>
              </a:rPr>
              <a:t>privind</a:t>
            </a:r>
            <a:r>
              <a:rPr lang="en-US" sz="1600" b="1" dirty="0">
                <a:latin typeface="Trebuchet MS" panose="020B0603020202020204" pitchFamily="34" charset="0"/>
                <a:ea typeface="Calibri" panose="020F0502020204030204" pitchFamily="34" charset="0"/>
                <a:cs typeface="Times New Roman" panose="02020603050405020304" pitchFamily="18" charset="0"/>
              </a:rPr>
              <a:t> </a:t>
            </a:r>
            <a:r>
              <a:rPr lang="en-US" sz="1600" b="1" dirty="0" err="1">
                <a:latin typeface="Trebuchet MS" panose="020B0603020202020204" pitchFamily="34" charset="0"/>
                <a:ea typeface="Calibri" panose="020F0502020204030204" pitchFamily="34" charset="0"/>
                <a:cs typeface="Times New Roman" panose="02020603050405020304" pitchFamily="18" charset="0"/>
              </a:rPr>
              <a:t>tehnologia</a:t>
            </a:r>
            <a:r>
              <a:rPr lang="en-US" sz="1600" b="1" dirty="0">
                <a:latin typeface="Trebuchet MS" panose="020B0603020202020204" pitchFamily="34" charset="0"/>
                <a:ea typeface="Calibri" panose="020F0502020204030204" pitchFamily="34" charset="0"/>
                <a:cs typeface="Times New Roman" panose="02020603050405020304" pitchFamily="18" charset="0"/>
              </a:rPr>
              <a:t> </a:t>
            </a:r>
            <a:r>
              <a:rPr lang="en-US" sz="1600" b="1" dirty="0" err="1">
                <a:latin typeface="Trebuchet MS" panose="020B0603020202020204" pitchFamily="34" charset="0"/>
                <a:ea typeface="Calibri" panose="020F0502020204030204" pitchFamily="34" charset="0"/>
                <a:cs typeface="Times New Roman" panose="02020603050405020304" pitchFamily="18" charset="0"/>
              </a:rPr>
              <a:t>informației</a:t>
            </a:r>
            <a:r>
              <a:rPr lang="en-US" sz="1600" b="1" dirty="0">
                <a:latin typeface="Trebuchet MS" panose="020B0603020202020204" pitchFamily="34" charset="0"/>
                <a:ea typeface="Calibri" panose="020F0502020204030204" pitchFamily="34" charset="0"/>
                <a:cs typeface="Times New Roman" panose="02020603050405020304" pitchFamily="18" charset="0"/>
              </a:rPr>
              <a:t>;</a:t>
            </a:r>
          </a:p>
          <a:p>
            <a:pPr lvl="0" algn="just">
              <a:lnSpc>
                <a:spcPct val="150000"/>
              </a:lnSpc>
              <a:spcAft>
                <a:spcPts val="0"/>
              </a:spcAft>
              <a:tabLst>
                <a:tab pos="3276600" algn="l"/>
              </a:tabLst>
            </a:pPr>
            <a:r>
              <a:rPr lang="en-US" sz="1600" b="1" dirty="0" smtClean="0">
                <a:latin typeface="Trebuchet MS" panose="020B0603020202020204" pitchFamily="34" charset="0"/>
                <a:ea typeface="Calibri" panose="020F0502020204030204" pitchFamily="34" charset="0"/>
                <a:cs typeface="Times New Roman" panose="02020603050405020304" pitchFamily="18" charset="0"/>
              </a:rPr>
              <a:t>•6311 </a:t>
            </a:r>
            <a:r>
              <a:rPr lang="en-US" sz="1600" b="1" dirty="0">
                <a:latin typeface="Trebuchet MS" panose="020B0603020202020204" pitchFamily="34" charset="0"/>
                <a:ea typeface="Calibri" panose="020F0502020204030204" pitchFamily="34" charset="0"/>
                <a:cs typeface="Times New Roman" panose="02020603050405020304" pitchFamily="18" charset="0"/>
              </a:rPr>
              <a:t>– </a:t>
            </a:r>
            <a:r>
              <a:rPr lang="en-US" sz="1600" b="1" dirty="0" err="1">
                <a:latin typeface="Trebuchet MS" panose="020B0603020202020204" pitchFamily="34" charset="0"/>
                <a:ea typeface="Calibri" panose="020F0502020204030204" pitchFamily="34" charset="0"/>
                <a:cs typeface="Times New Roman" panose="02020603050405020304" pitchFamily="18" charset="0"/>
              </a:rPr>
              <a:t>Prelucrarea</a:t>
            </a:r>
            <a:r>
              <a:rPr lang="en-US" sz="1600" b="1" dirty="0">
                <a:latin typeface="Trebuchet MS" panose="020B0603020202020204" pitchFamily="34" charset="0"/>
                <a:ea typeface="Calibri" panose="020F0502020204030204" pitchFamily="34" charset="0"/>
                <a:cs typeface="Times New Roman" panose="02020603050405020304" pitchFamily="18" charset="0"/>
              </a:rPr>
              <a:t> </a:t>
            </a:r>
            <a:r>
              <a:rPr lang="en-US" sz="1600" b="1" dirty="0" err="1">
                <a:latin typeface="Trebuchet MS" panose="020B0603020202020204" pitchFamily="34" charset="0"/>
                <a:ea typeface="Calibri" panose="020F0502020204030204" pitchFamily="34" charset="0"/>
                <a:cs typeface="Times New Roman" panose="02020603050405020304" pitchFamily="18" charset="0"/>
              </a:rPr>
              <a:t>datelor</a:t>
            </a:r>
            <a:r>
              <a:rPr lang="en-US" sz="1600" b="1" dirty="0">
                <a:latin typeface="Trebuchet MS" panose="020B0603020202020204" pitchFamily="34" charset="0"/>
                <a:ea typeface="Calibri" panose="020F0502020204030204" pitchFamily="34" charset="0"/>
                <a:cs typeface="Times New Roman" panose="02020603050405020304" pitchFamily="18" charset="0"/>
              </a:rPr>
              <a:t>, </a:t>
            </a:r>
            <a:r>
              <a:rPr lang="en-US" sz="1600" b="1" dirty="0" err="1">
                <a:latin typeface="Trebuchet MS" panose="020B0603020202020204" pitchFamily="34" charset="0"/>
                <a:ea typeface="Calibri" panose="020F0502020204030204" pitchFamily="34" charset="0"/>
                <a:cs typeface="Times New Roman" panose="02020603050405020304" pitchFamily="18" charset="0"/>
              </a:rPr>
              <a:t>administrarea</a:t>
            </a:r>
            <a:r>
              <a:rPr lang="en-US" sz="1600" b="1" dirty="0">
                <a:latin typeface="Trebuchet MS" panose="020B0603020202020204" pitchFamily="34" charset="0"/>
                <a:ea typeface="Calibri" panose="020F0502020204030204" pitchFamily="34" charset="0"/>
                <a:cs typeface="Times New Roman" panose="02020603050405020304" pitchFamily="18" charset="0"/>
              </a:rPr>
              <a:t> </a:t>
            </a:r>
            <a:r>
              <a:rPr lang="en-US" sz="1600" b="1" dirty="0" err="1">
                <a:latin typeface="Trebuchet MS" panose="020B0603020202020204" pitchFamily="34" charset="0"/>
                <a:ea typeface="Calibri" panose="020F0502020204030204" pitchFamily="34" charset="0"/>
                <a:cs typeface="Times New Roman" panose="02020603050405020304" pitchFamily="18" charset="0"/>
              </a:rPr>
              <a:t>paginilor</a:t>
            </a:r>
            <a:r>
              <a:rPr lang="en-US" sz="1600" b="1" dirty="0">
                <a:latin typeface="Trebuchet MS" panose="020B0603020202020204" pitchFamily="34" charset="0"/>
                <a:ea typeface="Calibri" panose="020F0502020204030204" pitchFamily="34" charset="0"/>
                <a:cs typeface="Times New Roman" panose="02020603050405020304" pitchFamily="18" charset="0"/>
              </a:rPr>
              <a:t> web </a:t>
            </a:r>
            <a:r>
              <a:rPr lang="en-US" sz="1600" b="1" dirty="0" err="1">
                <a:latin typeface="Trebuchet MS" panose="020B0603020202020204" pitchFamily="34" charset="0"/>
                <a:ea typeface="Calibri" panose="020F0502020204030204" pitchFamily="34" charset="0"/>
                <a:cs typeface="Times New Roman" panose="02020603050405020304" pitchFamily="18" charset="0"/>
              </a:rPr>
              <a:t>și</a:t>
            </a:r>
            <a:r>
              <a:rPr lang="en-US" sz="1600" b="1" dirty="0">
                <a:latin typeface="Trebuchet MS" panose="020B0603020202020204" pitchFamily="34" charset="0"/>
                <a:ea typeface="Calibri" panose="020F0502020204030204" pitchFamily="34" charset="0"/>
                <a:cs typeface="Times New Roman" panose="02020603050405020304" pitchFamily="18" charset="0"/>
              </a:rPr>
              <a:t> </a:t>
            </a:r>
            <a:r>
              <a:rPr lang="en-US" sz="1600" b="1" dirty="0" err="1">
                <a:latin typeface="Trebuchet MS" panose="020B0603020202020204" pitchFamily="34" charset="0"/>
                <a:ea typeface="Calibri" panose="020F0502020204030204" pitchFamily="34" charset="0"/>
                <a:cs typeface="Times New Roman" panose="02020603050405020304" pitchFamily="18" charset="0"/>
              </a:rPr>
              <a:t>activități</a:t>
            </a:r>
            <a:r>
              <a:rPr lang="en-US" sz="1600" b="1" dirty="0">
                <a:latin typeface="Trebuchet MS" panose="020B0603020202020204" pitchFamily="34" charset="0"/>
                <a:ea typeface="Calibri" panose="020F0502020204030204" pitchFamily="34" charset="0"/>
                <a:cs typeface="Times New Roman" panose="02020603050405020304" pitchFamily="18" charset="0"/>
              </a:rPr>
              <a:t> </a:t>
            </a:r>
            <a:r>
              <a:rPr lang="en-US" sz="1600" b="1" dirty="0" err="1">
                <a:latin typeface="Trebuchet MS" panose="020B0603020202020204" pitchFamily="34" charset="0"/>
                <a:ea typeface="Calibri" panose="020F0502020204030204" pitchFamily="34" charset="0"/>
                <a:cs typeface="Times New Roman" panose="02020603050405020304" pitchFamily="18" charset="0"/>
              </a:rPr>
              <a:t>conexe</a:t>
            </a:r>
            <a:endParaRPr lang="en-US" sz="1600" b="1" dirty="0">
              <a:latin typeface="Trebuchet MS" panose="020B0603020202020204" pitchFamily="34" charset="0"/>
              <a:ea typeface="Calibri" panose="020F0502020204030204" pitchFamily="34" charset="0"/>
              <a:cs typeface="Times New Roman" panose="02020603050405020304" pitchFamily="18" charset="0"/>
            </a:endParaRPr>
          </a:p>
          <a:p>
            <a:pPr lvl="0" algn="just">
              <a:lnSpc>
                <a:spcPct val="150000"/>
              </a:lnSpc>
              <a:spcAft>
                <a:spcPts val="0"/>
              </a:spcAft>
              <a:tabLst>
                <a:tab pos="3276600" algn="l"/>
              </a:tabLst>
            </a:pPr>
            <a:r>
              <a:rPr lang="en-US" sz="1600" b="1" dirty="0" smtClean="0">
                <a:latin typeface="Trebuchet MS" panose="020B0603020202020204" pitchFamily="34" charset="0"/>
                <a:ea typeface="Calibri" panose="020F0502020204030204" pitchFamily="34" charset="0"/>
                <a:cs typeface="Times New Roman" panose="02020603050405020304" pitchFamily="18" charset="0"/>
              </a:rPr>
              <a:t>•6312 </a:t>
            </a:r>
            <a:r>
              <a:rPr lang="en-US" sz="1600" b="1" dirty="0">
                <a:latin typeface="Trebuchet MS" panose="020B0603020202020204" pitchFamily="34" charset="0"/>
                <a:ea typeface="Calibri" panose="020F0502020204030204" pitchFamily="34" charset="0"/>
                <a:cs typeface="Times New Roman" panose="02020603050405020304" pitchFamily="18" charset="0"/>
              </a:rPr>
              <a:t>– </a:t>
            </a:r>
            <a:r>
              <a:rPr lang="en-US" sz="1600" b="1" dirty="0" err="1">
                <a:latin typeface="Trebuchet MS" panose="020B0603020202020204" pitchFamily="34" charset="0"/>
                <a:ea typeface="Calibri" panose="020F0502020204030204" pitchFamily="34" charset="0"/>
                <a:cs typeface="Times New Roman" panose="02020603050405020304" pitchFamily="18" charset="0"/>
              </a:rPr>
              <a:t>Activități</a:t>
            </a:r>
            <a:r>
              <a:rPr lang="en-US" sz="1600" b="1" dirty="0">
                <a:latin typeface="Trebuchet MS" panose="020B0603020202020204" pitchFamily="34" charset="0"/>
                <a:ea typeface="Calibri" panose="020F0502020204030204" pitchFamily="34" charset="0"/>
                <a:cs typeface="Times New Roman" panose="02020603050405020304" pitchFamily="18" charset="0"/>
              </a:rPr>
              <a:t> ale </a:t>
            </a:r>
            <a:r>
              <a:rPr lang="en-US" sz="1600" b="1" dirty="0" err="1">
                <a:latin typeface="Trebuchet MS" panose="020B0603020202020204" pitchFamily="34" charset="0"/>
                <a:ea typeface="Calibri" panose="020F0502020204030204" pitchFamily="34" charset="0"/>
                <a:cs typeface="Times New Roman" panose="02020603050405020304" pitchFamily="18" charset="0"/>
              </a:rPr>
              <a:t>portalurilor</a:t>
            </a:r>
            <a:r>
              <a:rPr lang="en-US" sz="1600" b="1" dirty="0">
                <a:latin typeface="Trebuchet MS" panose="020B0603020202020204" pitchFamily="34" charset="0"/>
                <a:ea typeface="Calibri" panose="020F0502020204030204" pitchFamily="34" charset="0"/>
                <a:cs typeface="Times New Roman" panose="02020603050405020304" pitchFamily="18" charset="0"/>
              </a:rPr>
              <a:t> web;</a:t>
            </a:r>
          </a:p>
          <a:p>
            <a:pPr lvl="0" algn="just">
              <a:lnSpc>
                <a:spcPct val="150000"/>
              </a:lnSpc>
              <a:spcAft>
                <a:spcPts val="0"/>
              </a:spcAft>
              <a:tabLst>
                <a:tab pos="3276600" algn="l"/>
              </a:tabLst>
            </a:pPr>
            <a:r>
              <a:rPr lang="en-US" sz="1600" b="1" dirty="0" smtClean="0">
                <a:latin typeface="Trebuchet MS" panose="020B0603020202020204" pitchFamily="34" charset="0"/>
                <a:ea typeface="Calibri" panose="020F0502020204030204" pitchFamily="34" charset="0"/>
                <a:cs typeface="Times New Roman" panose="02020603050405020304" pitchFamily="18" charset="0"/>
              </a:rPr>
              <a:t>•6399 </a:t>
            </a:r>
            <a:r>
              <a:rPr lang="en-US" sz="1600" b="1" dirty="0">
                <a:latin typeface="Trebuchet MS" panose="020B0603020202020204" pitchFamily="34" charset="0"/>
                <a:ea typeface="Calibri" panose="020F0502020204030204" pitchFamily="34" charset="0"/>
                <a:cs typeface="Times New Roman" panose="02020603050405020304" pitchFamily="18" charset="0"/>
              </a:rPr>
              <a:t>– </a:t>
            </a:r>
            <a:r>
              <a:rPr lang="en-US" sz="1600" b="1" dirty="0" err="1">
                <a:latin typeface="Trebuchet MS" panose="020B0603020202020204" pitchFamily="34" charset="0"/>
                <a:ea typeface="Calibri" panose="020F0502020204030204" pitchFamily="34" charset="0"/>
                <a:cs typeface="Times New Roman" panose="02020603050405020304" pitchFamily="18" charset="0"/>
              </a:rPr>
              <a:t>Alte</a:t>
            </a:r>
            <a:r>
              <a:rPr lang="en-US" sz="1600" b="1" dirty="0">
                <a:latin typeface="Trebuchet MS" panose="020B0603020202020204" pitchFamily="34" charset="0"/>
                <a:ea typeface="Calibri" panose="020F0502020204030204" pitchFamily="34" charset="0"/>
                <a:cs typeface="Times New Roman" panose="02020603050405020304" pitchFamily="18" charset="0"/>
              </a:rPr>
              <a:t> </a:t>
            </a:r>
            <a:r>
              <a:rPr lang="en-US" sz="1600" b="1" dirty="0" err="1">
                <a:latin typeface="Trebuchet MS" panose="020B0603020202020204" pitchFamily="34" charset="0"/>
                <a:ea typeface="Calibri" panose="020F0502020204030204" pitchFamily="34" charset="0"/>
                <a:cs typeface="Times New Roman" panose="02020603050405020304" pitchFamily="18" charset="0"/>
              </a:rPr>
              <a:t>activități</a:t>
            </a:r>
            <a:r>
              <a:rPr lang="en-US" sz="1600" b="1" dirty="0">
                <a:latin typeface="Trebuchet MS" panose="020B0603020202020204" pitchFamily="34" charset="0"/>
                <a:ea typeface="Calibri" panose="020F0502020204030204" pitchFamily="34" charset="0"/>
                <a:cs typeface="Times New Roman" panose="02020603050405020304" pitchFamily="18" charset="0"/>
              </a:rPr>
              <a:t> de </a:t>
            </a:r>
            <a:r>
              <a:rPr lang="en-US" sz="1600" b="1" dirty="0" err="1">
                <a:latin typeface="Trebuchet MS" panose="020B0603020202020204" pitchFamily="34" charset="0"/>
                <a:ea typeface="Calibri" panose="020F0502020204030204" pitchFamily="34" charset="0"/>
                <a:cs typeface="Times New Roman" panose="02020603050405020304" pitchFamily="18" charset="0"/>
              </a:rPr>
              <a:t>servicii</a:t>
            </a:r>
            <a:r>
              <a:rPr lang="en-US" sz="1600" b="1" dirty="0">
                <a:latin typeface="Trebuchet MS" panose="020B0603020202020204" pitchFamily="34" charset="0"/>
                <a:ea typeface="Calibri" panose="020F0502020204030204" pitchFamily="34" charset="0"/>
                <a:cs typeface="Times New Roman" panose="02020603050405020304" pitchFamily="18" charset="0"/>
              </a:rPr>
              <a:t> </a:t>
            </a:r>
            <a:r>
              <a:rPr lang="en-US" sz="1600" b="1" dirty="0" err="1">
                <a:latin typeface="Trebuchet MS" panose="020B0603020202020204" pitchFamily="34" charset="0"/>
                <a:ea typeface="Calibri" panose="020F0502020204030204" pitchFamily="34" charset="0"/>
                <a:cs typeface="Times New Roman" panose="02020603050405020304" pitchFamily="18" charset="0"/>
              </a:rPr>
              <a:t>informaționale</a:t>
            </a:r>
            <a:r>
              <a:rPr lang="en-US" sz="1600" b="1" dirty="0">
                <a:latin typeface="Trebuchet MS" panose="020B0603020202020204" pitchFamily="34" charset="0"/>
                <a:ea typeface="Calibri" panose="020F0502020204030204" pitchFamily="34" charset="0"/>
                <a:cs typeface="Times New Roman" panose="02020603050405020304" pitchFamily="18" charset="0"/>
              </a:rPr>
              <a:t> </a:t>
            </a:r>
            <a:r>
              <a:rPr lang="en-US" sz="1600" b="1" dirty="0" err="1">
                <a:latin typeface="Trebuchet MS" panose="020B0603020202020204" pitchFamily="34" charset="0"/>
                <a:ea typeface="Calibri" panose="020F0502020204030204" pitchFamily="34" charset="0"/>
                <a:cs typeface="Times New Roman" panose="02020603050405020304" pitchFamily="18" charset="0"/>
              </a:rPr>
              <a:t>n.c.a</a:t>
            </a:r>
            <a:r>
              <a:rPr lang="en-US" sz="1600" b="1" dirty="0" smtClean="0">
                <a:latin typeface="Trebuchet MS" panose="020B0603020202020204" pitchFamily="34" charset="0"/>
                <a:ea typeface="Calibri" panose="020F0502020204030204" pitchFamily="34" charset="0"/>
                <a:cs typeface="Times New Roman" panose="02020603050405020304" pitchFamily="18" charset="0"/>
              </a:rPr>
              <a:t>.;</a:t>
            </a:r>
            <a:endParaRPr lang="en-US" sz="1600" b="1" dirty="0">
              <a:latin typeface="Trebuchet MS" panose="020B0603020202020204" pitchFamily="34" charset="0"/>
              <a:ea typeface="Calibri" panose="020F0502020204030204" pitchFamily="34" charset="0"/>
              <a:cs typeface="Times New Roman" panose="02020603050405020304" pitchFamily="18" charset="0"/>
            </a:endParaRPr>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618785" y="767063"/>
            <a:ext cx="1349064" cy="1349064"/>
          </a:xfrm>
          <a:prstGeom prst="rect">
            <a:avLst/>
          </a:prstGeom>
        </p:spPr>
      </p:pic>
    </p:spTree>
    <p:extLst>
      <p:ext uri="{BB962C8B-B14F-4D97-AF65-F5344CB8AC3E}">
        <p14:creationId xmlns:p14="http://schemas.microsoft.com/office/powerpoint/2010/main" val="32824423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15459" y="1175182"/>
            <a:ext cx="8550775" cy="747380"/>
          </a:xfrm>
        </p:spPr>
        <p:txBody>
          <a:bodyPr>
            <a:normAutofit/>
          </a:bodyPr>
          <a:lstStyle/>
          <a:p>
            <a:r>
              <a:rPr lang="ro-RO" sz="4000" b="1" dirty="0" smtClean="0">
                <a:latin typeface="Trebuchet MS" panose="020B0603020202020204" pitchFamily="34" charset="0"/>
                <a:cs typeface="Times New Roman" panose="02020603050405020304" pitchFamily="18" charset="0"/>
              </a:rPr>
              <a:t>PARTENERIATUL (2)</a:t>
            </a:r>
            <a:endParaRPr lang="en-US" sz="4000" b="1" dirty="0">
              <a:latin typeface="Trebuchet MS" panose="020B0603020202020204" pitchFamily="34" charset="0"/>
              <a:cs typeface="Times New Roman" panose="02020603050405020304" pitchFamily="18" charset="0"/>
            </a:endParaRPr>
          </a:p>
        </p:txBody>
      </p:sp>
      <p:pic>
        <p:nvPicPr>
          <p:cNvPr id="8" name="Picture 7">
            <a:extLst>
              <a:ext uri="{FF2B5EF4-FFF2-40B4-BE49-F238E27FC236}">
                <a16:creationId xmlns:a16="http://schemas.microsoft.com/office/drawing/2014/main" id="{1A7BAF27-9B6B-4131-BA5C-4D66C4E2F303}"/>
              </a:ext>
            </a:extLst>
          </p:cNvPr>
          <p:cNvPicPr>
            <a:picLocks noChangeAspect="1"/>
          </p:cNvPicPr>
          <p:nvPr/>
        </p:nvPicPr>
        <p:blipFill>
          <a:blip r:embed="rId3"/>
          <a:stretch>
            <a:fillRect/>
          </a:stretch>
        </p:blipFill>
        <p:spPr>
          <a:xfrm>
            <a:off x="1488858" y="0"/>
            <a:ext cx="9090048" cy="1077576"/>
          </a:xfrm>
          <a:prstGeom prst="rect">
            <a:avLst/>
          </a:prstGeom>
        </p:spPr>
      </p:pic>
      <p:sp>
        <p:nvSpPr>
          <p:cNvPr id="3" name="Rectangle 2"/>
          <p:cNvSpPr/>
          <p:nvPr/>
        </p:nvSpPr>
        <p:spPr>
          <a:xfrm>
            <a:off x="794827" y="2059779"/>
            <a:ext cx="10793435" cy="4247317"/>
          </a:xfrm>
          <a:prstGeom prst="rect">
            <a:avLst/>
          </a:prstGeom>
        </p:spPr>
        <p:txBody>
          <a:bodyPr wrap="square">
            <a:spAutoFit/>
          </a:bodyPr>
          <a:lstStyle/>
          <a:p>
            <a:pPr algn="just"/>
            <a:r>
              <a:rPr lang="ro-RO" b="1" dirty="0">
                <a:latin typeface="Trebuchet MS" panose="020B0603020202020204" pitchFamily="34" charset="0"/>
                <a:ea typeface="Calibri" panose="020F0502020204030204" pitchFamily="34" charset="0"/>
                <a:cs typeface="Times New Roman" panose="02020603050405020304" pitchFamily="18" charset="0"/>
              </a:rPr>
              <a:t>Liderul de parteneriat poate depune un singur proiect </a:t>
            </a:r>
            <a:r>
              <a:rPr lang="ro-RO" dirty="0">
                <a:latin typeface="Trebuchet MS" panose="020B0603020202020204" pitchFamily="34" charset="0"/>
                <a:ea typeface="Calibri" panose="020F0502020204030204" pitchFamily="34" charset="0"/>
                <a:cs typeface="Times New Roman" panose="02020603050405020304" pitchFamily="18" charset="0"/>
              </a:rPr>
              <a:t>în cadrul prezentului apel. </a:t>
            </a:r>
          </a:p>
          <a:p>
            <a:pPr algn="just"/>
            <a:r>
              <a:rPr lang="ro-RO" dirty="0">
                <a:latin typeface="Trebuchet MS" panose="020B0603020202020204" pitchFamily="34" charset="0"/>
                <a:ea typeface="Calibri" panose="020F0502020204030204" pitchFamily="34" charset="0"/>
                <a:cs typeface="Times New Roman" panose="02020603050405020304" pitchFamily="18" charset="0"/>
              </a:rPr>
              <a:t>Numărul maxim de proiecte în care se poate angaja un </a:t>
            </a:r>
            <a:r>
              <a:rPr lang="ro-RO" b="1" dirty="0">
                <a:latin typeface="Trebuchet MS" panose="020B0603020202020204" pitchFamily="34" charset="0"/>
                <a:ea typeface="Calibri" panose="020F0502020204030204" pitchFamily="34" charset="0"/>
                <a:cs typeface="Times New Roman" panose="02020603050405020304" pitchFamily="18" charset="0"/>
              </a:rPr>
              <a:t>partener</a:t>
            </a:r>
            <a:r>
              <a:rPr lang="ro-RO" dirty="0">
                <a:latin typeface="Trebuchet MS" panose="020B0603020202020204" pitchFamily="34" charset="0"/>
                <a:ea typeface="Calibri" panose="020F0502020204030204" pitchFamily="34" charset="0"/>
                <a:cs typeface="Times New Roman" panose="02020603050405020304" pitchFamily="18" charset="0"/>
              </a:rPr>
              <a:t> este de </a:t>
            </a:r>
            <a:r>
              <a:rPr lang="ro-RO" b="1" dirty="0">
                <a:latin typeface="Trebuchet MS" panose="020B0603020202020204" pitchFamily="34" charset="0"/>
                <a:ea typeface="Calibri" panose="020F0502020204030204" pitchFamily="34" charset="0"/>
                <a:cs typeface="Times New Roman" panose="02020603050405020304" pitchFamily="18" charset="0"/>
              </a:rPr>
              <a:t>3 proiecte. </a:t>
            </a:r>
          </a:p>
          <a:p>
            <a:pPr algn="just"/>
            <a:endParaRPr lang="ro-RO" dirty="0">
              <a:latin typeface="Trebuchet MS" panose="020B0603020202020204" pitchFamily="34" charset="0"/>
              <a:ea typeface="Calibri" panose="020F0502020204030204" pitchFamily="34" charset="0"/>
              <a:cs typeface="Times New Roman" panose="02020603050405020304" pitchFamily="18" charset="0"/>
            </a:endParaRPr>
          </a:p>
          <a:p>
            <a:pPr algn="just"/>
            <a:endParaRPr lang="ro-RO" dirty="0">
              <a:latin typeface="Trebuchet MS" panose="020B0603020202020204" pitchFamily="34" charset="0"/>
            </a:endParaRPr>
          </a:p>
          <a:p>
            <a:pPr algn="just"/>
            <a:r>
              <a:rPr lang="en-US" dirty="0">
                <a:latin typeface="Trebuchet MS" panose="020B0603020202020204" pitchFamily="34" charset="0"/>
                <a:ea typeface="Calibri" panose="020F0502020204030204" pitchFamily="34" charset="0"/>
                <a:cs typeface="Times New Roman" panose="02020603050405020304" pitchFamily="18" charset="0"/>
              </a:rPr>
              <a:t>La </a:t>
            </a:r>
            <a:r>
              <a:rPr lang="en-US" dirty="0" err="1">
                <a:latin typeface="Trebuchet MS" panose="020B0603020202020204" pitchFamily="34" charset="0"/>
                <a:ea typeface="Calibri" panose="020F0502020204030204" pitchFamily="34" charset="0"/>
                <a:cs typeface="Times New Roman" panose="02020603050405020304" pitchFamily="18" charset="0"/>
              </a:rPr>
              <a:t>depunerea</a:t>
            </a:r>
            <a:r>
              <a:rPr lang="en-US" dirty="0">
                <a:latin typeface="Trebuchet MS" panose="020B0603020202020204" pitchFamily="34" charset="0"/>
                <a:ea typeface="Calibri" panose="020F0502020204030204" pitchFamily="34" charset="0"/>
                <a:cs typeface="Times New Roman" panose="02020603050405020304" pitchFamily="18" charset="0"/>
              </a:rPr>
              <a:t> </a:t>
            </a:r>
            <a:r>
              <a:rPr lang="en-US" dirty="0" err="1">
                <a:latin typeface="Trebuchet MS" panose="020B0603020202020204" pitchFamily="34" charset="0"/>
                <a:ea typeface="Calibri" panose="020F0502020204030204" pitchFamily="34" charset="0"/>
                <a:cs typeface="Times New Roman" panose="02020603050405020304" pitchFamily="18" charset="0"/>
              </a:rPr>
              <a:t>proiectului</a:t>
            </a:r>
            <a:r>
              <a:rPr lang="en-US" dirty="0">
                <a:latin typeface="Trebuchet MS" panose="020B0603020202020204" pitchFamily="34" charset="0"/>
                <a:ea typeface="Calibri" panose="020F0502020204030204" pitchFamily="34" charset="0"/>
                <a:cs typeface="Times New Roman" panose="02020603050405020304" pitchFamily="18" charset="0"/>
              </a:rPr>
              <a:t>, </a:t>
            </a:r>
            <a:r>
              <a:rPr lang="en-US" dirty="0" err="1">
                <a:latin typeface="Trebuchet MS" panose="020B0603020202020204" pitchFamily="34" charset="0"/>
                <a:ea typeface="Calibri" panose="020F0502020204030204" pitchFamily="34" charset="0"/>
                <a:cs typeface="Times New Roman" panose="02020603050405020304" pitchFamily="18" charset="0"/>
              </a:rPr>
              <a:t>Liderul</a:t>
            </a:r>
            <a:r>
              <a:rPr lang="en-US" dirty="0">
                <a:latin typeface="Trebuchet MS" panose="020B0603020202020204" pitchFamily="34" charset="0"/>
                <a:ea typeface="Calibri" panose="020F0502020204030204" pitchFamily="34" charset="0"/>
                <a:cs typeface="Times New Roman" panose="02020603050405020304" pitchFamily="18" charset="0"/>
              </a:rPr>
              <a:t> de </a:t>
            </a:r>
            <a:r>
              <a:rPr lang="en-US" dirty="0" err="1">
                <a:latin typeface="Trebuchet MS" panose="020B0603020202020204" pitchFamily="34" charset="0"/>
                <a:ea typeface="Calibri" panose="020F0502020204030204" pitchFamily="34" charset="0"/>
                <a:cs typeface="Times New Roman" panose="02020603050405020304" pitchFamily="18" charset="0"/>
              </a:rPr>
              <a:t>parteneriat</a:t>
            </a:r>
            <a:r>
              <a:rPr lang="en-US" dirty="0">
                <a:latin typeface="Trebuchet MS" panose="020B0603020202020204" pitchFamily="34" charset="0"/>
                <a:ea typeface="Calibri" panose="020F0502020204030204" pitchFamily="34" charset="0"/>
                <a:cs typeface="Times New Roman" panose="02020603050405020304" pitchFamily="18" charset="0"/>
              </a:rPr>
              <a:t> </a:t>
            </a:r>
            <a:r>
              <a:rPr lang="en-US" dirty="0" err="1">
                <a:latin typeface="Trebuchet MS" panose="020B0603020202020204" pitchFamily="34" charset="0"/>
                <a:ea typeface="Calibri" panose="020F0502020204030204" pitchFamily="34" charset="0"/>
                <a:cs typeface="Times New Roman" panose="02020603050405020304" pitchFamily="18" charset="0"/>
              </a:rPr>
              <a:t>va</a:t>
            </a:r>
            <a:r>
              <a:rPr lang="en-US" dirty="0">
                <a:latin typeface="Trebuchet MS" panose="020B0603020202020204" pitchFamily="34" charset="0"/>
                <a:ea typeface="Calibri" panose="020F0502020204030204" pitchFamily="34" charset="0"/>
                <a:cs typeface="Times New Roman" panose="02020603050405020304" pitchFamily="18" charset="0"/>
              </a:rPr>
              <a:t> </a:t>
            </a:r>
            <a:r>
              <a:rPr lang="en-US" dirty="0" err="1">
                <a:latin typeface="Trebuchet MS" panose="020B0603020202020204" pitchFamily="34" charset="0"/>
                <a:ea typeface="Calibri" panose="020F0502020204030204" pitchFamily="34" charset="0"/>
                <a:cs typeface="Times New Roman" panose="02020603050405020304" pitchFamily="18" charset="0"/>
              </a:rPr>
              <a:t>prezenta</a:t>
            </a:r>
            <a:r>
              <a:rPr lang="en-US" dirty="0">
                <a:latin typeface="Trebuchet MS" panose="020B0603020202020204" pitchFamily="34" charset="0"/>
                <a:ea typeface="Calibri" panose="020F0502020204030204" pitchFamily="34" charset="0"/>
                <a:cs typeface="Times New Roman" panose="02020603050405020304" pitchFamily="18" charset="0"/>
              </a:rPr>
              <a:t> un </a:t>
            </a:r>
            <a:r>
              <a:rPr lang="en-US" b="1" dirty="0" err="1">
                <a:latin typeface="Trebuchet MS" panose="020B0603020202020204" pitchFamily="34" charset="0"/>
                <a:ea typeface="Calibri" panose="020F0502020204030204" pitchFamily="34" charset="0"/>
                <a:cs typeface="Times New Roman" panose="02020603050405020304" pitchFamily="18" charset="0"/>
              </a:rPr>
              <a:t>memoriu</a:t>
            </a:r>
            <a:r>
              <a:rPr lang="en-US" b="1" dirty="0">
                <a:latin typeface="Trebuchet MS" panose="020B0603020202020204" pitchFamily="34" charset="0"/>
                <a:ea typeface="Calibri" panose="020F0502020204030204" pitchFamily="34" charset="0"/>
                <a:cs typeface="Times New Roman" panose="02020603050405020304" pitchFamily="18" charset="0"/>
              </a:rPr>
              <a:t> </a:t>
            </a:r>
            <a:r>
              <a:rPr lang="en-US" b="1" dirty="0" err="1">
                <a:latin typeface="Trebuchet MS" panose="020B0603020202020204" pitchFamily="34" charset="0"/>
                <a:ea typeface="Calibri" panose="020F0502020204030204" pitchFamily="34" charset="0"/>
                <a:cs typeface="Times New Roman" panose="02020603050405020304" pitchFamily="18" charset="0"/>
              </a:rPr>
              <a:t>justificativ</a:t>
            </a:r>
            <a:r>
              <a:rPr lang="en-US" b="1" dirty="0">
                <a:latin typeface="Trebuchet MS" panose="020B0603020202020204" pitchFamily="34" charset="0"/>
                <a:ea typeface="Calibri" panose="020F0502020204030204" pitchFamily="34" charset="0"/>
                <a:cs typeface="Times New Roman" panose="02020603050405020304" pitchFamily="18" charset="0"/>
              </a:rPr>
              <a:t> </a:t>
            </a:r>
            <a:r>
              <a:rPr lang="en-US" dirty="0" err="1">
                <a:latin typeface="Trebuchet MS" panose="020B0603020202020204" pitchFamily="34" charset="0"/>
                <a:ea typeface="Calibri" panose="020F0502020204030204" pitchFamily="34" charset="0"/>
                <a:cs typeface="Times New Roman" panose="02020603050405020304" pitchFamily="18" charset="0"/>
              </a:rPr>
              <a:t>prin</a:t>
            </a:r>
            <a:r>
              <a:rPr lang="en-US" dirty="0">
                <a:latin typeface="Trebuchet MS" panose="020B0603020202020204" pitchFamily="34" charset="0"/>
                <a:ea typeface="Calibri" panose="020F0502020204030204" pitchFamily="34" charset="0"/>
                <a:cs typeface="Times New Roman" panose="02020603050405020304" pitchFamily="18" charset="0"/>
              </a:rPr>
              <a:t> care </a:t>
            </a:r>
            <a:r>
              <a:rPr lang="en-US" b="1" dirty="0" err="1">
                <a:latin typeface="Trebuchet MS" panose="020B0603020202020204" pitchFamily="34" charset="0"/>
                <a:ea typeface="Calibri" panose="020F0502020204030204" pitchFamily="34" charset="0"/>
                <a:cs typeface="Times New Roman" panose="02020603050405020304" pitchFamily="18" charset="0"/>
              </a:rPr>
              <a:t>motivează</a:t>
            </a:r>
            <a:r>
              <a:rPr lang="en-US" b="1" dirty="0">
                <a:latin typeface="Trebuchet MS" panose="020B0603020202020204" pitchFamily="34" charset="0"/>
                <a:ea typeface="Calibri" panose="020F0502020204030204" pitchFamily="34" charset="0"/>
                <a:cs typeface="Times New Roman" panose="02020603050405020304" pitchFamily="18" charset="0"/>
              </a:rPr>
              <a:t> </a:t>
            </a:r>
            <a:r>
              <a:rPr lang="en-US" b="1" dirty="0" err="1">
                <a:latin typeface="Trebuchet MS" panose="020B0603020202020204" pitchFamily="34" charset="0"/>
                <a:ea typeface="Calibri" panose="020F0502020204030204" pitchFamily="34" charset="0"/>
                <a:cs typeface="Times New Roman" panose="02020603050405020304" pitchFamily="18" charset="0"/>
              </a:rPr>
              <a:t>selecția</a:t>
            </a:r>
            <a:r>
              <a:rPr lang="en-US" b="1" dirty="0">
                <a:latin typeface="Trebuchet MS" panose="020B0603020202020204" pitchFamily="34" charset="0"/>
                <a:ea typeface="Calibri" panose="020F0502020204030204" pitchFamily="34" charset="0"/>
                <a:cs typeface="Times New Roman" panose="02020603050405020304" pitchFamily="18" charset="0"/>
              </a:rPr>
              <a:t> </a:t>
            </a:r>
            <a:r>
              <a:rPr lang="en-US" b="1" dirty="0" err="1">
                <a:latin typeface="Trebuchet MS" panose="020B0603020202020204" pitchFamily="34" charset="0"/>
                <a:ea typeface="Calibri" panose="020F0502020204030204" pitchFamily="34" charset="0"/>
                <a:cs typeface="Times New Roman" panose="02020603050405020304" pitchFamily="18" charset="0"/>
              </a:rPr>
              <a:t>partenerului</a:t>
            </a:r>
            <a:r>
              <a:rPr lang="en-US" dirty="0">
                <a:latin typeface="Trebuchet MS" panose="020B0603020202020204" pitchFamily="34" charset="0"/>
                <a:ea typeface="Calibri" panose="020F0502020204030204" pitchFamily="34" charset="0"/>
                <a:cs typeface="Times New Roman" panose="02020603050405020304" pitchFamily="18" charset="0"/>
              </a:rPr>
              <a:t>, </a:t>
            </a:r>
            <a:r>
              <a:rPr lang="en-US" dirty="0" err="1">
                <a:latin typeface="Trebuchet MS" panose="020B0603020202020204" pitchFamily="34" charset="0"/>
                <a:ea typeface="Calibri" panose="020F0502020204030204" pitchFamily="34" charset="0"/>
                <a:cs typeface="Times New Roman" panose="02020603050405020304" pitchFamily="18" charset="0"/>
              </a:rPr>
              <a:t>în</a:t>
            </a:r>
            <a:r>
              <a:rPr lang="en-US" dirty="0">
                <a:latin typeface="Trebuchet MS" panose="020B0603020202020204" pitchFamily="34" charset="0"/>
                <a:ea typeface="Calibri" panose="020F0502020204030204" pitchFamily="34" charset="0"/>
                <a:cs typeface="Times New Roman" panose="02020603050405020304" pitchFamily="18" charset="0"/>
              </a:rPr>
              <a:t> </a:t>
            </a:r>
            <a:r>
              <a:rPr lang="en-US" dirty="0" err="1">
                <a:latin typeface="Trebuchet MS" panose="020B0603020202020204" pitchFamily="34" charset="0"/>
                <a:ea typeface="Calibri" panose="020F0502020204030204" pitchFamily="34" charset="0"/>
                <a:cs typeface="Times New Roman" panose="02020603050405020304" pitchFamily="18" charset="0"/>
              </a:rPr>
              <a:t>baza</a:t>
            </a:r>
            <a:r>
              <a:rPr lang="en-US" dirty="0">
                <a:latin typeface="Trebuchet MS" panose="020B0603020202020204" pitchFamily="34" charset="0"/>
                <a:ea typeface="Calibri" panose="020F0502020204030204" pitchFamily="34" charset="0"/>
                <a:cs typeface="Times New Roman" panose="02020603050405020304" pitchFamily="18" charset="0"/>
              </a:rPr>
              <a:t> </a:t>
            </a:r>
            <a:r>
              <a:rPr lang="en-US" dirty="0" err="1">
                <a:latin typeface="Trebuchet MS" panose="020B0603020202020204" pitchFamily="34" charset="0"/>
                <a:ea typeface="Calibri" panose="020F0502020204030204" pitchFamily="34" charset="0"/>
                <a:cs typeface="Times New Roman" panose="02020603050405020304" pitchFamily="18" charset="0"/>
              </a:rPr>
              <a:t>capacității</a:t>
            </a:r>
            <a:r>
              <a:rPr lang="en-US" dirty="0">
                <a:latin typeface="Trebuchet MS" panose="020B0603020202020204" pitchFamily="34" charset="0"/>
                <a:ea typeface="Calibri" panose="020F0502020204030204" pitchFamily="34" charset="0"/>
                <a:cs typeface="Times New Roman" panose="02020603050405020304" pitchFamily="18" charset="0"/>
              </a:rPr>
              <a:t> </a:t>
            </a:r>
            <a:r>
              <a:rPr lang="en-US" dirty="0" err="1">
                <a:latin typeface="Trebuchet MS" panose="020B0603020202020204" pitchFamily="34" charset="0"/>
                <a:ea typeface="Calibri" panose="020F0502020204030204" pitchFamily="34" charset="0"/>
                <a:cs typeface="Times New Roman" panose="02020603050405020304" pitchFamily="18" charset="0"/>
              </a:rPr>
              <a:t>tehnice</a:t>
            </a:r>
            <a:r>
              <a:rPr lang="en-US" dirty="0">
                <a:latin typeface="Trebuchet MS" panose="020B0603020202020204" pitchFamily="34" charset="0"/>
                <a:ea typeface="Calibri" panose="020F0502020204030204" pitchFamily="34" charset="0"/>
                <a:cs typeface="Times New Roman" panose="02020603050405020304" pitchFamily="18" charset="0"/>
              </a:rPr>
              <a:t> </a:t>
            </a:r>
            <a:r>
              <a:rPr lang="en-US" dirty="0" err="1">
                <a:latin typeface="Trebuchet MS" panose="020B0603020202020204" pitchFamily="34" charset="0"/>
                <a:ea typeface="Calibri" panose="020F0502020204030204" pitchFamily="34" charset="0"/>
                <a:cs typeface="Times New Roman" panose="02020603050405020304" pitchFamily="18" charset="0"/>
              </a:rPr>
              <a:t>și</a:t>
            </a:r>
            <a:r>
              <a:rPr lang="en-US" dirty="0">
                <a:latin typeface="Trebuchet MS" panose="020B0603020202020204" pitchFamily="34" charset="0"/>
                <a:ea typeface="Calibri" panose="020F0502020204030204" pitchFamily="34" charset="0"/>
                <a:cs typeface="Times New Roman" panose="02020603050405020304" pitchFamily="18" charset="0"/>
              </a:rPr>
              <a:t> </a:t>
            </a:r>
            <a:r>
              <a:rPr lang="en-US" dirty="0" err="1">
                <a:latin typeface="Trebuchet MS" panose="020B0603020202020204" pitchFamily="34" charset="0"/>
                <a:ea typeface="Calibri" panose="020F0502020204030204" pitchFamily="34" charset="0"/>
                <a:cs typeface="Times New Roman" panose="02020603050405020304" pitchFamily="18" charset="0"/>
              </a:rPr>
              <a:t>economice</a:t>
            </a:r>
            <a:r>
              <a:rPr lang="en-US" dirty="0">
                <a:latin typeface="Trebuchet MS" panose="020B0603020202020204" pitchFamily="34" charset="0"/>
                <a:ea typeface="Calibri" panose="020F0502020204030204" pitchFamily="34" charset="0"/>
                <a:cs typeface="Times New Roman" panose="02020603050405020304" pitchFamily="18" charset="0"/>
              </a:rPr>
              <a:t>, a </a:t>
            </a:r>
            <a:r>
              <a:rPr lang="en-US" dirty="0" err="1">
                <a:latin typeface="Trebuchet MS" panose="020B0603020202020204" pitchFamily="34" charset="0"/>
                <a:ea typeface="Calibri" panose="020F0502020204030204" pitchFamily="34" charset="0"/>
                <a:cs typeface="Times New Roman" panose="02020603050405020304" pitchFamily="18" charset="0"/>
              </a:rPr>
              <a:t>experienței</a:t>
            </a:r>
            <a:r>
              <a:rPr lang="en-US" dirty="0">
                <a:latin typeface="Trebuchet MS" panose="020B0603020202020204" pitchFamily="34" charset="0"/>
                <a:ea typeface="Calibri" panose="020F0502020204030204" pitchFamily="34" charset="0"/>
                <a:cs typeface="Times New Roman" panose="02020603050405020304" pitchFamily="18" charset="0"/>
              </a:rPr>
              <a:t> </a:t>
            </a:r>
            <a:r>
              <a:rPr lang="en-US" dirty="0" err="1">
                <a:latin typeface="Trebuchet MS" panose="020B0603020202020204" pitchFamily="34" charset="0"/>
                <a:ea typeface="Calibri" panose="020F0502020204030204" pitchFamily="34" charset="0"/>
                <a:cs typeface="Times New Roman" panose="02020603050405020304" pitchFamily="18" charset="0"/>
              </a:rPr>
              <a:t>acestuia</a:t>
            </a:r>
            <a:r>
              <a:rPr lang="en-US" dirty="0">
                <a:latin typeface="Trebuchet MS" panose="020B0603020202020204" pitchFamily="34" charset="0"/>
                <a:ea typeface="Calibri" panose="020F0502020204030204" pitchFamily="34" charset="0"/>
                <a:cs typeface="Times New Roman" panose="02020603050405020304" pitchFamily="18" charset="0"/>
              </a:rPr>
              <a:t> </a:t>
            </a:r>
            <a:r>
              <a:rPr lang="en-US" dirty="0" err="1">
                <a:latin typeface="Trebuchet MS" panose="020B0603020202020204" pitchFamily="34" charset="0"/>
                <a:ea typeface="Calibri" panose="020F0502020204030204" pitchFamily="34" charset="0"/>
                <a:cs typeface="Times New Roman" panose="02020603050405020304" pitchFamily="18" charset="0"/>
              </a:rPr>
              <a:t>în</a:t>
            </a:r>
            <a:r>
              <a:rPr lang="en-US" dirty="0">
                <a:latin typeface="Trebuchet MS" panose="020B0603020202020204" pitchFamily="34" charset="0"/>
                <a:ea typeface="Calibri" panose="020F0502020204030204" pitchFamily="34" charset="0"/>
                <a:cs typeface="Times New Roman" panose="02020603050405020304" pitchFamily="18" charset="0"/>
              </a:rPr>
              <a:t> </a:t>
            </a:r>
            <a:r>
              <a:rPr lang="en-US" dirty="0" err="1">
                <a:latin typeface="Trebuchet MS" panose="020B0603020202020204" pitchFamily="34" charset="0"/>
                <a:ea typeface="Calibri" panose="020F0502020204030204" pitchFamily="34" charset="0"/>
                <a:cs typeface="Times New Roman" panose="02020603050405020304" pitchFamily="18" charset="0"/>
              </a:rPr>
              <a:t>domeniul</a:t>
            </a:r>
            <a:r>
              <a:rPr lang="en-US" dirty="0">
                <a:latin typeface="Trebuchet MS" panose="020B0603020202020204" pitchFamily="34" charset="0"/>
                <a:ea typeface="Calibri" panose="020F0502020204030204" pitchFamily="34" charset="0"/>
                <a:cs typeface="Times New Roman" panose="02020603050405020304" pitchFamily="18" charset="0"/>
              </a:rPr>
              <a:t> IT, </a:t>
            </a:r>
            <a:r>
              <a:rPr lang="en-US" dirty="0" err="1">
                <a:latin typeface="Trebuchet MS" panose="020B0603020202020204" pitchFamily="34" charset="0"/>
                <a:ea typeface="Calibri" panose="020F0502020204030204" pitchFamily="34" charset="0"/>
                <a:cs typeface="Times New Roman" panose="02020603050405020304" pitchFamily="18" charset="0"/>
              </a:rPr>
              <a:t>precum</a:t>
            </a:r>
            <a:r>
              <a:rPr lang="en-US" dirty="0">
                <a:latin typeface="Trebuchet MS" panose="020B0603020202020204" pitchFamily="34" charset="0"/>
                <a:ea typeface="Calibri" panose="020F0502020204030204" pitchFamily="34" charset="0"/>
                <a:cs typeface="Times New Roman" panose="02020603050405020304" pitchFamily="18" charset="0"/>
              </a:rPr>
              <a:t> </a:t>
            </a:r>
            <a:r>
              <a:rPr lang="en-US" dirty="0" err="1">
                <a:latin typeface="Trebuchet MS" panose="020B0603020202020204" pitchFamily="34" charset="0"/>
                <a:ea typeface="Calibri" panose="020F0502020204030204" pitchFamily="34" charset="0"/>
                <a:cs typeface="Times New Roman" panose="02020603050405020304" pitchFamily="18" charset="0"/>
              </a:rPr>
              <a:t>și</a:t>
            </a:r>
            <a:r>
              <a:rPr lang="en-US" dirty="0">
                <a:latin typeface="Trebuchet MS" panose="020B0603020202020204" pitchFamily="34" charset="0"/>
                <a:ea typeface="Calibri" panose="020F0502020204030204" pitchFamily="34" charset="0"/>
                <a:cs typeface="Times New Roman" panose="02020603050405020304" pitchFamily="18" charset="0"/>
              </a:rPr>
              <a:t> </a:t>
            </a:r>
            <a:r>
              <a:rPr lang="en-US" dirty="0" err="1">
                <a:latin typeface="Trebuchet MS" panose="020B0603020202020204" pitchFamily="34" charset="0"/>
                <a:ea typeface="Calibri" panose="020F0502020204030204" pitchFamily="34" charset="0"/>
                <a:cs typeface="Times New Roman" panose="02020603050405020304" pitchFamily="18" charset="0"/>
              </a:rPr>
              <a:t>aplicabilitatea</a:t>
            </a:r>
            <a:r>
              <a:rPr lang="en-US" dirty="0">
                <a:latin typeface="Trebuchet MS" panose="020B0603020202020204" pitchFamily="34" charset="0"/>
                <a:ea typeface="Calibri" panose="020F0502020204030204" pitchFamily="34" charset="0"/>
                <a:cs typeface="Times New Roman" panose="02020603050405020304" pitchFamily="18" charset="0"/>
              </a:rPr>
              <a:t> </a:t>
            </a:r>
            <a:r>
              <a:rPr lang="en-US" dirty="0" err="1">
                <a:latin typeface="Trebuchet MS" panose="020B0603020202020204" pitchFamily="34" charset="0"/>
                <a:ea typeface="Calibri" panose="020F0502020204030204" pitchFamily="34" charset="0"/>
                <a:cs typeface="Times New Roman" panose="02020603050405020304" pitchFamily="18" charset="0"/>
              </a:rPr>
              <a:t>contribuției</a:t>
            </a:r>
            <a:r>
              <a:rPr lang="en-US" dirty="0">
                <a:latin typeface="Trebuchet MS" panose="020B0603020202020204" pitchFamily="34" charset="0"/>
                <a:ea typeface="Calibri" panose="020F0502020204030204" pitchFamily="34" charset="0"/>
                <a:cs typeface="Times New Roman" panose="02020603050405020304" pitchFamily="18" charset="0"/>
              </a:rPr>
              <a:t> </a:t>
            </a:r>
            <a:r>
              <a:rPr lang="en-US" dirty="0" err="1">
                <a:latin typeface="Trebuchet MS" panose="020B0603020202020204" pitchFamily="34" charset="0"/>
                <a:ea typeface="Calibri" panose="020F0502020204030204" pitchFamily="34" charset="0"/>
                <a:cs typeface="Times New Roman" panose="02020603050405020304" pitchFamily="18" charset="0"/>
              </a:rPr>
              <a:t>acestuia</a:t>
            </a:r>
            <a:r>
              <a:rPr lang="en-US" dirty="0">
                <a:latin typeface="Trebuchet MS" panose="020B0603020202020204" pitchFamily="34" charset="0"/>
                <a:ea typeface="Calibri" panose="020F0502020204030204" pitchFamily="34" charset="0"/>
                <a:cs typeface="Times New Roman" panose="02020603050405020304" pitchFamily="18" charset="0"/>
              </a:rPr>
              <a:t> </a:t>
            </a:r>
            <a:r>
              <a:rPr lang="en-US" dirty="0" err="1">
                <a:latin typeface="Trebuchet MS" panose="020B0603020202020204" pitchFamily="34" charset="0"/>
                <a:ea typeface="Calibri" panose="020F0502020204030204" pitchFamily="34" charset="0"/>
                <a:cs typeface="Times New Roman" panose="02020603050405020304" pitchFamily="18" charset="0"/>
              </a:rPr>
              <a:t>în</a:t>
            </a:r>
            <a:r>
              <a:rPr lang="en-US" dirty="0">
                <a:latin typeface="Trebuchet MS" panose="020B0603020202020204" pitchFamily="34" charset="0"/>
                <a:ea typeface="Calibri" panose="020F0502020204030204" pitchFamily="34" charset="0"/>
                <a:cs typeface="Times New Roman" panose="02020603050405020304" pitchFamily="18" charset="0"/>
              </a:rPr>
              <a:t> </a:t>
            </a:r>
            <a:r>
              <a:rPr lang="en-US" dirty="0" err="1">
                <a:latin typeface="Trebuchet MS" panose="020B0603020202020204" pitchFamily="34" charset="0"/>
                <a:ea typeface="Calibri" panose="020F0502020204030204" pitchFamily="34" charset="0"/>
                <a:cs typeface="Times New Roman" panose="02020603050405020304" pitchFamily="18" charset="0"/>
              </a:rPr>
              <a:t>cadrul</a:t>
            </a:r>
            <a:r>
              <a:rPr lang="en-US" dirty="0">
                <a:latin typeface="Trebuchet MS" panose="020B0603020202020204" pitchFamily="34" charset="0"/>
                <a:ea typeface="Calibri" panose="020F0502020204030204" pitchFamily="34" charset="0"/>
                <a:cs typeface="Times New Roman" panose="02020603050405020304" pitchFamily="18" charset="0"/>
              </a:rPr>
              <a:t> </a:t>
            </a:r>
            <a:r>
              <a:rPr lang="en-US" dirty="0" err="1">
                <a:latin typeface="Trebuchet MS" panose="020B0603020202020204" pitchFamily="34" charset="0"/>
                <a:ea typeface="Calibri" panose="020F0502020204030204" pitchFamily="34" charset="0"/>
                <a:cs typeface="Times New Roman" panose="02020603050405020304" pitchFamily="18" charset="0"/>
              </a:rPr>
              <a:t>procesului</a:t>
            </a:r>
            <a:r>
              <a:rPr lang="en-US" dirty="0">
                <a:latin typeface="Trebuchet MS" panose="020B0603020202020204" pitchFamily="34" charset="0"/>
                <a:ea typeface="Calibri" panose="020F0502020204030204" pitchFamily="34" charset="0"/>
                <a:cs typeface="Times New Roman" panose="02020603050405020304" pitchFamily="18" charset="0"/>
              </a:rPr>
              <a:t> </a:t>
            </a:r>
            <a:r>
              <a:rPr lang="en-US" dirty="0" err="1">
                <a:latin typeface="Trebuchet MS" panose="020B0603020202020204" pitchFamily="34" charset="0"/>
                <a:ea typeface="Calibri" panose="020F0502020204030204" pitchFamily="34" charset="0"/>
                <a:cs typeface="Times New Roman" panose="02020603050405020304" pitchFamily="18" charset="0"/>
              </a:rPr>
              <a:t>tehnologic</a:t>
            </a:r>
            <a:r>
              <a:rPr lang="en-US" dirty="0">
                <a:latin typeface="Trebuchet MS" panose="020B0603020202020204" pitchFamily="34" charset="0"/>
                <a:ea typeface="Calibri" panose="020F0502020204030204" pitchFamily="34" charset="0"/>
                <a:cs typeface="Times New Roman" panose="02020603050405020304" pitchFamily="18" charset="0"/>
              </a:rPr>
              <a:t> al </a:t>
            </a:r>
            <a:r>
              <a:rPr lang="en-US" dirty="0" err="1">
                <a:latin typeface="Trebuchet MS" panose="020B0603020202020204" pitchFamily="34" charset="0"/>
                <a:ea typeface="Calibri" panose="020F0502020204030204" pitchFamily="34" charset="0"/>
                <a:cs typeface="Times New Roman" panose="02020603050405020304" pitchFamily="18" charset="0"/>
              </a:rPr>
              <a:t>liderului</a:t>
            </a:r>
            <a:r>
              <a:rPr lang="en-US" dirty="0">
                <a:latin typeface="Trebuchet MS" panose="020B0603020202020204" pitchFamily="34" charset="0"/>
                <a:ea typeface="Calibri" panose="020F0502020204030204" pitchFamily="34" charset="0"/>
                <a:cs typeface="Times New Roman" panose="02020603050405020304" pitchFamily="18" charset="0"/>
              </a:rPr>
              <a:t> de </a:t>
            </a:r>
            <a:r>
              <a:rPr lang="en-US" dirty="0" err="1">
                <a:latin typeface="Trebuchet MS" panose="020B0603020202020204" pitchFamily="34" charset="0"/>
                <a:ea typeface="Calibri" panose="020F0502020204030204" pitchFamily="34" charset="0"/>
                <a:cs typeface="Times New Roman" panose="02020603050405020304" pitchFamily="18" charset="0"/>
              </a:rPr>
              <a:t>parteneriat</a:t>
            </a:r>
            <a:r>
              <a:rPr lang="en-US" dirty="0">
                <a:latin typeface="Trebuchet MS" panose="020B0603020202020204" pitchFamily="34" charset="0"/>
                <a:ea typeface="Calibri" panose="020F0502020204030204" pitchFamily="34" charset="0"/>
                <a:cs typeface="Times New Roman" panose="02020603050405020304" pitchFamily="18" charset="0"/>
              </a:rPr>
              <a:t>. </a:t>
            </a:r>
            <a:endParaRPr lang="ro-RO" dirty="0" smtClean="0">
              <a:latin typeface="Trebuchet MS" panose="020B0603020202020204" pitchFamily="34" charset="0"/>
              <a:ea typeface="Calibri" panose="020F0502020204030204" pitchFamily="34" charset="0"/>
              <a:cs typeface="Times New Roman" panose="02020603050405020304" pitchFamily="18" charset="0"/>
            </a:endParaRPr>
          </a:p>
          <a:p>
            <a:pPr algn="just"/>
            <a:endParaRPr lang="ro-RO" dirty="0">
              <a:latin typeface="Trebuchet MS" panose="020B0603020202020204" pitchFamily="34" charset="0"/>
              <a:ea typeface="Calibri" panose="020F0502020204030204" pitchFamily="34" charset="0"/>
              <a:cs typeface="Times New Roman" panose="02020603050405020304" pitchFamily="18" charset="0"/>
            </a:endParaRPr>
          </a:p>
          <a:p>
            <a:pPr algn="just"/>
            <a:r>
              <a:rPr lang="en-US" dirty="0" smtClean="0">
                <a:latin typeface="Trebuchet MS" panose="020B0603020202020204" pitchFamily="34" charset="0"/>
                <a:ea typeface="Calibri" panose="020F0502020204030204" pitchFamily="34" charset="0"/>
                <a:cs typeface="Times New Roman" panose="02020603050405020304" pitchFamily="18" charset="0"/>
              </a:rPr>
              <a:t>Nu </a:t>
            </a:r>
            <a:r>
              <a:rPr lang="en-US" dirty="0">
                <a:latin typeface="Trebuchet MS" panose="020B0603020202020204" pitchFamily="34" charset="0"/>
                <a:ea typeface="Calibri" panose="020F0502020204030204" pitchFamily="34" charset="0"/>
                <a:cs typeface="Times New Roman" panose="02020603050405020304" pitchFamily="18" charset="0"/>
              </a:rPr>
              <a:t>se </a:t>
            </a:r>
            <a:r>
              <a:rPr lang="en-US" dirty="0" err="1">
                <a:latin typeface="Trebuchet MS" panose="020B0603020202020204" pitchFamily="34" charset="0"/>
                <a:ea typeface="Calibri" panose="020F0502020204030204" pitchFamily="34" charset="0"/>
                <a:cs typeface="Times New Roman" panose="02020603050405020304" pitchFamily="18" charset="0"/>
              </a:rPr>
              <a:t>acceptă</a:t>
            </a:r>
            <a:r>
              <a:rPr lang="en-US" dirty="0">
                <a:latin typeface="Trebuchet MS" panose="020B0603020202020204" pitchFamily="34" charset="0"/>
                <a:ea typeface="Calibri" panose="020F0502020204030204" pitchFamily="34" charset="0"/>
                <a:cs typeface="Times New Roman" panose="02020603050405020304" pitchFamily="18" charset="0"/>
              </a:rPr>
              <a:t> ca </a:t>
            </a:r>
            <a:r>
              <a:rPr lang="en-US" dirty="0" err="1">
                <a:latin typeface="Trebuchet MS" panose="020B0603020202020204" pitchFamily="34" charset="0"/>
                <a:ea typeface="Calibri" panose="020F0502020204030204" pitchFamily="34" charset="0"/>
                <a:cs typeface="Times New Roman" panose="02020603050405020304" pitchFamily="18" charset="0"/>
              </a:rPr>
              <a:t>liderul</a:t>
            </a:r>
            <a:r>
              <a:rPr lang="en-US" dirty="0">
                <a:latin typeface="Trebuchet MS" panose="020B0603020202020204" pitchFamily="34" charset="0"/>
                <a:ea typeface="Calibri" panose="020F0502020204030204" pitchFamily="34" charset="0"/>
                <a:cs typeface="Times New Roman" panose="02020603050405020304" pitchFamily="18" charset="0"/>
              </a:rPr>
              <a:t> de </a:t>
            </a:r>
            <a:r>
              <a:rPr lang="en-US" dirty="0" err="1">
                <a:latin typeface="Trebuchet MS" panose="020B0603020202020204" pitchFamily="34" charset="0"/>
                <a:ea typeface="Calibri" panose="020F0502020204030204" pitchFamily="34" charset="0"/>
                <a:cs typeface="Times New Roman" panose="02020603050405020304" pitchFamily="18" charset="0"/>
              </a:rPr>
              <a:t>parteneriat</a:t>
            </a:r>
            <a:r>
              <a:rPr lang="en-US" dirty="0">
                <a:latin typeface="Trebuchet MS" panose="020B0603020202020204" pitchFamily="34" charset="0"/>
                <a:ea typeface="Calibri" panose="020F0502020204030204" pitchFamily="34" charset="0"/>
                <a:cs typeface="Times New Roman" panose="02020603050405020304" pitchFamily="18" charset="0"/>
              </a:rPr>
              <a:t> </a:t>
            </a:r>
            <a:r>
              <a:rPr lang="en-US" dirty="0" err="1">
                <a:latin typeface="Trebuchet MS" panose="020B0603020202020204" pitchFamily="34" charset="0"/>
                <a:ea typeface="Calibri" panose="020F0502020204030204" pitchFamily="34" charset="0"/>
                <a:cs typeface="Times New Roman" panose="02020603050405020304" pitchFamily="18" charset="0"/>
              </a:rPr>
              <a:t>și</a:t>
            </a:r>
            <a:r>
              <a:rPr lang="en-US" dirty="0">
                <a:latin typeface="Trebuchet MS" panose="020B0603020202020204" pitchFamily="34" charset="0"/>
                <a:ea typeface="Calibri" panose="020F0502020204030204" pitchFamily="34" charset="0"/>
                <a:cs typeface="Times New Roman" panose="02020603050405020304" pitchFamily="18" charset="0"/>
              </a:rPr>
              <a:t> </a:t>
            </a:r>
            <a:r>
              <a:rPr lang="en-US" dirty="0" err="1">
                <a:latin typeface="Trebuchet MS" panose="020B0603020202020204" pitchFamily="34" charset="0"/>
                <a:ea typeface="Calibri" panose="020F0502020204030204" pitchFamily="34" charset="0"/>
                <a:cs typeface="Times New Roman" panose="02020603050405020304" pitchFamily="18" charset="0"/>
              </a:rPr>
              <a:t>partenerul</a:t>
            </a:r>
            <a:r>
              <a:rPr lang="en-US" dirty="0">
                <a:latin typeface="Trebuchet MS" panose="020B0603020202020204" pitchFamily="34" charset="0"/>
                <a:ea typeface="Calibri" panose="020F0502020204030204" pitchFamily="34" charset="0"/>
                <a:cs typeface="Times New Roman" panose="02020603050405020304" pitchFamily="18" charset="0"/>
              </a:rPr>
              <a:t> </a:t>
            </a:r>
            <a:r>
              <a:rPr lang="en-US" dirty="0" err="1">
                <a:latin typeface="Trebuchet MS" panose="020B0603020202020204" pitchFamily="34" charset="0"/>
                <a:ea typeface="Calibri" panose="020F0502020204030204" pitchFamily="34" charset="0"/>
                <a:cs typeface="Times New Roman" panose="02020603050405020304" pitchFamily="18" charset="0"/>
              </a:rPr>
              <a:t>să</a:t>
            </a:r>
            <a:r>
              <a:rPr lang="en-US" dirty="0">
                <a:latin typeface="Trebuchet MS" panose="020B0603020202020204" pitchFamily="34" charset="0"/>
                <a:ea typeface="Calibri" panose="020F0502020204030204" pitchFamily="34" charset="0"/>
                <a:cs typeface="Times New Roman" panose="02020603050405020304" pitchFamily="18" charset="0"/>
              </a:rPr>
              <a:t> fie </a:t>
            </a:r>
            <a:r>
              <a:rPr lang="en-US" dirty="0" err="1">
                <a:latin typeface="Trebuchet MS" panose="020B0603020202020204" pitchFamily="34" charset="0"/>
                <a:ea typeface="Calibri" panose="020F0502020204030204" pitchFamily="34" charset="0"/>
                <a:cs typeface="Times New Roman" panose="02020603050405020304" pitchFamily="18" charset="0"/>
              </a:rPr>
              <a:t>firme</a:t>
            </a:r>
            <a:r>
              <a:rPr lang="en-US" dirty="0">
                <a:latin typeface="Trebuchet MS" panose="020B0603020202020204" pitchFamily="34" charset="0"/>
                <a:ea typeface="Calibri" panose="020F0502020204030204" pitchFamily="34" charset="0"/>
                <a:cs typeface="Times New Roman" panose="02020603050405020304" pitchFamily="18" charset="0"/>
              </a:rPr>
              <a:t> legate, </a:t>
            </a:r>
            <a:r>
              <a:rPr lang="en-US" dirty="0" err="1">
                <a:latin typeface="Trebuchet MS" panose="020B0603020202020204" pitchFamily="34" charset="0"/>
                <a:ea typeface="Calibri" panose="020F0502020204030204" pitchFamily="34" charset="0"/>
                <a:cs typeface="Times New Roman" panose="02020603050405020304" pitchFamily="18" charset="0"/>
              </a:rPr>
              <a:t>partenere</a:t>
            </a:r>
            <a:r>
              <a:rPr lang="en-US" dirty="0">
                <a:latin typeface="Trebuchet MS" panose="020B0603020202020204" pitchFamily="34" charset="0"/>
                <a:ea typeface="Calibri" panose="020F0502020204030204" pitchFamily="34" charset="0"/>
                <a:cs typeface="Times New Roman" panose="02020603050405020304" pitchFamily="18" charset="0"/>
              </a:rPr>
              <a:t> </a:t>
            </a:r>
            <a:r>
              <a:rPr lang="en-US" dirty="0" err="1">
                <a:latin typeface="Trebuchet MS" panose="020B0603020202020204" pitchFamily="34" charset="0"/>
                <a:ea typeface="Calibri" panose="020F0502020204030204" pitchFamily="34" charset="0"/>
                <a:cs typeface="Times New Roman" panose="02020603050405020304" pitchFamily="18" charset="0"/>
              </a:rPr>
              <a:t>sau</a:t>
            </a:r>
            <a:r>
              <a:rPr lang="en-US" dirty="0">
                <a:latin typeface="Trebuchet MS" panose="020B0603020202020204" pitchFamily="34" charset="0"/>
                <a:ea typeface="Calibri" panose="020F0502020204030204" pitchFamily="34" charset="0"/>
                <a:cs typeface="Times New Roman" panose="02020603050405020304" pitchFamily="18" charset="0"/>
              </a:rPr>
              <a:t> </a:t>
            </a:r>
            <a:r>
              <a:rPr lang="en-US" dirty="0" err="1">
                <a:latin typeface="Trebuchet MS" panose="020B0603020202020204" pitchFamily="34" charset="0"/>
                <a:ea typeface="Calibri" panose="020F0502020204030204" pitchFamily="34" charset="0"/>
                <a:cs typeface="Times New Roman" panose="02020603050405020304" pitchFamily="18" charset="0"/>
              </a:rPr>
              <a:t>să</a:t>
            </a:r>
            <a:r>
              <a:rPr lang="en-US" dirty="0">
                <a:latin typeface="Trebuchet MS" panose="020B0603020202020204" pitchFamily="34" charset="0"/>
                <a:ea typeface="Calibri" panose="020F0502020204030204" pitchFamily="34" charset="0"/>
                <a:cs typeface="Times New Roman" panose="02020603050405020304" pitchFamily="18" charset="0"/>
              </a:rPr>
              <a:t> </a:t>
            </a:r>
            <a:r>
              <a:rPr lang="en-US" dirty="0" err="1">
                <a:latin typeface="Trebuchet MS" panose="020B0603020202020204" pitchFamily="34" charset="0"/>
                <a:ea typeface="Calibri" panose="020F0502020204030204" pitchFamily="34" charset="0"/>
                <a:cs typeface="Times New Roman" panose="02020603050405020304" pitchFamily="18" charset="0"/>
              </a:rPr>
              <a:t>facă</a:t>
            </a:r>
            <a:r>
              <a:rPr lang="en-US" dirty="0">
                <a:latin typeface="Trebuchet MS" panose="020B0603020202020204" pitchFamily="34" charset="0"/>
                <a:ea typeface="Calibri" panose="020F0502020204030204" pitchFamily="34" charset="0"/>
                <a:cs typeface="Times New Roman" panose="02020603050405020304" pitchFamily="18" charset="0"/>
              </a:rPr>
              <a:t> parte </a:t>
            </a:r>
            <a:r>
              <a:rPr lang="en-US" dirty="0" err="1">
                <a:latin typeface="Trebuchet MS" panose="020B0603020202020204" pitchFamily="34" charset="0"/>
                <a:ea typeface="Calibri" panose="020F0502020204030204" pitchFamily="34" charset="0"/>
                <a:cs typeface="Times New Roman" panose="02020603050405020304" pitchFamily="18" charset="0"/>
              </a:rPr>
              <a:t>dintr</a:t>
            </a:r>
            <a:r>
              <a:rPr lang="en-US" dirty="0">
                <a:latin typeface="Trebuchet MS" panose="020B0603020202020204" pitchFamily="34" charset="0"/>
                <a:ea typeface="Calibri" panose="020F0502020204030204" pitchFamily="34" charset="0"/>
                <a:cs typeface="Times New Roman" panose="02020603050405020304" pitchFamily="18" charset="0"/>
              </a:rPr>
              <a:t>-o </a:t>
            </a:r>
            <a:r>
              <a:rPr lang="en-US" dirty="0" err="1">
                <a:latin typeface="Trebuchet MS" panose="020B0603020202020204" pitchFamily="34" charset="0"/>
                <a:ea typeface="Calibri" panose="020F0502020204030204" pitchFamily="34" charset="0"/>
                <a:cs typeface="Times New Roman" panose="02020603050405020304" pitchFamily="18" charset="0"/>
              </a:rPr>
              <a:t>întreprindere</a:t>
            </a:r>
            <a:r>
              <a:rPr lang="en-US" dirty="0">
                <a:latin typeface="Trebuchet MS" panose="020B0603020202020204" pitchFamily="34" charset="0"/>
                <a:ea typeface="Calibri" panose="020F0502020204030204" pitchFamily="34" charset="0"/>
                <a:cs typeface="Times New Roman" panose="02020603050405020304" pitchFamily="18" charset="0"/>
              </a:rPr>
              <a:t> </a:t>
            </a:r>
            <a:r>
              <a:rPr lang="en-US" dirty="0" err="1">
                <a:latin typeface="Trebuchet MS" panose="020B0603020202020204" pitchFamily="34" charset="0"/>
                <a:ea typeface="Calibri" panose="020F0502020204030204" pitchFamily="34" charset="0"/>
                <a:cs typeface="Times New Roman" panose="02020603050405020304" pitchFamily="18" charset="0"/>
              </a:rPr>
              <a:t>unică</a:t>
            </a:r>
            <a:r>
              <a:rPr lang="en-US" dirty="0">
                <a:latin typeface="Trebuchet MS" panose="020B0603020202020204" pitchFamily="34" charset="0"/>
                <a:ea typeface="Calibri" panose="020F0502020204030204" pitchFamily="34" charset="0"/>
                <a:cs typeface="Times New Roman" panose="02020603050405020304" pitchFamily="18" charset="0"/>
              </a:rPr>
              <a:t>. </a:t>
            </a:r>
            <a:endParaRPr lang="ro-RO" dirty="0" smtClean="0">
              <a:latin typeface="Trebuchet MS" panose="020B0603020202020204" pitchFamily="34" charset="0"/>
              <a:ea typeface="Calibri" panose="020F0502020204030204" pitchFamily="34" charset="0"/>
              <a:cs typeface="Times New Roman" panose="02020603050405020304" pitchFamily="18" charset="0"/>
            </a:endParaRPr>
          </a:p>
          <a:p>
            <a:pPr algn="just"/>
            <a:endParaRPr lang="ro-RO" dirty="0">
              <a:latin typeface="Trebuchet MS" panose="020B0603020202020204" pitchFamily="34" charset="0"/>
              <a:ea typeface="Calibri" panose="020F0502020204030204" pitchFamily="34" charset="0"/>
              <a:cs typeface="Times New Roman" panose="02020603050405020304" pitchFamily="18" charset="0"/>
            </a:endParaRPr>
          </a:p>
          <a:p>
            <a:pPr algn="just"/>
            <a:r>
              <a:rPr lang="en-US" dirty="0" err="1" smtClean="0">
                <a:latin typeface="Trebuchet MS" panose="020B0603020202020204" pitchFamily="34" charset="0"/>
                <a:ea typeface="Calibri" panose="020F0502020204030204" pitchFamily="34" charset="0"/>
                <a:cs typeface="Times New Roman" panose="02020603050405020304" pitchFamily="18" charset="0"/>
              </a:rPr>
              <a:t>Parteneriatul</a:t>
            </a:r>
            <a:r>
              <a:rPr lang="en-US" dirty="0" smtClean="0">
                <a:latin typeface="Trebuchet MS" panose="020B0603020202020204" pitchFamily="34" charset="0"/>
                <a:ea typeface="Calibri" panose="020F0502020204030204" pitchFamily="34" charset="0"/>
                <a:cs typeface="Times New Roman" panose="02020603050405020304" pitchFamily="18" charset="0"/>
              </a:rPr>
              <a:t> </a:t>
            </a:r>
            <a:r>
              <a:rPr lang="en-US" dirty="0" err="1">
                <a:latin typeface="Trebuchet MS" panose="020B0603020202020204" pitchFamily="34" charset="0"/>
                <a:ea typeface="Calibri" panose="020F0502020204030204" pitchFamily="34" charset="0"/>
                <a:cs typeface="Times New Roman" panose="02020603050405020304" pitchFamily="18" charset="0"/>
              </a:rPr>
              <a:t>constituit</a:t>
            </a:r>
            <a:r>
              <a:rPr lang="en-US" dirty="0">
                <a:latin typeface="Trebuchet MS" panose="020B0603020202020204" pitchFamily="34" charset="0"/>
                <a:ea typeface="Calibri" panose="020F0502020204030204" pitchFamily="34" charset="0"/>
                <a:cs typeface="Times New Roman" panose="02020603050405020304" pitchFamily="18" charset="0"/>
              </a:rPr>
              <a:t> </a:t>
            </a:r>
            <a:r>
              <a:rPr lang="en-US" dirty="0" err="1">
                <a:latin typeface="Trebuchet MS" panose="020B0603020202020204" pitchFamily="34" charset="0"/>
                <a:ea typeface="Calibri" panose="020F0502020204030204" pitchFamily="34" charset="0"/>
                <a:cs typeface="Times New Roman" panose="02020603050405020304" pitchFamily="18" charset="0"/>
              </a:rPr>
              <a:t>pentru</a:t>
            </a:r>
            <a:r>
              <a:rPr lang="en-US" dirty="0">
                <a:latin typeface="Trebuchet MS" panose="020B0603020202020204" pitchFamily="34" charset="0"/>
                <a:ea typeface="Calibri" panose="020F0502020204030204" pitchFamily="34" charset="0"/>
                <a:cs typeface="Times New Roman" panose="02020603050405020304" pitchFamily="18" charset="0"/>
              </a:rPr>
              <a:t> </a:t>
            </a:r>
            <a:r>
              <a:rPr lang="en-US" dirty="0" err="1">
                <a:latin typeface="Trebuchet MS" panose="020B0603020202020204" pitchFamily="34" charset="0"/>
                <a:ea typeface="Calibri" panose="020F0502020204030204" pitchFamily="34" charset="0"/>
                <a:cs typeface="Times New Roman" panose="02020603050405020304" pitchFamily="18" charset="0"/>
              </a:rPr>
              <a:t>implementarea</a:t>
            </a:r>
            <a:r>
              <a:rPr lang="en-US" dirty="0">
                <a:latin typeface="Trebuchet MS" panose="020B0603020202020204" pitchFamily="34" charset="0"/>
                <a:ea typeface="Calibri" panose="020F0502020204030204" pitchFamily="34" charset="0"/>
                <a:cs typeface="Times New Roman" panose="02020603050405020304" pitchFamily="18" charset="0"/>
              </a:rPr>
              <a:t> </a:t>
            </a:r>
            <a:r>
              <a:rPr lang="en-US" dirty="0" err="1">
                <a:latin typeface="Trebuchet MS" panose="020B0603020202020204" pitchFamily="34" charset="0"/>
                <a:ea typeface="Calibri" panose="020F0502020204030204" pitchFamily="34" charset="0"/>
                <a:cs typeface="Times New Roman" panose="02020603050405020304" pitchFamily="18" charset="0"/>
              </a:rPr>
              <a:t>proiectului</a:t>
            </a:r>
            <a:r>
              <a:rPr lang="en-US" dirty="0">
                <a:latin typeface="Trebuchet MS" panose="020B0603020202020204" pitchFamily="34" charset="0"/>
                <a:ea typeface="Calibri" panose="020F0502020204030204" pitchFamily="34" charset="0"/>
                <a:cs typeface="Times New Roman" panose="02020603050405020304" pitchFamily="18" charset="0"/>
              </a:rPr>
              <a:t> </a:t>
            </a:r>
            <a:r>
              <a:rPr lang="en-US" dirty="0" err="1">
                <a:latin typeface="Trebuchet MS" panose="020B0603020202020204" pitchFamily="34" charset="0"/>
                <a:ea typeface="Calibri" panose="020F0502020204030204" pitchFamily="34" charset="0"/>
                <a:cs typeface="Times New Roman" panose="02020603050405020304" pitchFamily="18" charset="0"/>
              </a:rPr>
              <a:t>va</a:t>
            </a:r>
            <a:r>
              <a:rPr lang="en-US" dirty="0">
                <a:latin typeface="Trebuchet MS" panose="020B0603020202020204" pitchFamily="34" charset="0"/>
                <a:ea typeface="Calibri" panose="020F0502020204030204" pitchFamily="34" charset="0"/>
                <a:cs typeface="Times New Roman" panose="02020603050405020304" pitchFamily="18" charset="0"/>
              </a:rPr>
              <a:t> fi </a:t>
            </a:r>
            <a:r>
              <a:rPr lang="en-US" dirty="0" err="1">
                <a:latin typeface="Trebuchet MS" panose="020B0603020202020204" pitchFamily="34" charset="0"/>
                <a:ea typeface="Calibri" panose="020F0502020204030204" pitchFamily="34" charset="0"/>
                <a:cs typeface="Times New Roman" panose="02020603050405020304" pitchFamily="18" charset="0"/>
              </a:rPr>
              <a:t>consemnat</a:t>
            </a:r>
            <a:r>
              <a:rPr lang="en-US" dirty="0">
                <a:latin typeface="Trebuchet MS" panose="020B0603020202020204" pitchFamily="34" charset="0"/>
                <a:ea typeface="Calibri" panose="020F0502020204030204" pitchFamily="34" charset="0"/>
                <a:cs typeface="Times New Roman" panose="02020603050405020304" pitchFamily="18" charset="0"/>
              </a:rPr>
              <a:t> </a:t>
            </a:r>
            <a:r>
              <a:rPr lang="en-US" dirty="0" err="1">
                <a:latin typeface="Trebuchet MS" panose="020B0603020202020204" pitchFamily="34" charset="0"/>
                <a:ea typeface="Calibri" panose="020F0502020204030204" pitchFamily="34" charset="0"/>
                <a:cs typeface="Times New Roman" panose="02020603050405020304" pitchFamily="18" charset="0"/>
              </a:rPr>
              <a:t>prin</a:t>
            </a:r>
            <a:r>
              <a:rPr lang="en-US" dirty="0">
                <a:latin typeface="Trebuchet MS" panose="020B0603020202020204" pitchFamily="34" charset="0"/>
                <a:ea typeface="Calibri" panose="020F0502020204030204" pitchFamily="34" charset="0"/>
                <a:cs typeface="Times New Roman" panose="02020603050405020304" pitchFamily="18" charset="0"/>
              </a:rPr>
              <a:t> </a:t>
            </a:r>
            <a:r>
              <a:rPr lang="en-US" dirty="0" err="1">
                <a:latin typeface="Trebuchet MS" panose="020B0603020202020204" pitchFamily="34" charset="0"/>
                <a:ea typeface="Calibri" panose="020F0502020204030204" pitchFamily="34" charset="0"/>
                <a:cs typeface="Times New Roman" panose="02020603050405020304" pitchFamily="18" charset="0"/>
              </a:rPr>
              <a:t>Acordul</a:t>
            </a:r>
            <a:r>
              <a:rPr lang="en-US" dirty="0">
                <a:latin typeface="Trebuchet MS" panose="020B0603020202020204" pitchFamily="34" charset="0"/>
                <a:ea typeface="Calibri" panose="020F0502020204030204" pitchFamily="34" charset="0"/>
                <a:cs typeface="Times New Roman" panose="02020603050405020304" pitchFamily="18" charset="0"/>
              </a:rPr>
              <a:t> de </a:t>
            </a:r>
            <a:r>
              <a:rPr lang="en-US" dirty="0" err="1">
                <a:latin typeface="Trebuchet MS" panose="020B0603020202020204" pitchFamily="34" charset="0"/>
                <a:ea typeface="Calibri" panose="020F0502020204030204" pitchFamily="34" charset="0"/>
                <a:cs typeface="Times New Roman" panose="02020603050405020304" pitchFamily="18" charset="0"/>
              </a:rPr>
              <a:t>parteneriat</a:t>
            </a:r>
            <a:r>
              <a:rPr lang="en-US" dirty="0">
                <a:latin typeface="Trebuchet MS" panose="020B0603020202020204" pitchFamily="34" charset="0"/>
                <a:ea typeface="Calibri" panose="020F0502020204030204" pitchFamily="34" charset="0"/>
                <a:cs typeface="Times New Roman" panose="02020603050405020304" pitchFamily="18" charset="0"/>
              </a:rPr>
              <a:t> (</a:t>
            </a:r>
            <a:r>
              <a:rPr lang="en-US" dirty="0" err="1">
                <a:latin typeface="Trebuchet MS" panose="020B0603020202020204" pitchFamily="34" charset="0"/>
                <a:ea typeface="Calibri" panose="020F0502020204030204" pitchFamily="34" charset="0"/>
                <a:cs typeface="Times New Roman" panose="02020603050405020304" pitchFamily="18" charset="0"/>
              </a:rPr>
              <a:t>anexă</a:t>
            </a:r>
            <a:r>
              <a:rPr lang="en-US" dirty="0">
                <a:latin typeface="Trebuchet MS" panose="020B0603020202020204" pitchFamily="34" charset="0"/>
                <a:ea typeface="Calibri" panose="020F0502020204030204" pitchFamily="34" charset="0"/>
                <a:cs typeface="Times New Roman" panose="02020603050405020304" pitchFamily="18" charset="0"/>
              </a:rPr>
              <a:t> la </a:t>
            </a:r>
            <a:r>
              <a:rPr lang="en-US" dirty="0" err="1">
                <a:latin typeface="Trebuchet MS" panose="020B0603020202020204" pitchFamily="34" charset="0"/>
                <a:ea typeface="Calibri" panose="020F0502020204030204" pitchFamily="34" charset="0"/>
                <a:cs typeface="Times New Roman" panose="02020603050405020304" pitchFamily="18" charset="0"/>
              </a:rPr>
              <a:t>cererea</a:t>
            </a:r>
            <a:r>
              <a:rPr lang="en-US" dirty="0">
                <a:latin typeface="Trebuchet MS" panose="020B0603020202020204" pitchFamily="34" charset="0"/>
                <a:ea typeface="Calibri" panose="020F0502020204030204" pitchFamily="34" charset="0"/>
                <a:cs typeface="Times New Roman" panose="02020603050405020304" pitchFamily="18" charset="0"/>
              </a:rPr>
              <a:t> de </a:t>
            </a:r>
            <a:r>
              <a:rPr lang="en-US" dirty="0" err="1">
                <a:latin typeface="Trebuchet MS" panose="020B0603020202020204" pitchFamily="34" charset="0"/>
                <a:ea typeface="Calibri" panose="020F0502020204030204" pitchFamily="34" charset="0"/>
                <a:cs typeface="Times New Roman" panose="02020603050405020304" pitchFamily="18" charset="0"/>
              </a:rPr>
              <a:t>finanțare</a:t>
            </a:r>
            <a:r>
              <a:rPr lang="en-US" dirty="0">
                <a:latin typeface="Trebuchet MS" panose="020B0603020202020204" pitchFamily="34" charset="0"/>
                <a:ea typeface="Calibri" panose="020F0502020204030204" pitchFamily="34" charset="0"/>
                <a:cs typeface="Times New Roman" panose="02020603050405020304" pitchFamily="18" charset="0"/>
              </a:rPr>
              <a:t>).</a:t>
            </a:r>
          </a:p>
          <a:p>
            <a:endParaRPr lang="en-US" dirty="0"/>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618785" y="767063"/>
            <a:ext cx="1349064" cy="1349064"/>
          </a:xfrm>
          <a:prstGeom prst="rect">
            <a:avLst/>
          </a:prstGeom>
        </p:spPr>
      </p:pic>
    </p:spTree>
    <p:extLst>
      <p:ext uri="{BB962C8B-B14F-4D97-AF65-F5344CB8AC3E}">
        <p14:creationId xmlns:p14="http://schemas.microsoft.com/office/powerpoint/2010/main" val="15612241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4272" y="1077576"/>
            <a:ext cx="10550769" cy="786393"/>
          </a:xfrm>
        </p:spPr>
        <p:txBody>
          <a:bodyPr>
            <a:normAutofit/>
          </a:bodyPr>
          <a:lstStyle/>
          <a:p>
            <a:pPr lvl="0"/>
            <a:r>
              <a:rPr lang="en-US" sz="4000" b="1" dirty="0">
                <a:latin typeface="Trebuchet MS" panose="020B0603020202020204" pitchFamily="34" charset="0"/>
                <a:cs typeface="Times New Roman" panose="02020603050405020304" pitchFamily="18" charset="0"/>
              </a:rPr>
              <a:t>CONDIȚII CUMULATIVE DE ELIGIBILITATE</a:t>
            </a:r>
          </a:p>
        </p:txBody>
      </p:sp>
      <p:pic>
        <p:nvPicPr>
          <p:cNvPr id="8" name="Picture 7">
            <a:extLst>
              <a:ext uri="{FF2B5EF4-FFF2-40B4-BE49-F238E27FC236}">
                <a16:creationId xmlns:a16="http://schemas.microsoft.com/office/drawing/2014/main" id="{1A7BAF27-9B6B-4131-BA5C-4D66C4E2F303}"/>
              </a:ext>
            </a:extLst>
          </p:cNvPr>
          <p:cNvPicPr>
            <a:picLocks noChangeAspect="1"/>
          </p:cNvPicPr>
          <p:nvPr/>
        </p:nvPicPr>
        <p:blipFill>
          <a:blip r:embed="rId3"/>
          <a:stretch>
            <a:fillRect/>
          </a:stretch>
        </p:blipFill>
        <p:spPr>
          <a:xfrm>
            <a:off x="1488858" y="0"/>
            <a:ext cx="9090048" cy="1077576"/>
          </a:xfrm>
          <a:prstGeom prst="rect">
            <a:avLst/>
          </a:prstGeom>
        </p:spPr>
      </p:pic>
      <p:sp>
        <p:nvSpPr>
          <p:cNvPr id="3" name="Rectangle 2"/>
          <p:cNvSpPr/>
          <p:nvPr/>
        </p:nvSpPr>
        <p:spPr>
          <a:xfrm>
            <a:off x="1065628" y="2155152"/>
            <a:ext cx="10709030" cy="3743717"/>
          </a:xfrm>
          <a:prstGeom prst="rect">
            <a:avLst/>
          </a:prstGeom>
        </p:spPr>
        <p:txBody>
          <a:bodyPr wrap="square">
            <a:spAutoFit/>
          </a:bodyPr>
          <a:lstStyle/>
          <a:p>
            <a:pPr lvl="0" algn="just">
              <a:lnSpc>
                <a:spcPct val="150000"/>
              </a:lnSpc>
              <a:spcAft>
                <a:spcPts val="0"/>
              </a:spcAft>
            </a:pPr>
            <a:r>
              <a:rPr lang="en-US" sz="2300" b="1" dirty="0" err="1">
                <a:latin typeface="Trebuchet MS" panose="020B0603020202020204" pitchFamily="34" charset="0"/>
                <a:cs typeface="Times New Roman" panose="02020603050405020304" pitchFamily="18" charset="0"/>
              </a:rPr>
              <a:t>Solicitanții</a:t>
            </a:r>
            <a:r>
              <a:rPr lang="en-US" sz="2300" b="1" dirty="0">
                <a:latin typeface="Trebuchet MS" panose="020B0603020202020204" pitchFamily="34" charset="0"/>
                <a:cs typeface="Times New Roman" panose="02020603050405020304" pitchFamily="18" charset="0"/>
              </a:rPr>
              <a:t>:</a:t>
            </a:r>
          </a:p>
          <a:p>
            <a:pPr marL="342900" lvl="0" indent="-342900" algn="just">
              <a:lnSpc>
                <a:spcPct val="150000"/>
              </a:lnSpc>
              <a:spcAft>
                <a:spcPts val="0"/>
              </a:spcAft>
              <a:buFont typeface="Wingdings" panose="05000000000000000000" pitchFamily="2" charset="2"/>
              <a:buChar char=""/>
            </a:pPr>
            <a:r>
              <a:rPr lang="en-US" sz="2300" dirty="0">
                <a:latin typeface="Trebuchet MS" panose="020B0603020202020204" pitchFamily="34" charset="0"/>
                <a:ea typeface="Calibri" panose="020F0502020204030204" pitchFamily="34" charset="0"/>
                <a:cs typeface="Times New Roman" panose="02020603050405020304" pitchFamily="18" charset="0"/>
              </a:rPr>
              <a:t>au </a:t>
            </a:r>
            <a:r>
              <a:rPr lang="en-US" sz="2300" dirty="0" err="1">
                <a:latin typeface="Trebuchet MS" panose="020B0603020202020204" pitchFamily="34" charset="0"/>
                <a:ea typeface="Calibri" panose="020F0502020204030204" pitchFamily="34" charset="0"/>
                <a:cs typeface="Times New Roman" panose="02020603050405020304" pitchFamily="18" charset="0"/>
              </a:rPr>
              <a:t>calitatea</a:t>
            </a:r>
            <a:r>
              <a:rPr lang="en-US" sz="2300" dirty="0">
                <a:latin typeface="Trebuchet MS" panose="020B0603020202020204" pitchFamily="34" charset="0"/>
                <a:ea typeface="Calibri" panose="020F0502020204030204" pitchFamily="34" charset="0"/>
                <a:cs typeface="Times New Roman" panose="02020603050405020304" pitchFamily="18" charset="0"/>
              </a:rPr>
              <a:t> de (IMM-</a:t>
            </a:r>
            <a:r>
              <a:rPr lang="en-US" sz="2300" dirty="0" err="1">
                <a:latin typeface="Trebuchet MS" panose="020B0603020202020204" pitchFamily="34" charset="0"/>
                <a:ea typeface="Calibri" panose="020F0502020204030204" pitchFamily="34" charset="0"/>
                <a:cs typeface="Times New Roman" panose="02020603050405020304" pitchFamily="18" charset="0"/>
              </a:rPr>
              <a:t>uri</a:t>
            </a:r>
            <a:r>
              <a:rPr lang="en-US" sz="2300" dirty="0">
                <a:latin typeface="Trebuchet MS" panose="020B0603020202020204" pitchFamily="34" charset="0"/>
                <a:ea typeface="Calibri" panose="020F0502020204030204" pitchFamily="34" charset="0"/>
                <a:cs typeface="Times New Roman" panose="02020603050405020304" pitchFamily="18" charset="0"/>
              </a:rPr>
              <a:t>); </a:t>
            </a:r>
          </a:p>
          <a:p>
            <a:pPr marL="342900" lvl="0" indent="-342900" algn="just">
              <a:lnSpc>
                <a:spcPct val="150000"/>
              </a:lnSpc>
              <a:spcAft>
                <a:spcPts val="0"/>
              </a:spcAft>
              <a:buFont typeface="Wingdings" panose="05000000000000000000" pitchFamily="2" charset="2"/>
              <a:buChar char=""/>
            </a:pPr>
            <a:r>
              <a:rPr lang="en-US" sz="2300" dirty="0" err="1">
                <a:latin typeface="Trebuchet MS" panose="020B0603020202020204" pitchFamily="34" charset="0"/>
                <a:ea typeface="Calibri" panose="020F0502020204030204" pitchFamily="34" charset="0"/>
                <a:cs typeface="Times New Roman" panose="02020603050405020304" pitchFamily="18" charset="0"/>
              </a:rPr>
              <a:t>sunt</a:t>
            </a:r>
            <a:r>
              <a:rPr lang="en-US" sz="2300" dirty="0">
                <a:latin typeface="Trebuchet MS" panose="020B0603020202020204" pitchFamily="34" charset="0"/>
                <a:ea typeface="Calibri" panose="020F0502020204030204" pitchFamily="34" charset="0"/>
                <a:cs typeface="Times New Roman" panose="02020603050405020304" pitchFamily="18" charset="0"/>
              </a:rPr>
              <a:t> </a:t>
            </a:r>
            <a:r>
              <a:rPr lang="en-US" sz="2300" dirty="0" err="1">
                <a:latin typeface="Trebuchet MS" panose="020B0603020202020204" pitchFamily="34" charset="0"/>
                <a:ea typeface="Calibri" panose="020F0502020204030204" pitchFamily="34" charset="0"/>
                <a:cs typeface="Times New Roman" panose="02020603050405020304" pitchFamily="18" charset="0"/>
              </a:rPr>
              <a:t>înființate</a:t>
            </a:r>
            <a:r>
              <a:rPr lang="en-US" sz="2300" dirty="0">
                <a:latin typeface="Trebuchet MS" panose="020B0603020202020204" pitchFamily="34" charset="0"/>
                <a:ea typeface="Calibri" panose="020F0502020204030204" pitchFamily="34" charset="0"/>
                <a:cs typeface="Times New Roman" panose="02020603050405020304" pitchFamily="18" charset="0"/>
              </a:rPr>
              <a:t> </a:t>
            </a:r>
            <a:r>
              <a:rPr lang="en-US" sz="2300" dirty="0" err="1">
                <a:latin typeface="Trebuchet MS" panose="020B0603020202020204" pitchFamily="34" charset="0"/>
                <a:ea typeface="Calibri" panose="020F0502020204030204" pitchFamily="34" charset="0"/>
                <a:cs typeface="Times New Roman" panose="02020603050405020304" pitchFamily="18" charset="0"/>
              </a:rPr>
              <a:t>cel</a:t>
            </a:r>
            <a:r>
              <a:rPr lang="en-US" sz="2300" dirty="0">
                <a:latin typeface="Trebuchet MS" panose="020B0603020202020204" pitchFamily="34" charset="0"/>
                <a:ea typeface="Calibri" panose="020F0502020204030204" pitchFamily="34" charset="0"/>
                <a:cs typeface="Times New Roman" panose="02020603050405020304" pitchFamily="18" charset="0"/>
              </a:rPr>
              <a:t> </a:t>
            </a:r>
            <a:r>
              <a:rPr lang="en-US" sz="2300" dirty="0" err="1">
                <a:latin typeface="Trebuchet MS" panose="020B0603020202020204" pitchFamily="34" charset="0"/>
                <a:ea typeface="Calibri" panose="020F0502020204030204" pitchFamily="34" charset="0"/>
                <a:cs typeface="Times New Roman" panose="02020603050405020304" pitchFamily="18" charset="0"/>
              </a:rPr>
              <a:t>târziu</a:t>
            </a:r>
            <a:r>
              <a:rPr lang="en-US" sz="2300" dirty="0">
                <a:latin typeface="Trebuchet MS" panose="020B0603020202020204" pitchFamily="34" charset="0"/>
                <a:ea typeface="Calibri" panose="020F0502020204030204" pitchFamily="34" charset="0"/>
                <a:cs typeface="Times New Roman" panose="02020603050405020304" pitchFamily="18" charset="0"/>
              </a:rPr>
              <a:t> la data de </a:t>
            </a:r>
            <a:r>
              <a:rPr lang="en-US" sz="2300" b="1" dirty="0">
                <a:latin typeface="Trebuchet MS" panose="020B0603020202020204" pitchFamily="34" charset="0"/>
                <a:ea typeface="Calibri" panose="020F0502020204030204" pitchFamily="34" charset="0"/>
                <a:cs typeface="Times New Roman" panose="02020603050405020304" pitchFamily="18" charset="0"/>
              </a:rPr>
              <a:t>31.12.2021</a:t>
            </a:r>
            <a:r>
              <a:rPr lang="en-US" sz="2300" dirty="0">
                <a:latin typeface="Trebuchet MS" panose="020B0603020202020204" pitchFamily="34" charset="0"/>
                <a:ea typeface="Calibri" panose="020F0502020204030204" pitchFamily="34" charset="0"/>
                <a:cs typeface="Times New Roman" panose="02020603050405020304" pitchFamily="18" charset="0"/>
              </a:rPr>
              <a:t>;</a:t>
            </a:r>
          </a:p>
          <a:p>
            <a:pPr marL="342900" lvl="0" indent="-342900" algn="just">
              <a:lnSpc>
                <a:spcPct val="150000"/>
              </a:lnSpc>
              <a:spcAft>
                <a:spcPts val="0"/>
              </a:spcAft>
              <a:buFont typeface="Wingdings" panose="05000000000000000000" pitchFamily="2" charset="2"/>
              <a:buChar char=""/>
            </a:pPr>
            <a:r>
              <a:rPr lang="en-US" sz="2300" dirty="0">
                <a:latin typeface="Trebuchet MS" panose="020B0603020202020204" pitchFamily="34" charset="0"/>
                <a:ea typeface="Calibri" panose="020F0502020204030204" pitchFamily="34" charset="0"/>
                <a:cs typeface="Times New Roman" panose="02020603050405020304" pitchFamily="18" charset="0"/>
              </a:rPr>
              <a:t>nu au </a:t>
            </a:r>
            <a:r>
              <a:rPr lang="en-US" sz="2300" dirty="0" err="1">
                <a:latin typeface="Trebuchet MS" panose="020B0603020202020204" pitchFamily="34" charset="0"/>
                <a:ea typeface="Calibri" panose="020F0502020204030204" pitchFamily="34" charset="0"/>
                <a:cs typeface="Times New Roman" panose="02020603050405020304" pitchFamily="18" charset="0"/>
              </a:rPr>
              <a:t>avut</a:t>
            </a:r>
            <a:r>
              <a:rPr lang="en-US" sz="2300" dirty="0">
                <a:latin typeface="Trebuchet MS" panose="020B0603020202020204" pitchFamily="34" charset="0"/>
                <a:ea typeface="Calibri" panose="020F0502020204030204" pitchFamily="34" charset="0"/>
                <a:cs typeface="Times New Roman" panose="02020603050405020304" pitchFamily="18" charset="0"/>
              </a:rPr>
              <a:t> </a:t>
            </a:r>
            <a:r>
              <a:rPr lang="en-US" sz="2300" dirty="0" err="1">
                <a:latin typeface="Trebuchet MS" panose="020B0603020202020204" pitchFamily="34" charset="0"/>
                <a:ea typeface="Calibri" panose="020F0502020204030204" pitchFamily="34" charset="0"/>
                <a:cs typeface="Times New Roman" panose="02020603050405020304" pitchFamily="18" charset="0"/>
              </a:rPr>
              <a:t>activitatea</a:t>
            </a:r>
            <a:r>
              <a:rPr lang="en-US" sz="2300" dirty="0">
                <a:latin typeface="Trebuchet MS" panose="020B0603020202020204" pitchFamily="34" charset="0"/>
                <a:ea typeface="Calibri" panose="020F0502020204030204" pitchFamily="34" charset="0"/>
                <a:cs typeface="Times New Roman" panose="02020603050405020304" pitchFamily="18" charset="0"/>
              </a:rPr>
              <a:t> </a:t>
            </a:r>
            <a:r>
              <a:rPr lang="en-US" sz="2300" b="1" dirty="0" err="1">
                <a:latin typeface="Trebuchet MS" panose="020B0603020202020204" pitchFamily="34" charset="0"/>
                <a:ea typeface="Calibri" panose="020F0502020204030204" pitchFamily="34" charset="0"/>
                <a:cs typeface="Times New Roman" panose="02020603050405020304" pitchFamily="18" charset="0"/>
              </a:rPr>
              <a:t>întreruptă</a:t>
            </a:r>
            <a:r>
              <a:rPr lang="en-US" sz="2300" b="1" dirty="0">
                <a:latin typeface="Trebuchet MS" panose="020B0603020202020204" pitchFamily="34" charset="0"/>
                <a:ea typeface="Calibri" panose="020F0502020204030204" pitchFamily="34" charset="0"/>
                <a:cs typeface="Times New Roman" panose="02020603050405020304" pitchFamily="18" charset="0"/>
              </a:rPr>
              <a:t>/</a:t>
            </a:r>
            <a:r>
              <a:rPr lang="en-US" sz="2300" b="1" dirty="0" err="1">
                <a:latin typeface="Trebuchet MS" panose="020B0603020202020204" pitchFamily="34" charset="0"/>
                <a:ea typeface="Calibri" panose="020F0502020204030204" pitchFamily="34" charset="0"/>
                <a:cs typeface="Times New Roman" panose="02020603050405020304" pitchFamily="18" charset="0"/>
              </a:rPr>
              <a:t>suspendată</a:t>
            </a:r>
            <a:r>
              <a:rPr lang="en-US" sz="2300" b="1" dirty="0">
                <a:latin typeface="Trebuchet MS" panose="020B0603020202020204" pitchFamily="34" charset="0"/>
                <a:ea typeface="Calibri" panose="020F0502020204030204" pitchFamily="34" charset="0"/>
                <a:cs typeface="Times New Roman" panose="02020603050405020304" pitchFamily="18" charset="0"/>
              </a:rPr>
              <a:t> în </a:t>
            </a:r>
            <a:r>
              <a:rPr lang="en-US" sz="2300" b="1" dirty="0" err="1">
                <a:latin typeface="Trebuchet MS" panose="020B0603020202020204" pitchFamily="34" charset="0"/>
                <a:ea typeface="Calibri" panose="020F0502020204030204" pitchFamily="34" charset="0"/>
                <a:cs typeface="Times New Roman" panose="02020603050405020304" pitchFamily="18" charset="0"/>
              </a:rPr>
              <a:t>anul</a:t>
            </a:r>
            <a:r>
              <a:rPr lang="en-US" sz="2300" b="1" dirty="0">
                <a:latin typeface="Trebuchet MS" panose="020B0603020202020204" pitchFamily="34" charset="0"/>
                <a:ea typeface="Calibri" panose="020F0502020204030204" pitchFamily="34" charset="0"/>
                <a:cs typeface="Times New Roman" panose="02020603050405020304" pitchFamily="18" charset="0"/>
              </a:rPr>
              <a:t> 2022</a:t>
            </a:r>
            <a:r>
              <a:rPr lang="en-US" sz="2300" dirty="0">
                <a:latin typeface="Trebuchet MS" panose="020B0603020202020204" pitchFamily="34" charset="0"/>
                <a:ea typeface="Calibri" panose="020F0502020204030204" pitchFamily="34" charset="0"/>
                <a:cs typeface="Times New Roman" panose="02020603050405020304" pitchFamily="18" charset="0"/>
              </a:rPr>
              <a:t>;</a:t>
            </a:r>
          </a:p>
          <a:p>
            <a:pPr marL="342900" lvl="0" indent="-342900" algn="just">
              <a:lnSpc>
                <a:spcPct val="150000"/>
              </a:lnSpc>
              <a:spcAft>
                <a:spcPts val="0"/>
              </a:spcAft>
              <a:buFont typeface="Wingdings" panose="05000000000000000000" pitchFamily="2" charset="2"/>
              <a:buChar char=""/>
            </a:pPr>
            <a:r>
              <a:rPr lang="en-US" sz="2300" dirty="0">
                <a:latin typeface="Trebuchet MS" panose="020B0603020202020204" pitchFamily="34" charset="0"/>
                <a:ea typeface="Calibri" panose="020F0502020204030204" pitchFamily="34" charset="0"/>
                <a:cs typeface="Times New Roman" panose="02020603050405020304" pitchFamily="18" charset="0"/>
              </a:rPr>
              <a:t>au </a:t>
            </a:r>
            <a:r>
              <a:rPr lang="en-US" sz="2300" dirty="0" err="1">
                <a:latin typeface="Trebuchet MS" panose="020B0603020202020204" pitchFamily="34" charset="0"/>
                <a:ea typeface="Calibri" panose="020F0502020204030204" pitchFamily="34" charset="0"/>
                <a:cs typeface="Times New Roman" panose="02020603050405020304" pitchFamily="18" charset="0"/>
              </a:rPr>
              <a:t>înregistrat</a:t>
            </a:r>
            <a:r>
              <a:rPr lang="en-US" sz="2300" dirty="0">
                <a:latin typeface="Trebuchet MS" panose="020B0603020202020204" pitchFamily="34" charset="0"/>
                <a:ea typeface="Calibri" panose="020F0502020204030204" pitchFamily="34" charset="0"/>
                <a:cs typeface="Times New Roman" panose="02020603050405020304" pitchFamily="18" charset="0"/>
              </a:rPr>
              <a:t> </a:t>
            </a:r>
            <a:r>
              <a:rPr lang="en-US" sz="2300" b="1" dirty="0">
                <a:latin typeface="Trebuchet MS" panose="020B0603020202020204" pitchFamily="34" charset="0"/>
                <a:ea typeface="Calibri" panose="020F0502020204030204" pitchFamily="34" charset="0"/>
                <a:cs typeface="Times New Roman" panose="02020603050405020304" pitchFamily="18" charset="0"/>
              </a:rPr>
              <a:t>profit din </a:t>
            </a:r>
            <a:r>
              <a:rPr lang="en-US" sz="2300" b="1" dirty="0" err="1">
                <a:latin typeface="Trebuchet MS" panose="020B0603020202020204" pitchFamily="34" charset="0"/>
                <a:ea typeface="Calibri" panose="020F0502020204030204" pitchFamily="34" charset="0"/>
                <a:cs typeface="Times New Roman" panose="02020603050405020304" pitchFamily="18" charset="0"/>
              </a:rPr>
              <a:t>exploatare</a:t>
            </a:r>
            <a:r>
              <a:rPr lang="en-US" sz="2300" b="1" dirty="0">
                <a:latin typeface="Trebuchet MS" panose="020B0603020202020204" pitchFamily="34" charset="0"/>
                <a:ea typeface="Calibri" panose="020F0502020204030204" pitchFamily="34" charset="0"/>
                <a:cs typeface="Times New Roman" panose="02020603050405020304" pitchFamily="18" charset="0"/>
              </a:rPr>
              <a:t> (&gt;0) în </a:t>
            </a:r>
            <a:r>
              <a:rPr lang="en-US" sz="2300" b="1" dirty="0" err="1">
                <a:latin typeface="Trebuchet MS" panose="020B0603020202020204" pitchFamily="34" charset="0"/>
                <a:ea typeface="Calibri" panose="020F0502020204030204" pitchFamily="34" charset="0"/>
                <a:cs typeface="Times New Roman" panose="02020603050405020304" pitchFamily="18" charset="0"/>
              </a:rPr>
              <a:t>anul</a:t>
            </a:r>
            <a:r>
              <a:rPr lang="en-US" sz="2300" b="1" dirty="0">
                <a:latin typeface="Trebuchet MS" panose="020B0603020202020204" pitchFamily="34" charset="0"/>
                <a:ea typeface="Calibri" panose="020F0502020204030204" pitchFamily="34" charset="0"/>
                <a:cs typeface="Times New Roman" panose="02020603050405020304" pitchFamily="18" charset="0"/>
              </a:rPr>
              <a:t> 2022</a:t>
            </a:r>
            <a:r>
              <a:rPr lang="en-US" sz="2300" dirty="0">
                <a:latin typeface="Trebuchet MS" panose="020B0603020202020204" pitchFamily="34" charset="0"/>
                <a:ea typeface="Calibri" panose="020F0502020204030204" pitchFamily="34" charset="0"/>
                <a:cs typeface="Times New Roman" panose="02020603050405020304" pitchFamily="18" charset="0"/>
              </a:rPr>
              <a:t>; </a:t>
            </a:r>
          </a:p>
          <a:p>
            <a:pPr marL="342900" lvl="0" indent="-342900">
              <a:lnSpc>
                <a:spcPct val="150000"/>
              </a:lnSpc>
              <a:spcAft>
                <a:spcPts val="0"/>
              </a:spcAft>
              <a:buFont typeface="Wingdings" panose="05000000000000000000" pitchFamily="2" charset="2"/>
              <a:buChar char=""/>
            </a:pPr>
            <a:r>
              <a:rPr lang="en-US" sz="2300" dirty="0">
                <a:latin typeface="Trebuchet MS" panose="020B0603020202020204" pitchFamily="34" charset="0"/>
                <a:ea typeface="Calibri" panose="020F0502020204030204" pitchFamily="34" charset="0"/>
                <a:cs typeface="Times New Roman" panose="02020603050405020304" pitchFamily="18" charset="0"/>
              </a:rPr>
              <a:t>nu </a:t>
            </a:r>
            <a:r>
              <a:rPr lang="en-US" sz="2300" dirty="0" err="1">
                <a:latin typeface="Trebuchet MS" panose="020B0603020202020204" pitchFamily="34" charset="0"/>
                <a:ea typeface="Calibri" panose="020F0502020204030204" pitchFamily="34" charset="0"/>
                <a:cs typeface="Times New Roman" panose="02020603050405020304" pitchFamily="18" charset="0"/>
              </a:rPr>
              <a:t>intră</a:t>
            </a:r>
            <a:r>
              <a:rPr lang="en-US" sz="2300" dirty="0">
                <a:latin typeface="Trebuchet MS" panose="020B0603020202020204" pitchFamily="34" charset="0"/>
                <a:ea typeface="Calibri" panose="020F0502020204030204" pitchFamily="34" charset="0"/>
                <a:cs typeface="Times New Roman" panose="02020603050405020304" pitchFamily="18" charset="0"/>
              </a:rPr>
              <a:t> în </a:t>
            </a:r>
            <a:r>
              <a:rPr lang="en-US" sz="2300" dirty="0" err="1">
                <a:latin typeface="Trebuchet MS" panose="020B0603020202020204" pitchFamily="34" charset="0"/>
                <a:ea typeface="Calibri" panose="020F0502020204030204" pitchFamily="34" charset="0"/>
                <a:cs typeface="Times New Roman" panose="02020603050405020304" pitchFamily="18" charset="0"/>
              </a:rPr>
              <a:t>categoria</a:t>
            </a:r>
            <a:r>
              <a:rPr lang="en-US" sz="2300" dirty="0">
                <a:latin typeface="Trebuchet MS" panose="020B0603020202020204" pitchFamily="34" charset="0"/>
                <a:ea typeface="Calibri" panose="020F0502020204030204" pitchFamily="34" charset="0"/>
                <a:cs typeface="Times New Roman" panose="02020603050405020304" pitchFamily="18" charset="0"/>
              </a:rPr>
              <a:t> de "</a:t>
            </a:r>
            <a:r>
              <a:rPr lang="en-US" sz="2300" dirty="0" err="1">
                <a:latin typeface="Trebuchet MS" panose="020B0603020202020204" pitchFamily="34" charset="0"/>
                <a:ea typeface="Calibri" panose="020F0502020204030204" pitchFamily="34" charset="0"/>
                <a:cs typeface="Times New Roman" panose="02020603050405020304" pitchFamily="18" charset="0"/>
              </a:rPr>
              <a:t>întreprinderi</a:t>
            </a:r>
            <a:r>
              <a:rPr lang="en-US" sz="2300" dirty="0">
                <a:latin typeface="Trebuchet MS" panose="020B0603020202020204" pitchFamily="34" charset="0"/>
                <a:ea typeface="Calibri" panose="020F0502020204030204" pitchFamily="34" charset="0"/>
                <a:cs typeface="Times New Roman" panose="02020603050405020304" pitchFamily="18" charset="0"/>
              </a:rPr>
              <a:t> </a:t>
            </a:r>
            <a:r>
              <a:rPr lang="en-US" sz="2300" dirty="0" err="1">
                <a:latin typeface="Trebuchet MS" panose="020B0603020202020204" pitchFamily="34" charset="0"/>
                <a:ea typeface="Calibri" panose="020F0502020204030204" pitchFamily="34" charset="0"/>
                <a:cs typeface="Times New Roman" panose="02020603050405020304" pitchFamily="18" charset="0"/>
              </a:rPr>
              <a:t>aflate</a:t>
            </a:r>
            <a:r>
              <a:rPr lang="en-US" sz="2300" dirty="0">
                <a:latin typeface="Trebuchet MS" panose="020B0603020202020204" pitchFamily="34" charset="0"/>
                <a:ea typeface="Calibri" panose="020F0502020204030204" pitchFamily="34" charset="0"/>
                <a:cs typeface="Times New Roman" panose="02020603050405020304" pitchFamily="18" charset="0"/>
              </a:rPr>
              <a:t> în </a:t>
            </a:r>
            <a:r>
              <a:rPr lang="en-US" sz="2300" dirty="0" err="1">
                <a:latin typeface="Trebuchet MS" panose="020B0603020202020204" pitchFamily="34" charset="0"/>
                <a:ea typeface="Calibri" panose="020F0502020204030204" pitchFamily="34" charset="0"/>
                <a:cs typeface="Times New Roman" panose="02020603050405020304" pitchFamily="18" charset="0"/>
              </a:rPr>
              <a:t>dificultate</a:t>
            </a:r>
            <a:r>
              <a:rPr lang="en-US" sz="2300" dirty="0">
                <a:latin typeface="Trebuchet MS" panose="020B0603020202020204" pitchFamily="34" charset="0"/>
                <a:ea typeface="Calibri" panose="020F0502020204030204" pitchFamily="34" charset="0"/>
                <a:cs typeface="Times New Roman" panose="02020603050405020304" pitchFamily="18" charset="0"/>
              </a:rPr>
              <a:t>", în </a:t>
            </a:r>
            <a:r>
              <a:rPr lang="en-US" sz="2300" dirty="0" err="1">
                <a:latin typeface="Trebuchet MS" panose="020B0603020202020204" pitchFamily="34" charset="0"/>
                <a:ea typeface="Calibri" panose="020F0502020204030204" pitchFamily="34" charset="0"/>
                <a:cs typeface="Times New Roman" panose="02020603050405020304" pitchFamily="18" charset="0"/>
              </a:rPr>
              <a:t>anul</a:t>
            </a:r>
            <a:r>
              <a:rPr lang="en-US" sz="2300" dirty="0">
                <a:latin typeface="Trebuchet MS" panose="020B0603020202020204" pitchFamily="34" charset="0"/>
                <a:ea typeface="Calibri" panose="020F0502020204030204" pitchFamily="34" charset="0"/>
                <a:cs typeface="Times New Roman" panose="02020603050405020304" pitchFamily="18" charset="0"/>
              </a:rPr>
              <a:t> 2022</a:t>
            </a:r>
            <a:endParaRPr lang="ro-RO" sz="2300" dirty="0">
              <a:latin typeface="Trebuchet MS" panose="020B0603020202020204" pitchFamily="34" charset="0"/>
              <a:ea typeface="Calibri" panose="020F0502020204030204" pitchFamily="34" charset="0"/>
              <a:cs typeface="Times New Roman" panose="02020603050405020304" pitchFamily="18" charset="0"/>
            </a:endParaRPr>
          </a:p>
          <a:p>
            <a:pPr marL="342900" lvl="0" indent="-342900">
              <a:lnSpc>
                <a:spcPct val="150000"/>
              </a:lnSpc>
              <a:spcAft>
                <a:spcPts val="0"/>
              </a:spcAft>
              <a:buFont typeface="Wingdings" panose="05000000000000000000" pitchFamily="2" charset="2"/>
              <a:buChar char=""/>
            </a:pPr>
            <a:r>
              <a:rPr lang="en-US" sz="2300" dirty="0">
                <a:latin typeface="Trebuchet MS" panose="020B0603020202020204" pitchFamily="34" charset="0"/>
                <a:ea typeface="Calibri" panose="020F0502020204030204" pitchFamily="34" charset="0"/>
                <a:cs typeface="Times New Roman" panose="02020603050405020304" pitchFamily="18" charset="0"/>
              </a:rPr>
              <a:t>nu </a:t>
            </a:r>
            <a:r>
              <a:rPr lang="en-US" sz="2300" dirty="0" err="1">
                <a:latin typeface="Trebuchet MS" panose="020B0603020202020204" pitchFamily="34" charset="0"/>
                <a:ea typeface="Calibri" panose="020F0502020204030204" pitchFamily="34" charset="0"/>
                <a:cs typeface="Times New Roman" panose="02020603050405020304" pitchFamily="18" charset="0"/>
              </a:rPr>
              <a:t>desfășoară</a:t>
            </a:r>
            <a:r>
              <a:rPr lang="en-US" sz="2300" dirty="0">
                <a:latin typeface="Trebuchet MS" panose="020B0603020202020204" pitchFamily="34" charset="0"/>
                <a:ea typeface="Calibri" panose="020F0502020204030204" pitchFamily="34" charset="0"/>
                <a:cs typeface="Times New Roman" panose="02020603050405020304" pitchFamily="18" charset="0"/>
              </a:rPr>
              <a:t> </a:t>
            </a:r>
            <a:r>
              <a:rPr lang="en-US" sz="2300" dirty="0" err="1">
                <a:latin typeface="Trebuchet MS" panose="020B0603020202020204" pitchFamily="34" charset="0"/>
                <a:ea typeface="Calibri" panose="020F0502020204030204" pitchFamily="34" charset="0"/>
                <a:cs typeface="Times New Roman" panose="02020603050405020304" pitchFamily="18" charset="0"/>
              </a:rPr>
              <a:t>activități</a:t>
            </a:r>
            <a:r>
              <a:rPr lang="en-US" sz="2300" dirty="0">
                <a:latin typeface="Trebuchet MS" panose="020B0603020202020204" pitchFamily="34" charset="0"/>
                <a:ea typeface="Calibri" panose="020F0502020204030204" pitchFamily="34" charset="0"/>
                <a:cs typeface="Times New Roman" panose="02020603050405020304" pitchFamily="18" charset="0"/>
              </a:rPr>
              <a:t> în </a:t>
            </a:r>
            <a:r>
              <a:rPr lang="en-US" sz="2300" dirty="0" err="1">
                <a:latin typeface="Trebuchet MS" panose="020B0603020202020204" pitchFamily="34" charset="0"/>
                <a:ea typeface="Calibri" panose="020F0502020204030204" pitchFamily="34" charset="0"/>
                <a:cs typeface="Times New Roman" panose="02020603050405020304" pitchFamily="18" charset="0"/>
              </a:rPr>
              <a:t>domeniile</a:t>
            </a:r>
            <a:r>
              <a:rPr lang="en-US" sz="2300" dirty="0">
                <a:latin typeface="Trebuchet MS" panose="020B0603020202020204" pitchFamily="34" charset="0"/>
                <a:ea typeface="Calibri" panose="020F0502020204030204" pitchFamily="34" charset="0"/>
                <a:cs typeface="Times New Roman" panose="02020603050405020304" pitchFamily="18" charset="0"/>
              </a:rPr>
              <a:t> </a:t>
            </a:r>
            <a:r>
              <a:rPr lang="en-US" sz="2300" dirty="0" err="1">
                <a:latin typeface="Trebuchet MS" panose="020B0603020202020204" pitchFamily="34" charset="0"/>
                <a:ea typeface="Calibri" panose="020F0502020204030204" pitchFamily="34" charset="0"/>
                <a:cs typeface="Times New Roman" panose="02020603050405020304" pitchFamily="18" charset="0"/>
              </a:rPr>
              <a:t>exceptate</a:t>
            </a:r>
            <a:r>
              <a:rPr lang="en-US" sz="2300" dirty="0">
                <a:latin typeface="Trebuchet MS" panose="020B0603020202020204" pitchFamily="34" charset="0"/>
                <a:ea typeface="Calibri" panose="020F0502020204030204" pitchFamily="34" charset="0"/>
                <a:cs typeface="Times New Roman" panose="02020603050405020304" pitchFamily="18" charset="0"/>
              </a:rPr>
              <a:t> </a:t>
            </a:r>
            <a:r>
              <a:rPr lang="en-US" sz="2300" dirty="0" err="1">
                <a:latin typeface="Trebuchet MS" panose="020B0603020202020204" pitchFamily="34" charset="0"/>
                <a:ea typeface="Calibri" panose="020F0502020204030204" pitchFamily="34" charset="0"/>
                <a:cs typeface="Times New Roman" panose="02020603050405020304" pitchFamily="18" charset="0"/>
              </a:rPr>
              <a:t>prin</a:t>
            </a:r>
            <a:r>
              <a:rPr lang="en-US" sz="2300" dirty="0">
                <a:latin typeface="Trebuchet MS" panose="020B0603020202020204" pitchFamily="34" charset="0"/>
                <a:ea typeface="Calibri" panose="020F0502020204030204" pitchFamily="34" charset="0"/>
                <a:cs typeface="Times New Roman" panose="02020603050405020304" pitchFamily="18" charset="0"/>
              </a:rPr>
              <a:t> </a:t>
            </a:r>
            <a:r>
              <a:rPr lang="en-US" sz="2300" dirty="0" err="1">
                <a:latin typeface="Trebuchet MS" panose="020B0603020202020204" pitchFamily="34" charset="0"/>
                <a:ea typeface="Calibri" panose="020F0502020204030204" pitchFamily="34" charset="0"/>
                <a:cs typeface="Times New Roman" panose="02020603050405020304" pitchFamily="18" charset="0"/>
              </a:rPr>
              <a:t>ghid</a:t>
            </a:r>
            <a:r>
              <a:rPr lang="en-US" sz="2300" dirty="0">
                <a:latin typeface="Trebuchet MS" panose="020B0603020202020204" pitchFamily="34" charset="0"/>
                <a:ea typeface="Calibri" panose="020F0502020204030204" pitchFamily="34" charset="0"/>
              </a:rPr>
              <a:t>.</a:t>
            </a:r>
            <a:endParaRPr lang="en-US" sz="2300" dirty="0">
              <a:latin typeface="Trebuchet MS" panose="020B0603020202020204" pitchFamily="34" charset="0"/>
            </a:endParaRPr>
          </a:p>
        </p:txBody>
      </p:sp>
      <p:pic>
        <p:nvPicPr>
          <p:cNvPr id="5" name="Picture 4">
            <a:extLst>
              <a:ext uri="{FF2B5EF4-FFF2-40B4-BE49-F238E27FC236}">
                <a16:creationId xmlns:a16="http://schemas.microsoft.com/office/drawing/2014/main" id="{EA1DC948-3845-CEF4-D20F-698DF26FF9D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992027" y="1863969"/>
            <a:ext cx="1965914" cy="2438212"/>
          </a:xfrm>
          <a:prstGeom prst="rect">
            <a:avLst/>
          </a:prstGeom>
        </p:spPr>
      </p:pic>
    </p:spTree>
    <p:extLst>
      <p:ext uri="{BB962C8B-B14F-4D97-AF65-F5344CB8AC3E}">
        <p14:creationId xmlns:p14="http://schemas.microsoft.com/office/powerpoint/2010/main" val="7422798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0615" y="1078520"/>
            <a:ext cx="10550769" cy="628132"/>
          </a:xfrm>
        </p:spPr>
        <p:txBody>
          <a:bodyPr>
            <a:noAutofit/>
          </a:bodyPr>
          <a:lstStyle/>
          <a:p>
            <a:pPr lvl="0"/>
            <a:r>
              <a:rPr lang="en-US" sz="4000" b="1" dirty="0" smtClean="0">
                <a:latin typeface="Trebuchet MS" panose="020B0603020202020204" pitchFamily="34" charset="0"/>
                <a:cs typeface="Times New Roman" panose="02020603050405020304" pitchFamily="18" charset="0"/>
              </a:rPr>
              <a:t>DOMENII </a:t>
            </a:r>
            <a:r>
              <a:rPr lang="en-US" sz="4000" b="1" dirty="0">
                <a:latin typeface="Trebuchet MS" panose="020B0603020202020204" pitchFamily="34" charset="0"/>
                <a:cs typeface="Times New Roman" panose="02020603050405020304" pitchFamily="18" charset="0"/>
              </a:rPr>
              <a:t>NEELIGIBILE</a:t>
            </a:r>
          </a:p>
        </p:txBody>
      </p:sp>
      <p:pic>
        <p:nvPicPr>
          <p:cNvPr id="8" name="Picture 7">
            <a:extLst>
              <a:ext uri="{FF2B5EF4-FFF2-40B4-BE49-F238E27FC236}">
                <a16:creationId xmlns:a16="http://schemas.microsoft.com/office/drawing/2014/main" id="{1A7BAF27-9B6B-4131-BA5C-4D66C4E2F303}"/>
              </a:ext>
            </a:extLst>
          </p:cNvPr>
          <p:cNvPicPr>
            <a:picLocks noChangeAspect="1"/>
          </p:cNvPicPr>
          <p:nvPr/>
        </p:nvPicPr>
        <p:blipFill>
          <a:blip r:embed="rId3"/>
          <a:stretch>
            <a:fillRect/>
          </a:stretch>
        </p:blipFill>
        <p:spPr>
          <a:xfrm>
            <a:off x="1488858" y="0"/>
            <a:ext cx="9090048" cy="1077576"/>
          </a:xfrm>
          <a:prstGeom prst="rect">
            <a:avLst/>
          </a:prstGeom>
        </p:spPr>
      </p:pic>
      <p:sp>
        <p:nvSpPr>
          <p:cNvPr id="3" name="Rectangle 2"/>
          <p:cNvSpPr/>
          <p:nvPr/>
        </p:nvSpPr>
        <p:spPr>
          <a:xfrm>
            <a:off x="919189" y="1795590"/>
            <a:ext cx="10709030" cy="4524315"/>
          </a:xfrm>
          <a:prstGeom prst="rect">
            <a:avLst/>
          </a:prstGeom>
        </p:spPr>
        <p:txBody>
          <a:bodyPr wrap="square">
            <a:spAutoFit/>
          </a:bodyPr>
          <a:lstStyle/>
          <a:p>
            <a:r>
              <a:rPr lang="ro-RO" dirty="0"/>
              <a:t>Nu se acordă sprijin financiar pentru activitățile realizate de întreprinderile care își desfășoară activitatea în următoarele sectoare și/sau care vizează următoarele ajutoare:</a:t>
            </a:r>
            <a:endParaRPr lang="en-US" dirty="0"/>
          </a:p>
          <a:p>
            <a:r>
              <a:rPr lang="ro-RO" dirty="0"/>
              <a:t>a)	sectorul pescuitului și al acvaculturii</a:t>
            </a:r>
            <a:r>
              <a:rPr lang="ro-RO" dirty="0" smtClean="0"/>
              <a:t>,;</a:t>
            </a:r>
            <a:endParaRPr lang="en-US" dirty="0"/>
          </a:p>
          <a:p>
            <a:r>
              <a:rPr lang="ro-RO" dirty="0"/>
              <a:t>b)	sectorul producției agricole primare;</a:t>
            </a:r>
            <a:endParaRPr lang="en-US" dirty="0"/>
          </a:p>
          <a:p>
            <a:r>
              <a:rPr lang="ro-RO" dirty="0"/>
              <a:t>c)	sectorul prelucrării și comercializării produselor agricole, în următoarele cazuri:</a:t>
            </a:r>
            <a:endParaRPr lang="en-US" dirty="0"/>
          </a:p>
          <a:p>
            <a:r>
              <a:rPr lang="ro-RO" dirty="0"/>
              <a:t>(i) atunci când valoarea ajutoarelor este stabilită pe baza prețului sau a cantității unor astfel de </a:t>
            </a:r>
            <a:r>
              <a:rPr lang="ro-RO" dirty="0" smtClean="0"/>
              <a:t>produse; </a:t>
            </a:r>
            <a:endParaRPr lang="en-US" dirty="0"/>
          </a:p>
          <a:p>
            <a:r>
              <a:rPr lang="ro-RO" i="1" dirty="0"/>
              <a:t>      sau</a:t>
            </a:r>
            <a:endParaRPr lang="en-US" dirty="0"/>
          </a:p>
          <a:p>
            <a:r>
              <a:rPr lang="ro-RO" dirty="0"/>
              <a:t>(ii) atunci când ajutoarele sunt condiționate de transferarea lor parțială sau integrală către producătorii primari;</a:t>
            </a:r>
            <a:endParaRPr lang="en-US" dirty="0"/>
          </a:p>
          <a:p>
            <a:r>
              <a:rPr lang="ro-RO" dirty="0"/>
              <a:t>d)	ajutoare destinate activităților legate de export către țări terțe sau către state membre, respectiv ajutoarele legate direct de cantitățile </a:t>
            </a:r>
            <a:r>
              <a:rPr lang="ro-RO" dirty="0" smtClean="0"/>
              <a:t>exportate;</a:t>
            </a:r>
            <a:endParaRPr lang="en-US" dirty="0"/>
          </a:p>
          <a:p>
            <a:r>
              <a:rPr lang="ro-RO" dirty="0"/>
              <a:t>e)	ajutoare condiționate de utilizarea preferențială a produselor naționale față de cele importate;</a:t>
            </a:r>
            <a:endParaRPr lang="en-US" dirty="0"/>
          </a:p>
          <a:p>
            <a:r>
              <a:rPr lang="ro-RO" dirty="0"/>
              <a:t>f)	ajutoare pentru facilitarea închiderii minelor de cărbune necompetitive, </a:t>
            </a:r>
            <a:endParaRPr lang="en-US" dirty="0"/>
          </a:p>
          <a:p>
            <a:r>
              <a:rPr lang="ro-RO" dirty="0"/>
              <a:t>g)	sectorul siderurgic, sectorul lignitului, sectorul cărbunelui; </a:t>
            </a:r>
            <a:endParaRPr lang="en-US" dirty="0"/>
          </a:p>
          <a:p>
            <a:r>
              <a:rPr lang="ro-RO" dirty="0"/>
              <a:t>h)	sectorul transporturilor, precum și pentru infrastructura </a:t>
            </a:r>
            <a:r>
              <a:rPr lang="ro-RO" dirty="0" smtClean="0"/>
              <a:t>conexă;</a:t>
            </a:r>
            <a:endParaRPr lang="en-US" dirty="0"/>
          </a:p>
          <a:p>
            <a:r>
              <a:rPr lang="ro-RO" dirty="0"/>
              <a:t>i)	sectorul producerii, stocării, transportului și </a:t>
            </a:r>
            <a:r>
              <a:rPr lang="ro-RO" dirty="0" err="1"/>
              <a:t>distribuţiei</a:t>
            </a:r>
            <a:r>
              <a:rPr lang="ro-RO" dirty="0"/>
              <a:t> de </a:t>
            </a:r>
            <a:r>
              <a:rPr lang="ro-RO" dirty="0" smtClean="0"/>
              <a:t>energie, </a:t>
            </a:r>
            <a:endParaRPr lang="en-US" dirty="0"/>
          </a:p>
          <a:p>
            <a:r>
              <a:rPr lang="ro-RO" dirty="0"/>
              <a:t>j)	sectorul </a:t>
            </a:r>
            <a:r>
              <a:rPr lang="ro-RO" dirty="0" err="1"/>
              <a:t>comunicaţiilor</a:t>
            </a:r>
            <a:r>
              <a:rPr lang="ro-RO" dirty="0"/>
              <a:t> în bandă </a:t>
            </a:r>
            <a:r>
              <a:rPr lang="ro-RO" dirty="0" smtClean="0"/>
              <a:t>largă.</a:t>
            </a:r>
            <a:endParaRPr lang="en-US" dirty="0"/>
          </a:p>
        </p:txBody>
      </p:sp>
      <p:pic>
        <p:nvPicPr>
          <p:cNvPr id="5" name="Picture 4">
            <a:extLst>
              <a:ext uri="{FF2B5EF4-FFF2-40B4-BE49-F238E27FC236}">
                <a16:creationId xmlns:a16="http://schemas.microsoft.com/office/drawing/2014/main" id="{1D496A4E-1C48-626E-3730-3D5B9641D7B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36550" y="5634167"/>
            <a:ext cx="1113503" cy="1113503"/>
          </a:xfrm>
          <a:prstGeom prst="rect">
            <a:avLst/>
          </a:prstGeom>
        </p:spPr>
      </p:pic>
    </p:spTree>
    <p:extLst>
      <p:ext uri="{BB962C8B-B14F-4D97-AF65-F5344CB8AC3E}">
        <p14:creationId xmlns:p14="http://schemas.microsoft.com/office/powerpoint/2010/main" val="16423703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4906" y="1201332"/>
            <a:ext cx="9144000" cy="683740"/>
          </a:xfrm>
        </p:spPr>
        <p:txBody>
          <a:bodyPr>
            <a:normAutofit fontScale="90000"/>
          </a:bodyPr>
          <a:lstStyle/>
          <a:p>
            <a:pPr lvl="0"/>
            <a:r>
              <a:rPr lang="ro-RO" sz="4800" b="1" dirty="0">
                <a:latin typeface="+mn-lt"/>
              </a:rPr>
              <a:t> </a:t>
            </a:r>
            <a:r>
              <a:rPr lang="en-US" sz="4400" b="1" dirty="0">
                <a:latin typeface="Trebuchet MS" panose="020B0603020202020204" pitchFamily="34" charset="0"/>
              </a:rPr>
              <a:t>A</a:t>
            </a:r>
            <a:r>
              <a:rPr lang="ro-RO" sz="4400" b="1" dirty="0">
                <a:latin typeface="Trebuchet MS" panose="020B0603020202020204" pitchFamily="34" charset="0"/>
              </a:rPr>
              <a:t>LOCAREA FINANCIARĂ</a:t>
            </a:r>
            <a:endParaRPr lang="en-US" sz="4400" dirty="0">
              <a:latin typeface="Trebuchet MS" panose="020B0603020202020204" pitchFamily="34" charset="0"/>
            </a:endParaRPr>
          </a:p>
        </p:txBody>
      </p:sp>
      <p:pic>
        <p:nvPicPr>
          <p:cNvPr id="8" name="Picture 7">
            <a:extLst>
              <a:ext uri="{FF2B5EF4-FFF2-40B4-BE49-F238E27FC236}">
                <a16:creationId xmlns:a16="http://schemas.microsoft.com/office/drawing/2014/main" id="{1A7BAF27-9B6B-4131-BA5C-4D66C4E2F303}"/>
              </a:ext>
            </a:extLst>
          </p:cNvPr>
          <p:cNvPicPr>
            <a:picLocks noChangeAspect="1"/>
          </p:cNvPicPr>
          <p:nvPr/>
        </p:nvPicPr>
        <p:blipFill>
          <a:blip r:embed="rId3"/>
          <a:stretch>
            <a:fillRect/>
          </a:stretch>
        </p:blipFill>
        <p:spPr>
          <a:xfrm>
            <a:off x="1488858" y="0"/>
            <a:ext cx="9090048" cy="1077576"/>
          </a:xfrm>
          <a:prstGeom prst="rect">
            <a:avLst/>
          </a:prstGeom>
        </p:spPr>
      </p:pic>
      <p:sp>
        <p:nvSpPr>
          <p:cNvPr id="3" name="Rectangle 2"/>
          <p:cNvSpPr/>
          <p:nvPr/>
        </p:nvSpPr>
        <p:spPr>
          <a:xfrm>
            <a:off x="972430" y="2020855"/>
            <a:ext cx="10068951" cy="4401205"/>
          </a:xfrm>
          <a:prstGeom prst="rect">
            <a:avLst/>
          </a:prstGeom>
        </p:spPr>
        <p:txBody>
          <a:bodyPr wrap="square">
            <a:spAutoFit/>
          </a:bodyPr>
          <a:lstStyle/>
          <a:p>
            <a:r>
              <a:rPr lang="en-US" sz="2000" dirty="0" err="1">
                <a:solidFill>
                  <a:srgbClr val="000000"/>
                </a:solidFill>
                <a:latin typeface="Trebuchet MS" panose="020B0603020202020204" pitchFamily="34" charset="0"/>
                <a:ea typeface="Calibri" panose="020F0502020204030204" pitchFamily="34" charset="0"/>
              </a:rPr>
              <a:t>Valoarea</a:t>
            </a:r>
            <a:r>
              <a:rPr lang="en-US" sz="2000" dirty="0">
                <a:solidFill>
                  <a:srgbClr val="000000"/>
                </a:solidFill>
                <a:latin typeface="Trebuchet MS" panose="020B0603020202020204" pitchFamily="34" charset="0"/>
                <a:ea typeface="Calibri" panose="020F0502020204030204" pitchFamily="34" charset="0"/>
              </a:rPr>
              <a:t> </a:t>
            </a:r>
            <a:r>
              <a:rPr lang="en-US" sz="2000" dirty="0" err="1">
                <a:solidFill>
                  <a:srgbClr val="000000"/>
                </a:solidFill>
                <a:latin typeface="Trebuchet MS" panose="020B0603020202020204" pitchFamily="34" charset="0"/>
                <a:ea typeface="Calibri" panose="020F0502020204030204" pitchFamily="34" charset="0"/>
              </a:rPr>
              <a:t>totală</a:t>
            </a:r>
            <a:r>
              <a:rPr lang="en-US" sz="2000" dirty="0">
                <a:solidFill>
                  <a:srgbClr val="000000"/>
                </a:solidFill>
                <a:latin typeface="Trebuchet MS" panose="020B0603020202020204" pitchFamily="34" charset="0"/>
                <a:ea typeface="Calibri" panose="020F0502020204030204" pitchFamily="34" charset="0"/>
              </a:rPr>
              <a:t> </a:t>
            </a:r>
            <a:r>
              <a:rPr lang="en-US" sz="2000" dirty="0" err="1">
                <a:solidFill>
                  <a:srgbClr val="000000"/>
                </a:solidFill>
                <a:latin typeface="Trebuchet MS" panose="020B0603020202020204" pitchFamily="34" charset="0"/>
                <a:ea typeface="Calibri" panose="020F0502020204030204" pitchFamily="34" charset="0"/>
              </a:rPr>
              <a:t>alocată</a:t>
            </a:r>
            <a:r>
              <a:rPr lang="en-US" sz="2000" dirty="0">
                <a:solidFill>
                  <a:srgbClr val="000000"/>
                </a:solidFill>
                <a:latin typeface="Trebuchet MS" panose="020B0603020202020204" pitchFamily="34" charset="0"/>
                <a:ea typeface="Calibri" panose="020F0502020204030204" pitchFamily="34" charset="0"/>
              </a:rPr>
              <a:t> </a:t>
            </a:r>
            <a:r>
              <a:rPr lang="en-US" sz="2000" dirty="0" err="1">
                <a:solidFill>
                  <a:srgbClr val="000000"/>
                </a:solidFill>
                <a:latin typeface="Trebuchet MS" panose="020B0603020202020204" pitchFamily="34" charset="0"/>
                <a:ea typeface="Calibri" panose="020F0502020204030204" pitchFamily="34" charset="0"/>
              </a:rPr>
              <a:t>pentru</a:t>
            </a:r>
            <a:r>
              <a:rPr lang="en-US" sz="2000" dirty="0">
                <a:solidFill>
                  <a:srgbClr val="000000"/>
                </a:solidFill>
                <a:latin typeface="Trebuchet MS" panose="020B0603020202020204" pitchFamily="34" charset="0"/>
                <a:ea typeface="Calibri" panose="020F0502020204030204" pitchFamily="34" charset="0"/>
              </a:rPr>
              <a:t> </a:t>
            </a:r>
            <a:r>
              <a:rPr lang="en-US" sz="2000" dirty="0" err="1">
                <a:solidFill>
                  <a:srgbClr val="000000"/>
                </a:solidFill>
                <a:latin typeface="Trebuchet MS" panose="020B0603020202020204" pitchFamily="34" charset="0"/>
                <a:ea typeface="Calibri" panose="020F0502020204030204" pitchFamily="34" charset="0"/>
              </a:rPr>
              <a:t>ajutorul</a:t>
            </a:r>
            <a:r>
              <a:rPr lang="en-US" sz="2000" dirty="0">
                <a:solidFill>
                  <a:srgbClr val="000000"/>
                </a:solidFill>
                <a:latin typeface="Trebuchet MS" panose="020B0603020202020204" pitchFamily="34" charset="0"/>
                <a:ea typeface="Calibri" panose="020F0502020204030204" pitchFamily="34" charset="0"/>
              </a:rPr>
              <a:t> </a:t>
            </a:r>
            <a:r>
              <a:rPr lang="en-US" sz="2000" dirty="0" smtClean="0">
                <a:solidFill>
                  <a:srgbClr val="000000"/>
                </a:solidFill>
                <a:latin typeface="Trebuchet MS" panose="020B0603020202020204" pitchFamily="34" charset="0"/>
                <a:ea typeface="Calibri" panose="020F0502020204030204" pitchFamily="34" charset="0"/>
              </a:rPr>
              <a:t>de</a:t>
            </a:r>
            <a:r>
              <a:rPr lang="ro-RO" sz="2000" dirty="0" smtClean="0">
                <a:solidFill>
                  <a:srgbClr val="000000"/>
                </a:solidFill>
                <a:latin typeface="Trebuchet MS" panose="020B0603020202020204" pitchFamily="34" charset="0"/>
                <a:ea typeface="Calibri" panose="020F0502020204030204" pitchFamily="34" charset="0"/>
              </a:rPr>
              <a:t> stat și de</a:t>
            </a:r>
            <a:r>
              <a:rPr lang="en-US" sz="2000" dirty="0" smtClean="0">
                <a:solidFill>
                  <a:srgbClr val="000000"/>
                </a:solidFill>
                <a:latin typeface="Trebuchet MS" panose="020B0603020202020204" pitchFamily="34" charset="0"/>
                <a:ea typeface="Calibri" panose="020F0502020204030204" pitchFamily="34" charset="0"/>
              </a:rPr>
              <a:t> </a:t>
            </a:r>
            <a:r>
              <a:rPr lang="en-US" sz="2000" dirty="0">
                <a:solidFill>
                  <a:srgbClr val="000000"/>
                </a:solidFill>
                <a:latin typeface="Trebuchet MS" panose="020B0603020202020204" pitchFamily="34" charset="0"/>
                <a:ea typeface="Calibri" panose="020F0502020204030204" pitchFamily="34" charset="0"/>
              </a:rPr>
              <a:t>minimis </a:t>
            </a:r>
            <a:r>
              <a:rPr lang="en-US" sz="2000" dirty="0" err="1">
                <a:solidFill>
                  <a:srgbClr val="000000"/>
                </a:solidFill>
                <a:latin typeface="Trebuchet MS" panose="020B0603020202020204" pitchFamily="34" charset="0"/>
                <a:ea typeface="Calibri" panose="020F0502020204030204" pitchFamily="34" charset="0"/>
              </a:rPr>
              <a:t>este</a:t>
            </a:r>
            <a:r>
              <a:rPr lang="en-US" sz="2000" dirty="0">
                <a:solidFill>
                  <a:srgbClr val="000000"/>
                </a:solidFill>
                <a:latin typeface="Trebuchet MS" panose="020B0603020202020204" pitchFamily="34" charset="0"/>
                <a:ea typeface="Calibri" panose="020F0502020204030204" pitchFamily="34" charset="0"/>
              </a:rPr>
              <a:t> </a:t>
            </a:r>
            <a:r>
              <a:rPr lang="ro-RO" sz="2000" b="1" dirty="0" smtClean="0">
                <a:solidFill>
                  <a:srgbClr val="000000"/>
                </a:solidFill>
                <a:latin typeface="Trebuchet MS" panose="020B0603020202020204" pitchFamily="34" charset="0"/>
                <a:ea typeface="Calibri" panose="020F0502020204030204" pitchFamily="34" charset="0"/>
              </a:rPr>
              <a:t>150</a:t>
            </a:r>
            <a:r>
              <a:rPr lang="en-US" sz="2000" b="1" dirty="0" smtClean="0">
                <a:solidFill>
                  <a:srgbClr val="000000"/>
                </a:solidFill>
                <a:latin typeface="Trebuchet MS" panose="020B0603020202020204" pitchFamily="34" charset="0"/>
                <a:ea typeface="Calibri" panose="020F0502020204030204" pitchFamily="34" charset="0"/>
              </a:rPr>
              <a:t> </a:t>
            </a:r>
            <a:r>
              <a:rPr lang="en-US" sz="2000" b="1" dirty="0" err="1">
                <a:solidFill>
                  <a:srgbClr val="000000"/>
                </a:solidFill>
                <a:latin typeface="Trebuchet MS" panose="020B0603020202020204" pitchFamily="34" charset="0"/>
                <a:ea typeface="Calibri" panose="020F0502020204030204" pitchFamily="34" charset="0"/>
              </a:rPr>
              <a:t>milioane</a:t>
            </a:r>
            <a:r>
              <a:rPr lang="en-US" sz="2000" b="1" dirty="0">
                <a:solidFill>
                  <a:srgbClr val="000000"/>
                </a:solidFill>
                <a:latin typeface="Trebuchet MS" panose="020B0603020202020204" pitchFamily="34" charset="0"/>
                <a:ea typeface="Calibri" panose="020F0502020204030204" pitchFamily="34" charset="0"/>
              </a:rPr>
              <a:t> </a:t>
            </a:r>
            <a:r>
              <a:rPr lang="en-US" sz="2000" b="1" dirty="0" smtClean="0">
                <a:solidFill>
                  <a:srgbClr val="000000"/>
                </a:solidFill>
                <a:latin typeface="Trebuchet MS" panose="020B0603020202020204" pitchFamily="34" charset="0"/>
                <a:ea typeface="Calibri" panose="020F0502020204030204" pitchFamily="34" charset="0"/>
              </a:rPr>
              <a:t>euro</a:t>
            </a:r>
            <a:endParaRPr lang="ro-RO" sz="2000" b="1" dirty="0" smtClean="0">
              <a:solidFill>
                <a:srgbClr val="000000"/>
              </a:solidFill>
              <a:latin typeface="Trebuchet MS" panose="020B0603020202020204" pitchFamily="34" charset="0"/>
              <a:ea typeface="Calibri" panose="020F0502020204030204" pitchFamily="34" charset="0"/>
            </a:endParaRPr>
          </a:p>
          <a:p>
            <a:endParaRPr lang="ro-RO" sz="2000" b="1" dirty="0">
              <a:solidFill>
                <a:srgbClr val="000000"/>
              </a:solidFill>
              <a:latin typeface="Trebuchet MS" panose="020B0603020202020204" pitchFamily="34" charset="0"/>
              <a:ea typeface="Calibri" panose="020F0502020204030204" pitchFamily="34" charset="0"/>
            </a:endParaRPr>
          </a:p>
          <a:p>
            <a:pPr lvl="0"/>
            <a:r>
              <a:rPr lang="ro-RO" sz="2000" dirty="0">
                <a:latin typeface="Trebuchet MS" panose="020B0603020202020204" pitchFamily="34" charset="0"/>
              </a:rPr>
              <a:t>021c (alocare de 130 de milioane EUR) – Dezvoltare tehnologii avansate.</a:t>
            </a:r>
            <a:endParaRPr lang="en-US" sz="2000" dirty="0">
              <a:latin typeface="Trebuchet MS" panose="020B0603020202020204" pitchFamily="34" charset="0"/>
            </a:endParaRPr>
          </a:p>
          <a:p>
            <a:pPr lvl="0"/>
            <a:r>
              <a:rPr lang="ro-RO" sz="2000" dirty="0">
                <a:latin typeface="Trebuchet MS" panose="020B0603020202020204" pitchFamily="34" charset="0"/>
              </a:rPr>
              <a:t>021d (alocare de 20 de milioane EUR) - Securitate cibernetică</a:t>
            </a:r>
            <a:r>
              <a:rPr lang="ro-RO" sz="2000" dirty="0" smtClean="0">
                <a:latin typeface="Trebuchet MS" panose="020B0603020202020204" pitchFamily="34" charset="0"/>
              </a:rPr>
              <a:t>.</a:t>
            </a:r>
          </a:p>
          <a:p>
            <a:pPr lvl="0"/>
            <a:endParaRPr lang="ro-RO" sz="2000" dirty="0" smtClean="0">
              <a:latin typeface="Trebuchet MS" panose="020B0603020202020204" pitchFamily="34" charset="0"/>
            </a:endParaRPr>
          </a:p>
          <a:p>
            <a:endParaRPr lang="ro-RO" dirty="0" smtClean="0"/>
          </a:p>
          <a:p>
            <a:endParaRPr lang="ro-RO" dirty="0"/>
          </a:p>
          <a:p>
            <a:endParaRPr lang="ro-RO" dirty="0" smtClean="0"/>
          </a:p>
          <a:p>
            <a:endParaRPr lang="ro-RO" dirty="0" smtClean="0"/>
          </a:p>
          <a:p>
            <a:pPr algn="just"/>
            <a:r>
              <a:rPr lang="ro-RO" dirty="0" smtClean="0"/>
              <a:t>Apelul se </a:t>
            </a:r>
            <a:r>
              <a:rPr lang="ro-RO" dirty="0"/>
              <a:t>aplică pe teritoriul României, în toate regiunile de dezvoltare, și anume Nord-Est, Sud-Est, Sud Muntenia, Sud-Vest Oltenia, Vest, Nord-Vest, Centru și București-Ilfov (doar localitățile: Ciorogârla, Domnești, Clinceni, Cornetu, Bragadiru, Dărăști-Ilfov, Jilava, 1 Decembrie, Copăceni, Vidra, Berceni, Periș, Ciolpani, Snagov, Gruiu, Nuci, Grădiștea, Petrăchioaia, Dascălu, Moara Vlăsiei, Balotești, Corbeanca, Buftea, Chitila, Glina, Cernica, Dobroești, Pantelimon</a:t>
            </a:r>
            <a:r>
              <a:rPr lang="ro-RO" dirty="0" smtClean="0"/>
              <a:t>) – prevedere aplicabilă pentru locația de implementare a proiectului (sediu sau punct de lucru al liderului de parteneriat). </a:t>
            </a:r>
            <a:endParaRPr lang="en-US" dirty="0"/>
          </a:p>
        </p:txBody>
      </p:sp>
      <p:pic>
        <p:nvPicPr>
          <p:cNvPr id="7" name="Picture 6">
            <a:extLst>
              <a:ext uri="{FF2B5EF4-FFF2-40B4-BE49-F238E27FC236}">
                <a16:creationId xmlns:a16="http://schemas.microsoft.com/office/drawing/2014/main" id="{37D10D76-F3B9-EB28-F6EB-E785850559B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62181" y="3005384"/>
            <a:ext cx="1932552" cy="1544578"/>
          </a:xfrm>
          <a:prstGeom prst="rect">
            <a:avLst/>
          </a:prstGeom>
        </p:spPr>
      </p:pic>
    </p:spTree>
    <p:extLst>
      <p:ext uri="{BB962C8B-B14F-4D97-AF65-F5344CB8AC3E}">
        <p14:creationId xmlns:p14="http://schemas.microsoft.com/office/powerpoint/2010/main" val="11092429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7581" y="1229435"/>
            <a:ext cx="11376837" cy="588048"/>
          </a:xfrm>
        </p:spPr>
        <p:txBody>
          <a:bodyPr>
            <a:noAutofit/>
          </a:bodyPr>
          <a:lstStyle/>
          <a:p>
            <a:pPr lvl="1" algn="ctr"/>
            <a:r>
              <a:rPr lang="ro-RO" sz="4000" b="1" dirty="0">
                <a:latin typeface="Trebuchet MS" panose="020B0603020202020204" pitchFamily="34" charset="0"/>
                <a:cs typeface="Times New Roman" panose="02020603050405020304" pitchFamily="18" charset="0"/>
              </a:rPr>
              <a:t>ASISTENȚA FINANCIARĂ</a:t>
            </a:r>
            <a:r>
              <a:rPr lang="en-US" sz="4000" b="1" dirty="0">
                <a:latin typeface="Trebuchet MS" panose="020B0603020202020204" pitchFamily="34" charset="0"/>
                <a:cs typeface="Times New Roman" panose="02020603050405020304" pitchFamily="18" charset="0"/>
              </a:rPr>
              <a:t> </a:t>
            </a:r>
            <a:r>
              <a:rPr lang="ro-RO" sz="4000" b="1" dirty="0">
                <a:latin typeface="Trebuchet MS" panose="020B0603020202020204" pitchFamily="34" charset="0"/>
                <a:cs typeface="Times New Roman" panose="02020603050405020304" pitchFamily="18" charset="0"/>
              </a:rPr>
              <a:t>NERAMBURSABILĂ</a:t>
            </a:r>
            <a:endParaRPr lang="en-US" sz="4000" b="1" dirty="0">
              <a:latin typeface="Trebuchet MS" panose="020B0603020202020204" pitchFamily="34" charset="0"/>
              <a:cs typeface="Times New Roman" panose="02020603050405020304" pitchFamily="18" charset="0"/>
            </a:endParaRPr>
          </a:p>
        </p:txBody>
      </p:sp>
      <p:pic>
        <p:nvPicPr>
          <p:cNvPr id="4" name="Picture 3">
            <a:extLst>
              <a:ext uri="{FF2B5EF4-FFF2-40B4-BE49-F238E27FC236}">
                <a16:creationId xmlns:a16="http://schemas.microsoft.com/office/drawing/2014/main" id="{1A7BAF27-9B6B-4131-BA5C-4D66C4E2F303}"/>
              </a:ext>
            </a:extLst>
          </p:cNvPr>
          <p:cNvPicPr>
            <a:picLocks noChangeAspect="1"/>
          </p:cNvPicPr>
          <p:nvPr/>
        </p:nvPicPr>
        <p:blipFill>
          <a:blip r:embed="rId3"/>
          <a:stretch>
            <a:fillRect/>
          </a:stretch>
        </p:blipFill>
        <p:spPr>
          <a:xfrm>
            <a:off x="1504901" y="0"/>
            <a:ext cx="9090048" cy="1077576"/>
          </a:xfrm>
          <a:prstGeom prst="rect">
            <a:avLst/>
          </a:prstGeom>
        </p:spPr>
      </p:pic>
      <p:sp>
        <p:nvSpPr>
          <p:cNvPr id="3" name="Rectangle 2"/>
          <p:cNvSpPr/>
          <p:nvPr/>
        </p:nvSpPr>
        <p:spPr>
          <a:xfrm>
            <a:off x="712994" y="2103479"/>
            <a:ext cx="10673861" cy="3139321"/>
          </a:xfrm>
          <a:prstGeom prst="rect">
            <a:avLst/>
          </a:prstGeom>
        </p:spPr>
        <p:txBody>
          <a:bodyPr wrap="square">
            <a:spAutoFit/>
          </a:bodyPr>
          <a:lstStyle/>
          <a:p>
            <a:pPr marL="342900" lvl="0" indent="-342900" algn="just">
              <a:lnSpc>
                <a:spcPct val="150000"/>
              </a:lnSpc>
              <a:spcAft>
                <a:spcPts val="0"/>
              </a:spcAft>
              <a:buFont typeface="Symbol" panose="05050102010706020507" pitchFamily="18" charset="2"/>
              <a:buChar char=""/>
              <a:tabLst>
                <a:tab pos="3276600" algn="l"/>
              </a:tabLst>
            </a:pPr>
            <a:r>
              <a:rPr lang="en-US" sz="2200" b="1" dirty="0" err="1">
                <a:latin typeface="Trebuchet MS" panose="020B0603020202020204" pitchFamily="34" charset="0"/>
                <a:ea typeface="Calibri" panose="020F0502020204030204" pitchFamily="34" charset="0"/>
                <a:cs typeface="Times New Roman" panose="02020603050405020304" pitchFamily="18" charset="0"/>
              </a:rPr>
              <a:t>Valoarea</a:t>
            </a:r>
            <a:r>
              <a:rPr lang="en-US" sz="2200" b="1" dirty="0">
                <a:latin typeface="Trebuchet MS" panose="020B0603020202020204" pitchFamily="34" charset="0"/>
                <a:ea typeface="Calibri" panose="020F0502020204030204" pitchFamily="34" charset="0"/>
                <a:cs typeface="Times New Roman" panose="02020603050405020304" pitchFamily="18" charset="0"/>
              </a:rPr>
              <a:t> </a:t>
            </a:r>
            <a:r>
              <a:rPr lang="ro-RO" sz="2200" b="1" dirty="0">
                <a:latin typeface="Trebuchet MS" panose="020B0603020202020204" pitchFamily="34" charset="0"/>
                <a:ea typeface="Calibri" panose="020F0502020204030204" pitchFamily="34" charset="0"/>
                <a:cs typeface="Times New Roman" panose="02020603050405020304" pitchFamily="18" charset="0"/>
              </a:rPr>
              <a:t>asistenței financiare nerambursabile pe </a:t>
            </a:r>
            <a:r>
              <a:rPr lang="en-US" sz="2200" b="1" dirty="0" err="1">
                <a:latin typeface="Trebuchet MS" panose="020B0603020202020204" pitchFamily="34" charset="0"/>
                <a:ea typeface="Calibri" panose="020F0502020204030204" pitchFamily="34" charset="0"/>
                <a:cs typeface="Times New Roman" panose="02020603050405020304" pitchFamily="18" charset="0"/>
              </a:rPr>
              <a:t>proiect</a:t>
            </a:r>
            <a:r>
              <a:rPr lang="en-US" sz="2200" b="1" dirty="0">
                <a:latin typeface="Trebuchet MS" panose="020B0603020202020204" pitchFamily="34" charset="0"/>
                <a:ea typeface="Calibri" panose="020F0502020204030204" pitchFamily="34" charset="0"/>
                <a:cs typeface="Times New Roman" panose="02020603050405020304" pitchFamily="18" charset="0"/>
              </a:rPr>
              <a:t> </a:t>
            </a:r>
            <a:r>
              <a:rPr lang="ro-RO" sz="2200" dirty="0" smtClean="0">
                <a:latin typeface="Trebuchet MS" panose="020B0603020202020204" pitchFamily="34" charset="0"/>
                <a:ea typeface="Calibri" panose="020F0502020204030204" pitchFamily="34" charset="0"/>
                <a:cs typeface="Times New Roman" panose="02020603050405020304" pitchFamily="18" charset="0"/>
              </a:rPr>
              <a:t>se </a:t>
            </a:r>
            <a:r>
              <a:rPr lang="ro-RO" sz="2200" dirty="0">
                <a:latin typeface="Trebuchet MS" panose="020B0603020202020204" pitchFamily="34" charset="0"/>
                <a:ea typeface="Calibri" panose="020F0502020204030204" pitchFamily="34" charset="0"/>
                <a:cs typeface="Times New Roman" panose="02020603050405020304" pitchFamily="18" charset="0"/>
              </a:rPr>
              <a:t>va determina în funcție de categoria în care se încadrează liderul de parteneriat, indiferent de categoria IMM în care se încadrează partenerul, după cum urmează:</a:t>
            </a:r>
          </a:p>
          <a:p>
            <a:pPr marL="457200" algn="just">
              <a:lnSpc>
                <a:spcPct val="150000"/>
              </a:lnSpc>
              <a:spcAft>
                <a:spcPts val="0"/>
              </a:spcAft>
            </a:pPr>
            <a:r>
              <a:rPr lang="ro-RO" sz="2200" dirty="0">
                <a:latin typeface="Trebuchet MS" panose="020B0603020202020204" pitchFamily="34" charset="0"/>
                <a:ea typeface="Calibri" panose="020F0502020204030204" pitchFamily="34" charset="0"/>
                <a:cs typeface="Times New Roman" panose="02020603050405020304" pitchFamily="18" charset="0"/>
              </a:rPr>
              <a:t>•	Microîntreprinderi – 500.000 - 600.000 euro;</a:t>
            </a:r>
          </a:p>
          <a:p>
            <a:pPr marL="457200" algn="just">
              <a:lnSpc>
                <a:spcPct val="150000"/>
              </a:lnSpc>
              <a:spcAft>
                <a:spcPts val="0"/>
              </a:spcAft>
            </a:pPr>
            <a:r>
              <a:rPr lang="ro-RO" sz="2200" dirty="0">
                <a:latin typeface="Trebuchet MS" panose="020B0603020202020204" pitchFamily="34" charset="0"/>
                <a:ea typeface="Calibri" panose="020F0502020204030204" pitchFamily="34" charset="0"/>
                <a:cs typeface="Times New Roman" panose="02020603050405020304" pitchFamily="18" charset="0"/>
              </a:rPr>
              <a:t>•	Întreprinderi mici – 500.000 - 1.500.000 euro;</a:t>
            </a:r>
          </a:p>
          <a:p>
            <a:pPr marL="457200" algn="just">
              <a:lnSpc>
                <a:spcPct val="150000"/>
              </a:lnSpc>
              <a:spcAft>
                <a:spcPts val="0"/>
              </a:spcAft>
            </a:pPr>
            <a:r>
              <a:rPr lang="ro-RO" sz="2200" dirty="0">
                <a:latin typeface="Trebuchet MS" panose="020B0603020202020204" pitchFamily="34" charset="0"/>
                <a:ea typeface="Calibri" panose="020F0502020204030204" pitchFamily="34" charset="0"/>
                <a:cs typeface="Times New Roman" panose="02020603050405020304" pitchFamily="18" charset="0"/>
              </a:rPr>
              <a:t>•	Întreprinderi mijlocii - 500.000 – 3.000.000 euro</a:t>
            </a:r>
            <a:r>
              <a:rPr lang="ro-RO" sz="2200" dirty="0" smtClean="0">
                <a:latin typeface="Trebuchet MS" panose="020B0603020202020204" pitchFamily="34" charset="0"/>
                <a:ea typeface="Calibri" panose="020F0502020204030204" pitchFamily="34" charset="0"/>
                <a:cs typeface="Times New Roman" panose="02020603050405020304" pitchFamily="18" charset="0"/>
              </a:rPr>
              <a:t>.</a:t>
            </a:r>
            <a:endParaRPr lang="ro-RO" sz="2200" dirty="0">
              <a:latin typeface="Trebuchet MS" panose="020B0603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831418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10546</TotalTime>
  <Words>4563</Words>
  <Application>Microsoft Office PowerPoint</Application>
  <PresentationFormat>Widescreen</PresentationFormat>
  <Paragraphs>345</Paragraphs>
  <Slides>27</Slides>
  <Notes>27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27</vt:i4>
      </vt:variant>
    </vt:vector>
  </HeadingPairs>
  <TitlesOfParts>
    <vt:vector size="35" baseType="lpstr">
      <vt:lpstr>Arial</vt:lpstr>
      <vt:lpstr>Calibri</vt:lpstr>
      <vt:lpstr>Calibri Light</vt:lpstr>
      <vt:lpstr>Symbol</vt:lpstr>
      <vt:lpstr>Times New Roman</vt:lpstr>
      <vt:lpstr>Trebuchet MS</vt:lpstr>
      <vt:lpstr>Wingdings</vt:lpstr>
      <vt:lpstr>Office Theme</vt:lpstr>
      <vt:lpstr>PLANUL NAȚIONAL DE REDRESARE ȘI REZILIENȚĂ</vt:lpstr>
      <vt:lpstr>OBIECTIVUL INVESTIȚIEI</vt:lpstr>
      <vt:lpstr>BENEFICIARI ELIGIBILI </vt:lpstr>
      <vt:lpstr>PARTENERIATUL</vt:lpstr>
      <vt:lpstr>PARTENERIATUL (2)</vt:lpstr>
      <vt:lpstr>CONDIȚII CUMULATIVE DE ELIGIBILITATE</vt:lpstr>
      <vt:lpstr>DOMENII NEELIGIBILE</vt:lpstr>
      <vt:lpstr> ALOCAREA FINANCIARĂ</vt:lpstr>
      <vt:lpstr>ASISTENȚA FINANCIARĂ NERAMBURSABILĂ</vt:lpstr>
      <vt:lpstr>MĂSURI DE SPRIJIN (CATEGORII DE AJUTOARE)</vt:lpstr>
      <vt:lpstr> INDICATORI (1)</vt:lpstr>
      <vt:lpstr> INDICATORI (2)</vt:lpstr>
      <vt:lpstr> INDICATORI (3)</vt:lpstr>
      <vt:lpstr>ACTIVITĂȚI SPECIFICE AJUTORULUI DE STAT PENTRU CERCETARE – DEZVOLTARE (1)</vt:lpstr>
      <vt:lpstr>ACTIVITĂȚI SPECIFICE AJUTORULUI DE STAT PENTRU CERCETARE – DEZVOLTARE (2)</vt:lpstr>
      <vt:lpstr>ACTIVITĂȚI SPECIFICE AJUTORULUI DE STAT REGIONAL</vt:lpstr>
      <vt:lpstr>ACTIVITĂȚI SPECIFICE AJUTORULUI DE MINIMIS</vt:lpstr>
      <vt:lpstr> CATEGORII DE CHELTUIELI ELIGIBILE (1)</vt:lpstr>
      <vt:lpstr> CATEGORII DE CHELTUIELI ELIGIBILE (2)</vt:lpstr>
      <vt:lpstr> CATEGORII DE CHELTUIELI ELIGIBILE (3)</vt:lpstr>
      <vt:lpstr> DURATĂ IMPLEMENTARE PROIECT</vt:lpstr>
      <vt:lpstr> CRITERII DE PUNCTARE (1)</vt:lpstr>
      <vt:lpstr> CRITERII PRIVIND CALITATEA PROIECTULUI PROPUS </vt:lpstr>
      <vt:lpstr> Impactul proiectului asupra activităților de inovare la nivelul Liderului de parteneriat</vt:lpstr>
      <vt:lpstr> CRITERII DE PUNCTARE (3)</vt:lpstr>
      <vt:lpstr> ANEXE</vt:lpstr>
      <vt:lpstr> </vt:lpstr>
    </vt:vector>
  </TitlesOfParts>
  <Company>Ministerul Finantelor Publice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Titlul prezentării</dc:title>
  <cp:revision>151</cp:revision>
  <cp:lastPrinted>2022-07-14T06:08:48Z</cp:lastPrinted>
  <dcterms:created xsi:type="dcterms:W3CDTF">2021-11-04T14:40:31Z</dcterms:created>
  <dcterms:modified xsi:type="dcterms:W3CDTF">2023-12-21T12:52:24Z</dcterms:modified>
</cp:coreProperties>
</file>