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7" r:id="rId2"/>
  </p:sldMasterIdLst>
  <p:notesMasterIdLst>
    <p:notesMasterId r:id="rId20"/>
  </p:notesMasterIdLst>
  <p:handoutMasterIdLst>
    <p:handoutMasterId r:id="rId21"/>
  </p:handoutMasterIdLst>
  <p:sldIdLst>
    <p:sldId id="526" r:id="rId3"/>
    <p:sldId id="2133" r:id="rId4"/>
    <p:sldId id="2183" r:id="rId5"/>
    <p:sldId id="2203" r:id="rId6"/>
    <p:sldId id="2186" r:id="rId7"/>
    <p:sldId id="557" r:id="rId8"/>
    <p:sldId id="2205" r:id="rId9"/>
    <p:sldId id="2188" r:id="rId10"/>
    <p:sldId id="2189" r:id="rId11"/>
    <p:sldId id="2208" r:id="rId12"/>
    <p:sldId id="2147" r:id="rId13"/>
    <p:sldId id="2210" r:id="rId14"/>
    <p:sldId id="2211" r:id="rId15"/>
    <p:sldId id="2212" r:id="rId16"/>
    <p:sldId id="2184" r:id="rId17"/>
    <p:sldId id="2209" r:id="rId18"/>
    <p:sldId id="2144" r:id="rId19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38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D75C"/>
    <a:srgbClr val="FFFFFF"/>
    <a:srgbClr val="FF7B46"/>
    <a:srgbClr val="363636"/>
    <a:srgbClr val="C00000"/>
    <a:srgbClr val="207F38"/>
    <a:srgbClr val="CED009"/>
    <a:srgbClr val="238AFF"/>
    <a:srgbClr val="00909B"/>
    <a:srgbClr val="031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314" autoAdjust="0"/>
    <p:restoredTop sz="87407" autoAdjust="0"/>
  </p:normalViewPr>
  <p:slideViewPr>
    <p:cSldViewPr snapToGrid="0" showGuides="1">
      <p:cViewPr>
        <p:scale>
          <a:sx n="68" d="100"/>
          <a:sy n="68" d="100"/>
        </p:scale>
        <p:origin x="-1925" y="-509"/>
      </p:cViewPr>
      <p:guideLst>
        <p:guide orient="horz" pos="2160"/>
        <p:guide orient="horz" pos="385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12667"/>
    </p:cViewPr>
  </p:sorterViewPr>
  <p:notesViewPr>
    <p:cSldViewPr snapToGrid="0" showGuides="1">
      <p:cViewPr varScale="1">
        <p:scale>
          <a:sx n="121" d="100"/>
          <a:sy n="121" d="100"/>
        </p:scale>
        <p:origin x="40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luca%20Radu\Desktop\Tabel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luca%20Radu\Desktop\Tabel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6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8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Încredere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Sheet1!$B$17:$F$17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Sheet1!$B$18:$F$18</c:f>
              <c:numCache>
                <c:formatCode>0%</c:formatCode>
                <c:ptCount val="5"/>
                <c:pt idx="0">
                  <c:v>0.39</c:v>
                </c:pt>
                <c:pt idx="1">
                  <c:v>0.42</c:v>
                </c:pt>
                <c:pt idx="2">
                  <c:v>0.35</c:v>
                </c:pt>
                <c:pt idx="3">
                  <c:v>0.38</c:v>
                </c:pt>
                <c:pt idx="4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A3-674D-932F-A4BC15CB7257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Nici încredere, nici neîncredere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Sheet1!$B$17:$F$17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Sheet1!$B$19:$F$19</c:f>
              <c:numCache>
                <c:formatCode>0%</c:formatCode>
                <c:ptCount val="5"/>
                <c:pt idx="0">
                  <c:v>0.33</c:v>
                </c:pt>
                <c:pt idx="1">
                  <c:v>0.32</c:v>
                </c:pt>
                <c:pt idx="2">
                  <c:v>0.34</c:v>
                </c:pt>
                <c:pt idx="3">
                  <c:v>0.33</c:v>
                </c:pt>
                <c:pt idx="4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A3-674D-932F-A4BC15CB7257}"/>
            </c:ext>
          </c:extLst>
        </c:ser>
        <c:ser>
          <c:idx val="2"/>
          <c:order val="2"/>
          <c:tx>
            <c:strRef>
              <c:f>Sheet1!$A$20</c:f>
              <c:strCache>
                <c:ptCount val="1"/>
                <c:pt idx="0">
                  <c:v>Neîncredere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Sheet1!$B$17:$F$17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Sheet1!$B$20:$F$20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0.25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A3-674D-932F-A4BC15CB7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1802624"/>
        <c:axId val="241816704"/>
      </c:barChart>
      <c:catAx>
        <c:axId val="24180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816704"/>
        <c:crosses val="autoZero"/>
        <c:auto val="1"/>
        <c:lblAlgn val="ctr"/>
        <c:lblOffset val="100"/>
        <c:noMultiLvlLbl val="0"/>
      </c:catAx>
      <c:valAx>
        <c:axId val="2418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802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</a:rPr>
              <a:t>Venituri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Încredere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Sheet1!$B$10:$D$10</c:f>
              <c:strCache>
                <c:ptCount val="3"/>
                <c:pt idx="0">
                  <c:v>Mici </c:v>
                </c:pt>
                <c:pt idx="1">
                  <c:v>Medii</c:v>
                </c:pt>
                <c:pt idx="2">
                  <c:v>Mari</c:v>
                </c:pt>
              </c:strCache>
            </c:strRef>
          </c:cat>
          <c:val>
            <c:numRef>
              <c:f>Sheet1!$B$11:$D$11</c:f>
              <c:numCache>
                <c:formatCode>0%</c:formatCode>
                <c:ptCount val="3"/>
                <c:pt idx="0">
                  <c:v>0.47</c:v>
                </c:pt>
                <c:pt idx="1">
                  <c:v>0.4</c:v>
                </c:pt>
                <c:pt idx="2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81-B242-B022-9EC827426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4071936"/>
        <c:axId val="44586112"/>
        <c:axId val="0"/>
      </c:bar3DChart>
      <c:catAx>
        <c:axId val="440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6112"/>
        <c:crosses val="autoZero"/>
        <c:auto val="1"/>
        <c:lblAlgn val="ctr"/>
        <c:lblOffset val="100"/>
        <c:noMultiLvlLbl val="0"/>
      </c:catAx>
      <c:valAx>
        <c:axId val="44586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Vârsta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Încredere</c:v>
                </c:pt>
              </c:strCache>
            </c:strRef>
          </c:tx>
          <c:spPr>
            <a:solidFill>
              <a:schemeClr val="accent6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C9B-254D-9F9D-9370C982B38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C9B-254D-9F9D-9370C982B38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C9B-254D-9F9D-9370C982B38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C9B-254D-9F9D-9370C982B38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C9B-254D-9F9D-9370C982B385}"/>
              </c:ext>
            </c:extLst>
          </c:dPt>
          <c:cat>
            <c:strRef>
              <c:f>Sheet1!$B$1:$F$1</c:f>
              <c:strCache>
                <c:ptCount val="5"/>
                <c:pt idx="0">
                  <c:v>18 - 24</c:v>
                </c:pt>
                <c:pt idx="1">
                  <c:v>25 - 34</c:v>
                </c:pt>
                <c:pt idx="2">
                  <c:v>35 - 44 </c:v>
                </c:pt>
                <c:pt idx="3">
                  <c:v>45 - 54 </c:v>
                </c:pt>
                <c:pt idx="4">
                  <c:v>plus 55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0.28000000000000003</c:v>
                </c:pt>
                <c:pt idx="1">
                  <c:v>0.44</c:v>
                </c:pt>
                <c:pt idx="2">
                  <c:v>0.39</c:v>
                </c:pt>
                <c:pt idx="3">
                  <c:v>0.43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9B-254D-9F9D-9370C982B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4817024"/>
        <c:axId val="44958080"/>
        <c:axId val="0"/>
      </c:bar3DChart>
      <c:catAx>
        <c:axId val="448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58080"/>
        <c:crosses val="autoZero"/>
        <c:auto val="1"/>
        <c:lblAlgn val="ctr"/>
        <c:lblOffset val="100"/>
        <c:noMultiLvlLbl val="0"/>
      </c:catAx>
      <c:valAx>
        <c:axId val="449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1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Sheet1!$A$48:$A$52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Sheet1!$B$48:$B$52</c:f>
              <c:numCache>
                <c:formatCode>0%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0.25</c:v>
                </c:pt>
                <c:pt idx="3">
                  <c:v>0.31</c:v>
                </c:pt>
                <c:pt idx="4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FF-DD47-A388-0DBE77283FA5}"/>
            </c:ext>
          </c:extLst>
        </c:ser>
        <c:ser>
          <c:idx val="1"/>
          <c:order val="1"/>
          <c:tx>
            <c:strRef>
              <c:f>Sheet1!$C$47</c:f>
              <c:strCache>
                <c:ptCount val="1"/>
                <c:pt idx="0">
                  <c:v>Stânga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Sheet1!$A$48:$A$52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Sheet1!$C$48:$C$52</c:f>
              <c:numCache>
                <c:formatCode>0%</c:formatCode>
                <c:ptCount val="5"/>
                <c:pt idx="0">
                  <c:v>0.52</c:v>
                </c:pt>
                <c:pt idx="1">
                  <c:v>0.49</c:v>
                </c:pt>
                <c:pt idx="2">
                  <c:v>0.43</c:v>
                </c:pt>
                <c:pt idx="3">
                  <c:v>0.45</c:v>
                </c:pt>
                <c:pt idx="4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FF-DD47-A388-0DBE77283FA5}"/>
            </c:ext>
          </c:extLst>
        </c:ser>
        <c:ser>
          <c:idx val="2"/>
          <c:order val="2"/>
          <c:tx>
            <c:strRef>
              <c:f>Sheet1!$D$47</c:f>
              <c:strCache>
                <c:ptCount val="1"/>
                <c:pt idx="0">
                  <c:v>Centru </c:v>
                </c:pt>
              </c:strCache>
            </c:strRef>
          </c:tx>
          <c:spPr>
            <a:solidFill>
              <a:srgbClr val="30D75C"/>
            </a:solidFill>
            <a:ln>
              <a:noFill/>
            </a:ln>
            <a:effectLst/>
          </c:spPr>
          <c:invertIfNegative val="0"/>
          <c:cat>
            <c:numRef>
              <c:f>Sheet1!$A$48:$A$52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Sheet1!$D$48:$D$52</c:f>
              <c:numCache>
                <c:formatCode>0%</c:formatCode>
                <c:ptCount val="5"/>
                <c:pt idx="0">
                  <c:v>0.39</c:v>
                </c:pt>
                <c:pt idx="1">
                  <c:v>0.42</c:v>
                </c:pt>
                <c:pt idx="2">
                  <c:v>0.36</c:v>
                </c:pt>
                <c:pt idx="3">
                  <c:v>0.36</c:v>
                </c:pt>
                <c:pt idx="4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FF-DD47-A388-0DBE77283FA5}"/>
            </c:ext>
          </c:extLst>
        </c:ser>
        <c:ser>
          <c:idx val="3"/>
          <c:order val="3"/>
          <c:tx>
            <c:strRef>
              <c:f>Sheet1!$E$47</c:f>
              <c:strCache>
                <c:ptCount val="1"/>
                <c:pt idx="0">
                  <c:v>Dreapta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Sheet1!$A$48:$A$52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Sheet1!$E$48:$E$52</c:f>
              <c:numCache>
                <c:formatCode>0%</c:formatCode>
                <c:ptCount val="5"/>
                <c:pt idx="0">
                  <c:v>0.41</c:v>
                </c:pt>
                <c:pt idx="1">
                  <c:v>0.48</c:v>
                </c:pt>
                <c:pt idx="2">
                  <c:v>0.39</c:v>
                </c:pt>
                <c:pt idx="3">
                  <c:v>0.42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FF-DD47-A388-0DBE7728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17440"/>
        <c:axId val="45119360"/>
      </c:barChart>
      <c:catAx>
        <c:axId val="451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19360"/>
        <c:crosses val="autoZero"/>
        <c:auto val="1"/>
        <c:lblAlgn val="ctr"/>
        <c:lblOffset val="100"/>
        <c:noMultiLvlLbl val="0"/>
      </c:catAx>
      <c:valAx>
        <c:axId val="45119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1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Sheet1!$B$59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Sheet1!$A$60:$A$62</c:f>
              <c:strCache>
                <c:ptCount val="3"/>
                <c:pt idx="0">
                  <c:v>De câteva ori pe zi</c:v>
                </c:pt>
                <c:pt idx="1">
                  <c:v>O dată sau de mai mult ori pe zi</c:v>
                </c:pt>
                <c:pt idx="2">
                  <c:v>O dată sa de mai multe ori pe săptămână</c:v>
                </c:pt>
              </c:strCache>
            </c:strRef>
          </c:cat>
          <c:val>
            <c:numRef>
              <c:f>Sheet1!$B$60:$B$62</c:f>
              <c:numCache>
                <c:formatCode>0%</c:formatCode>
                <c:ptCount val="3"/>
                <c:pt idx="0">
                  <c:v>0.42</c:v>
                </c:pt>
                <c:pt idx="1">
                  <c:v>0.69</c:v>
                </c:pt>
                <c:pt idx="2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D-944D-867C-19EF1E1F480F}"/>
            </c:ext>
          </c:extLst>
        </c:ser>
        <c:ser>
          <c:idx val="1"/>
          <c:order val="1"/>
          <c:tx>
            <c:strRef>
              <c:f>Sheet1!$C$59</c:f>
              <c:strCache>
                <c:ptCount val="1"/>
                <c:pt idx="0">
                  <c:v>Stânga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Sheet1!$A$60:$A$62</c:f>
              <c:strCache>
                <c:ptCount val="3"/>
                <c:pt idx="0">
                  <c:v>De câteva ori pe zi</c:v>
                </c:pt>
                <c:pt idx="1">
                  <c:v>O dată sau de mai mult ori pe zi</c:v>
                </c:pt>
                <c:pt idx="2">
                  <c:v>O dată sa de mai multe ori pe săptămână</c:v>
                </c:pt>
              </c:strCache>
            </c:strRef>
          </c:cat>
          <c:val>
            <c:numRef>
              <c:f>Sheet1!$C$60:$C$62</c:f>
              <c:numCache>
                <c:formatCode>0%</c:formatCode>
                <c:ptCount val="3"/>
                <c:pt idx="0">
                  <c:v>0.67</c:v>
                </c:pt>
                <c:pt idx="1">
                  <c:v>0.77</c:v>
                </c:pt>
                <c:pt idx="2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D-944D-867C-19EF1E1F480F}"/>
            </c:ext>
          </c:extLst>
        </c:ser>
        <c:ser>
          <c:idx val="2"/>
          <c:order val="2"/>
          <c:tx>
            <c:strRef>
              <c:f>Sheet1!$D$59</c:f>
              <c:strCache>
                <c:ptCount val="1"/>
                <c:pt idx="0">
                  <c:v>Centru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Sheet1!$A$60:$A$62</c:f>
              <c:strCache>
                <c:ptCount val="3"/>
                <c:pt idx="0">
                  <c:v>De câteva ori pe zi</c:v>
                </c:pt>
                <c:pt idx="1">
                  <c:v>O dată sau de mai mult ori pe zi</c:v>
                </c:pt>
                <c:pt idx="2">
                  <c:v>O dată sa de mai multe ori pe săptămână</c:v>
                </c:pt>
              </c:strCache>
            </c:strRef>
          </c:cat>
          <c:val>
            <c:numRef>
              <c:f>Sheet1!$D$60:$D$62</c:f>
              <c:numCache>
                <c:formatCode>0%</c:formatCode>
                <c:ptCount val="3"/>
                <c:pt idx="0">
                  <c:v>0.71</c:v>
                </c:pt>
                <c:pt idx="1">
                  <c:v>0.9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BD-944D-867C-19EF1E1F480F}"/>
            </c:ext>
          </c:extLst>
        </c:ser>
        <c:ser>
          <c:idx val="3"/>
          <c:order val="3"/>
          <c:tx>
            <c:strRef>
              <c:f>Sheet1!$E$59</c:f>
              <c:strCache>
                <c:ptCount val="1"/>
                <c:pt idx="0">
                  <c:v>Dreapta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Sheet1!$A$60:$A$62</c:f>
              <c:strCache>
                <c:ptCount val="3"/>
                <c:pt idx="0">
                  <c:v>De câteva ori pe zi</c:v>
                </c:pt>
                <c:pt idx="1">
                  <c:v>O dată sau de mai mult ori pe zi</c:v>
                </c:pt>
                <c:pt idx="2">
                  <c:v>O dată sa de mai multe ori pe săptămână</c:v>
                </c:pt>
              </c:strCache>
            </c:strRef>
          </c:cat>
          <c:val>
            <c:numRef>
              <c:f>Sheet1!$E$60:$E$62</c:f>
              <c:numCache>
                <c:formatCode>0%</c:formatCode>
                <c:ptCount val="3"/>
                <c:pt idx="0">
                  <c:v>0.7</c:v>
                </c:pt>
                <c:pt idx="1">
                  <c:v>0.91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BD-944D-867C-19EF1E1F4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150976"/>
        <c:axId val="175152512"/>
      </c:barChart>
      <c:catAx>
        <c:axId val="17515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152512"/>
        <c:crosses val="autoZero"/>
        <c:auto val="1"/>
        <c:lblAlgn val="ctr"/>
        <c:lblOffset val="100"/>
        <c:noMultiLvlLbl val="0"/>
      </c:catAx>
      <c:valAx>
        <c:axId val="1751525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Sheet1!$A$66</c:f>
              <c:strCache>
                <c:ptCount val="1"/>
                <c:pt idx="0">
                  <c:v>Extrem de interesat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Sheet1!$B$65:$E$65</c:f>
              <c:strCache>
                <c:ptCount val="4"/>
                <c:pt idx="0">
                  <c:v>Nu știu</c:v>
                </c:pt>
                <c:pt idx="1">
                  <c:v>Stânga</c:v>
                </c:pt>
                <c:pt idx="2">
                  <c:v>Centru </c:v>
                </c:pt>
                <c:pt idx="3">
                  <c:v>Dreapta </c:v>
                </c:pt>
              </c:strCache>
            </c:strRef>
          </c:cat>
          <c:val>
            <c:numRef>
              <c:f>Sheet1!$B$66:$E$66</c:f>
              <c:numCache>
                <c:formatCode>0%</c:formatCode>
                <c:ptCount val="4"/>
                <c:pt idx="0">
                  <c:v>0.32</c:v>
                </c:pt>
                <c:pt idx="1">
                  <c:v>0.82</c:v>
                </c:pt>
                <c:pt idx="2">
                  <c:v>0.71</c:v>
                </c:pt>
                <c:pt idx="3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E-594D-88CB-222B18F9226D}"/>
            </c:ext>
          </c:extLst>
        </c:ser>
        <c:ser>
          <c:idx val="1"/>
          <c:order val="1"/>
          <c:tx>
            <c:strRef>
              <c:f>Sheet1!$A$67</c:f>
              <c:strCache>
                <c:ptCount val="1"/>
                <c:pt idx="0">
                  <c:v>Interesat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Sheet1!$B$65:$E$65</c:f>
              <c:strCache>
                <c:ptCount val="4"/>
                <c:pt idx="0">
                  <c:v>Nu știu</c:v>
                </c:pt>
                <c:pt idx="1">
                  <c:v>Stânga</c:v>
                </c:pt>
                <c:pt idx="2">
                  <c:v>Centru </c:v>
                </c:pt>
                <c:pt idx="3">
                  <c:v>Dreapta </c:v>
                </c:pt>
              </c:strCache>
            </c:strRef>
          </c:cat>
          <c:val>
            <c:numRef>
              <c:f>Sheet1!$B$67:$E$67</c:f>
              <c:numCache>
                <c:formatCode>0%</c:formatCode>
                <c:ptCount val="4"/>
                <c:pt idx="0">
                  <c:v>0.82</c:v>
                </c:pt>
                <c:pt idx="1">
                  <c:v>0.98</c:v>
                </c:pt>
                <c:pt idx="2">
                  <c:v>0.97</c:v>
                </c:pt>
                <c:pt idx="3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7E-594D-88CB-222B18F9226D}"/>
            </c:ext>
          </c:extLst>
        </c:ser>
        <c:ser>
          <c:idx val="2"/>
          <c:order val="2"/>
          <c:tx>
            <c:strRef>
              <c:f>Sheet1!$A$68</c:f>
              <c:strCache>
                <c:ptCount val="1"/>
                <c:pt idx="0">
                  <c:v>Neinteresat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Sheet1!$B$65:$E$65</c:f>
              <c:strCache>
                <c:ptCount val="4"/>
                <c:pt idx="0">
                  <c:v>Nu știu</c:v>
                </c:pt>
                <c:pt idx="1">
                  <c:v>Stânga</c:v>
                </c:pt>
                <c:pt idx="2">
                  <c:v>Centru </c:v>
                </c:pt>
                <c:pt idx="3">
                  <c:v>Dreapta </c:v>
                </c:pt>
              </c:strCache>
            </c:strRef>
          </c:cat>
          <c:val>
            <c:numRef>
              <c:f>Sheet1!$B$68:$E$68</c:f>
              <c:numCache>
                <c:formatCode>0%</c:formatCode>
                <c:ptCount val="4"/>
                <c:pt idx="0">
                  <c:v>0.17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7E-594D-88CB-222B18F92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338752"/>
        <c:axId val="189340288"/>
      </c:barChart>
      <c:catAx>
        <c:axId val="1893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40288"/>
        <c:crosses val="autoZero"/>
        <c:auto val="1"/>
        <c:lblAlgn val="ctr"/>
        <c:lblOffset val="100"/>
        <c:noMultiLvlLbl val="0"/>
      </c:catAx>
      <c:valAx>
        <c:axId val="189340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3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445377925943126E-2"/>
          <c:y val="3.1469726998410913E-2"/>
          <c:w val="0.80683800024429408"/>
          <c:h val="0.81017685289338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Stânga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RRA</c:v>
                </c:pt>
                <c:pt idx="1">
                  <c:v>Kanal D </c:v>
                </c:pt>
                <c:pt idx="2">
                  <c:v>Antena 3</c:v>
                </c:pt>
                <c:pt idx="3">
                  <c:v>România TV</c:v>
                </c:pt>
                <c:pt idx="4">
                  <c:v>Adevărul </c:v>
                </c:pt>
                <c:pt idx="5">
                  <c:v>TVR</c:v>
                </c:pt>
                <c:pt idx="6">
                  <c:v>Realitatea Plus</c:v>
                </c:pt>
                <c:pt idx="7">
                  <c:v>Europa FM </c:v>
                </c:pt>
                <c:pt idx="8">
                  <c:v>B1TV</c:v>
                </c:pt>
                <c:pt idx="9">
                  <c:v>Antena 1</c:v>
                </c:pt>
                <c:pt idx="10">
                  <c:v>Digi 24</c:v>
                </c:pt>
                <c:pt idx="11">
                  <c:v>Pro TV</c:v>
                </c:pt>
              </c:strCache>
            </c:strRef>
          </c:cat>
          <c:val>
            <c:numRef>
              <c:f>Foaie1!$B$2:$B$13</c:f>
              <c:numCache>
                <c:formatCode>0%</c:formatCode>
                <c:ptCount val="12"/>
                <c:pt idx="0">
                  <c:v>0.26</c:v>
                </c:pt>
                <c:pt idx="1">
                  <c:v>0.19</c:v>
                </c:pt>
                <c:pt idx="2">
                  <c:v>0.45</c:v>
                </c:pt>
                <c:pt idx="3">
                  <c:v>0.39</c:v>
                </c:pt>
                <c:pt idx="4">
                  <c:v>0.44</c:v>
                </c:pt>
                <c:pt idx="5">
                  <c:v>0.25</c:v>
                </c:pt>
                <c:pt idx="6">
                  <c:v>0.21</c:v>
                </c:pt>
                <c:pt idx="7">
                  <c:v>0.17</c:v>
                </c:pt>
                <c:pt idx="8">
                  <c:v>0.21</c:v>
                </c:pt>
                <c:pt idx="9">
                  <c:v>0.38</c:v>
                </c:pt>
                <c:pt idx="10">
                  <c:v>0.28000000000000003</c:v>
                </c:pt>
                <c:pt idx="11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Centru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RRA</c:v>
                </c:pt>
                <c:pt idx="1">
                  <c:v>Kanal D </c:v>
                </c:pt>
                <c:pt idx="2">
                  <c:v>Antena 3</c:v>
                </c:pt>
                <c:pt idx="3">
                  <c:v>România TV</c:v>
                </c:pt>
                <c:pt idx="4">
                  <c:v>Adevărul </c:v>
                </c:pt>
                <c:pt idx="5">
                  <c:v>TVR</c:v>
                </c:pt>
                <c:pt idx="6">
                  <c:v>Realitatea Plus</c:v>
                </c:pt>
                <c:pt idx="7">
                  <c:v>Europa FM </c:v>
                </c:pt>
                <c:pt idx="8">
                  <c:v>B1TV</c:v>
                </c:pt>
                <c:pt idx="9">
                  <c:v>Antena 1</c:v>
                </c:pt>
                <c:pt idx="10">
                  <c:v>Digi 24</c:v>
                </c:pt>
                <c:pt idx="11">
                  <c:v>Pro TV</c:v>
                </c:pt>
              </c:strCache>
            </c:strRef>
          </c:cat>
          <c:val>
            <c:numRef>
              <c:f>Foaie1!$C$2:$C$13</c:f>
              <c:numCache>
                <c:formatCode>0%</c:formatCode>
                <c:ptCount val="12"/>
                <c:pt idx="0">
                  <c:v>0.19</c:v>
                </c:pt>
                <c:pt idx="1">
                  <c:v>0.23</c:v>
                </c:pt>
                <c:pt idx="2">
                  <c:v>0.39</c:v>
                </c:pt>
                <c:pt idx="3">
                  <c:v>0.33</c:v>
                </c:pt>
                <c:pt idx="4">
                  <c:v>0.21</c:v>
                </c:pt>
                <c:pt idx="5">
                  <c:v>0.34</c:v>
                </c:pt>
                <c:pt idx="6">
                  <c:v>0.25</c:v>
                </c:pt>
                <c:pt idx="7">
                  <c:v>0.21</c:v>
                </c:pt>
                <c:pt idx="8">
                  <c:v>0.26</c:v>
                </c:pt>
                <c:pt idx="9">
                  <c:v>0.43</c:v>
                </c:pt>
                <c:pt idx="10">
                  <c:v>0.51</c:v>
                </c:pt>
                <c:pt idx="11">
                  <c:v>0.63</c:v>
                </c:pt>
              </c:numCache>
            </c:numRef>
          </c:val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Dreapta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RRA</c:v>
                </c:pt>
                <c:pt idx="1">
                  <c:v>Kanal D </c:v>
                </c:pt>
                <c:pt idx="2">
                  <c:v>Antena 3</c:v>
                </c:pt>
                <c:pt idx="3">
                  <c:v>România TV</c:v>
                </c:pt>
                <c:pt idx="4">
                  <c:v>Adevărul </c:v>
                </c:pt>
                <c:pt idx="5">
                  <c:v>TVR</c:v>
                </c:pt>
                <c:pt idx="6">
                  <c:v>Realitatea Plus</c:v>
                </c:pt>
                <c:pt idx="7">
                  <c:v>Europa FM </c:v>
                </c:pt>
                <c:pt idx="8">
                  <c:v>B1TV</c:v>
                </c:pt>
                <c:pt idx="9">
                  <c:v>Antena 1</c:v>
                </c:pt>
                <c:pt idx="10">
                  <c:v>Digi 24</c:v>
                </c:pt>
                <c:pt idx="11">
                  <c:v>Pro TV</c:v>
                </c:pt>
              </c:strCache>
            </c:strRef>
          </c:cat>
          <c:val>
            <c:numRef>
              <c:f>Foaie1!$D$2:$D$13</c:f>
              <c:numCache>
                <c:formatCode>0%</c:formatCode>
                <c:ptCount val="12"/>
                <c:pt idx="0">
                  <c:v>0.16</c:v>
                </c:pt>
                <c:pt idx="1">
                  <c:v>0.16</c:v>
                </c:pt>
                <c:pt idx="2">
                  <c:v>0.18</c:v>
                </c:pt>
                <c:pt idx="3">
                  <c:v>0.19</c:v>
                </c:pt>
                <c:pt idx="4">
                  <c:v>0.2</c:v>
                </c:pt>
                <c:pt idx="5">
                  <c:v>0.2</c:v>
                </c:pt>
                <c:pt idx="6">
                  <c:v>0.23</c:v>
                </c:pt>
                <c:pt idx="7">
                  <c:v>0.24</c:v>
                </c:pt>
                <c:pt idx="8">
                  <c:v>0.27</c:v>
                </c:pt>
                <c:pt idx="9">
                  <c:v>0.28999999999999998</c:v>
                </c:pt>
                <c:pt idx="10">
                  <c:v>0.63</c:v>
                </c:pt>
                <c:pt idx="11">
                  <c:v>0.65</c:v>
                </c:pt>
              </c:numCache>
            </c:numRef>
          </c:val>
        </c:ser>
        <c:ser>
          <c:idx val="3"/>
          <c:order val="3"/>
          <c:tx>
            <c:strRef>
              <c:f>Foaie1!$E$1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RRA</c:v>
                </c:pt>
                <c:pt idx="1">
                  <c:v>Kanal D </c:v>
                </c:pt>
                <c:pt idx="2">
                  <c:v>Antena 3</c:v>
                </c:pt>
                <c:pt idx="3">
                  <c:v>România TV</c:v>
                </c:pt>
                <c:pt idx="4">
                  <c:v>Adevărul </c:v>
                </c:pt>
                <c:pt idx="5">
                  <c:v>TVR</c:v>
                </c:pt>
                <c:pt idx="6">
                  <c:v>Realitatea Plus</c:v>
                </c:pt>
                <c:pt idx="7">
                  <c:v>Europa FM </c:v>
                </c:pt>
                <c:pt idx="8">
                  <c:v>B1TV</c:v>
                </c:pt>
                <c:pt idx="9">
                  <c:v>Antena 1</c:v>
                </c:pt>
                <c:pt idx="10">
                  <c:v>Digi 24</c:v>
                </c:pt>
                <c:pt idx="11">
                  <c:v>Pro TV</c:v>
                </c:pt>
              </c:strCache>
            </c:strRef>
          </c:cat>
          <c:val>
            <c:numRef>
              <c:f>Foaie1!$E$2:$E$13</c:f>
              <c:numCache>
                <c:formatCode>0%</c:formatCode>
                <c:ptCount val="12"/>
                <c:pt idx="0">
                  <c:v>0.08</c:v>
                </c:pt>
                <c:pt idx="1">
                  <c:v>0.22</c:v>
                </c:pt>
                <c:pt idx="2">
                  <c:v>0.16</c:v>
                </c:pt>
                <c:pt idx="3">
                  <c:v>0.17</c:v>
                </c:pt>
                <c:pt idx="4">
                  <c:v>0.12</c:v>
                </c:pt>
                <c:pt idx="5">
                  <c:v>0.13</c:v>
                </c:pt>
                <c:pt idx="6">
                  <c:v>7.0000000000000007E-2</c:v>
                </c:pt>
                <c:pt idx="7">
                  <c:v>0.1</c:v>
                </c:pt>
                <c:pt idx="8">
                  <c:v>0.08</c:v>
                </c:pt>
                <c:pt idx="9">
                  <c:v>0.42</c:v>
                </c:pt>
                <c:pt idx="10">
                  <c:v>0.24</c:v>
                </c:pt>
                <c:pt idx="1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16512"/>
        <c:axId val="45218048"/>
      </c:barChart>
      <c:catAx>
        <c:axId val="4521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5218048"/>
        <c:crosses val="autoZero"/>
        <c:auto val="1"/>
        <c:lblAlgn val="ctr"/>
        <c:lblOffset val="100"/>
        <c:noMultiLvlLbl val="0"/>
      </c:catAx>
      <c:valAx>
        <c:axId val="452180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216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Stânga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Capital</c:v>
                </c:pt>
                <c:pt idx="1">
                  <c:v>Evenimentul zilei</c:v>
                </c:pt>
                <c:pt idx="2">
                  <c:v>Știri pe surse</c:v>
                </c:pt>
                <c:pt idx="3">
                  <c:v>Ziarul Financiar</c:v>
                </c:pt>
                <c:pt idx="4">
                  <c:v>Yahoo! News</c:v>
                </c:pt>
                <c:pt idx="5">
                  <c:v>Hotnews </c:v>
                </c:pt>
                <c:pt idx="6">
                  <c:v>Adevărul </c:v>
                </c:pt>
                <c:pt idx="7">
                  <c:v>Libertatea</c:v>
                </c:pt>
                <c:pt idx="8">
                  <c:v>Mediafax</c:v>
                </c:pt>
                <c:pt idx="9">
                  <c:v>Ziare.com</c:v>
                </c:pt>
                <c:pt idx="10">
                  <c:v>Pro TV</c:v>
                </c:pt>
                <c:pt idx="11">
                  <c:v>Digi 24</c:v>
                </c:pt>
              </c:strCache>
            </c:strRef>
          </c:cat>
          <c:val>
            <c:numRef>
              <c:f>Foaie1!$B$2:$B$13</c:f>
              <c:numCache>
                <c:formatCode>0%</c:formatCode>
                <c:ptCount val="12"/>
                <c:pt idx="0">
                  <c:v>0.32</c:v>
                </c:pt>
                <c:pt idx="1">
                  <c:v>0.2</c:v>
                </c:pt>
                <c:pt idx="2">
                  <c:v>0.18</c:v>
                </c:pt>
                <c:pt idx="3">
                  <c:v>0.15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0.24</c:v>
                </c:pt>
                <c:pt idx="7">
                  <c:v>0.35</c:v>
                </c:pt>
                <c:pt idx="8">
                  <c:v>0.2</c:v>
                </c:pt>
                <c:pt idx="9">
                  <c:v>0.28999999999999998</c:v>
                </c:pt>
                <c:pt idx="10">
                  <c:v>0.19</c:v>
                </c:pt>
                <c:pt idx="11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Centru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Capital</c:v>
                </c:pt>
                <c:pt idx="1">
                  <c:v>Evenimentul zilei</c:v>
                </c:pt>
                <c:pt idx="2">
                  <c:v>Știri pe surse</c:v>
                </c:pt>
                <c:pt idx="3">
                  <c:v>Ziarul Financiar</c:v>
                </c:pt>
                <c:pt idx="4">
                  <c:v>Yahoo! News</c:v>
                </c:pt>
                <c:pt idx="5">
                  <c:v>Hotnews </c:v>
                </c:pt>
                <c:pt idx="6">
                  <c:v>Adevărul </c:v>
                </c:pt>
                <c:pt idx="7">
                  <c:v>Libertatea</c:v>
                </c:pt>
                <c:pt idx="8">
                  <c:v>Mediafax</c:v>
                </c:pt>
                <c:pt idx="9">
                  <c:v>Ziare.com</c:v>
                </c:pt>
                <c:pt idx="10">
                  <c:v>Pro TV</c:v>
                </c:pt>
                <c:pt idx="11">
                  <c:v>Digi 24</c:v>
                </c:pt>
              </c:strCache>
            </c:strRef>
          </c:cat>
          <c:val>
            <c:numRef>
              <c:f>Foaie1!$C$2:$C$13</c:f>
              <c:numCache>
                <c:formatCode>0%</c:formatCode>
                <c:ptCount val="12"/>
                <c:pt idx="0">
                  <c:v>0.15</c:v>
                </c:pt>
                <c:pt idx="1">
                  <c:v>0.18</c:v>
                </c:pt>
                <c:pt idx="2">
                  <c:v>0.22</c:v>
                </c:pt>
                <c:pt idx="3">
                  <c:v>0.21</c:v>
                </c:pt>
                <c:pt idx="4">
                  <c:v>0.24</c:v>
                </c:pt>
                <c:pt idx="5">
                  <c:v>0.22</c:v>
                </c:pt>
                <c:pt idx="6">
                  <c:v>0.27</c:v>
                </c:pt>
                <c:pt idx="7">
                  <c:v>0.23</c:v>
                </c:pt>
                <c:pt idx="8">
                  <c:v>0.24</c:v>
                </c:pt>
                <c:pt idx="9">
                  <c:v>0.31</c:v>
                </c:pt>
                <c:pt idx="10">
                  <c:v>0.31</c:v>
                </c:pt>
                <c:pt idx="11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Dreapta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Capital</c:v>
                </c:pt>
                <c:pt idx="1">
                  <c:v>Evenimentul zilei</c:v>
                </c:pt>
                <c:pt idx="2">
                  <c:v>Știri pe surse</c:v>
                </c:pt>
                <c:pt idx="3">
                  <c:v>Ziarul Financiar</c:v>
                </c:pt>
                <c:pt idx="4">
                  <c:v>Yahoo! News</c:v>
                </c:pt>
                <c:pt idx="5">
                  <c:v>Hotnews </c:v>
                </c:pt>
                <c:pt idx="6">
                  <c:v>Adevărul </c:v>
                </c:pt>
                <c:pt idx="7">
                  <c:v>Libertatea</c:v>
                </c:pt>
                <c:pt idx="8">
                  <c:v>Mediafax</c:v>
                </c:pt>
                <c:pt idx="9">
                  <c:v>Ziare.com</c:v>
                </c:pt>
                <c:pt idx="10">
                  <c:v>Pro TV</c:v>
                </c:pt>
                <c:pt idx="11">
                  <c:v>Digi 24</c:v>
                </c:pt>
              </c:strCache>
            </c:strRef>
          </c:cat>
          <c:val>
            <c:numRef>
              <c:f>Foaie1!$D$2:$D$13</c:f>
              <c:numCache>
                <c:formatCode>0%</c:formatCode>
                <c:ptCount val="12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0.22</c:v>
                </c:pt>
                <c:pt idx="4">
                  <c:v>0.22</c:v>
                </c:pt>
                <c:pt idx="5">
                  <c:v>0.24</c:v>
                </c:pt>
                <c:pt idx="6">
                  <c:v>0.25</c:v>
                </c:pt>
                <c:pt idx="7">
                  <c:v>0.25</c:v>
                </c:pt>
                <c:pt idx="8">
                  <c:v>0.27</c:v>
                </c:pt>
                <c:pt idx="9">
                  <c:v>0.28999999999999998</c:v>
                </c:pt>
                <c:pt idx="10">
                  <c:v>0.31</c:v>
                </c:pt>
                <c:pt idx="11">
                  <c:v>0.43</c:v>
                </c:pt>
              </c:numCache>
            </c:numRef>
          </c:val>
        </c:ser>
        <c:ser>
          <c:idx val="3"/>
          <c:order val="3"/>
          <c:tx>
            <c:strRef>
              <c:f>Foaie1!$E$1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Foaie1!$A$2:$A$13</c:f>
              <c:strCache>
                <c:ptCount val="12"/>
                <c:pt idx="0">
                  <c:v>Capital</c:v>
                </c:pt>
                <c:pt idx="1">
                  <c:v>Evenimentul zilei</c:v>
                </c:pt>
                <c:pt idx="2">
                  <c:v>Știri pe surse</c:v>
                </c:pt>
                <c:pt idx="3">
                  <c:v>Ziarul Financiar</c:v>
                </c:pt>
                <c:pt idx="4">
                  <c:v>Yahoo! News</c:v>
                </c:pt>
                <c:pt idx="5">
                  <c:v>Hotnews </c:v>
                </c:pt>
                <c:pt idx="6">
                  <c:v>Adevărul </c:v>
                </c:pt>
                <c:pt idx="7">
                  <c:v>Libertatea</c:v>
                </c:pt>
                <c:pt idx="8">
                  <c:v>Mediafax</c:v>
                </c:pt>
                <c:pt idx="9">
                  <c:v>Ziare.com</c:v>
                </c:pt>
                <c:pt idx="10">
                  <c:v>Pro TV</c:v>
                </c:pt>
                <c:pt idx="11">
                  <c:v>Digi 24</c:v>
                </c:pt>
              </c:strCache>
            </c:strRef>
          </c:cat>
          <c:val>
            <c:numRef>
              <c:f>Foaie1!$E$2:$E$13</c:f>
              <c:numCache>
                <c:formatCode>0%</c:formatCode>
                <c:ptCount val="12"/>
                <c:pt idx="0">
                  <c:v>7.0000000000000007E-2</c:v>
                </c:pt>
                <c:pt idx="1">
                  <c:v>0.1</c:v>
                </c:pt>
                <c:pt idx="2">
                  <c:v>0.12</c:v>
                </c:pt>
                <c:pt idx="3">
                  <c:v>0.05</c:v>
                </c:pt>
                <c:pt idx="4">
                  <c:v>0.15</c:v>
                </c:pt>
                <c:pt idx="5">
                  <c:v>0.08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0.14000000000000001</c:v>
                </c:pt>
                <c:pt idx="9">
                  <c:v>0.14000000000000001</c:v>
                </c:pt>
                <c:pt idx="10">
                  <c:v>0.25</c:v>
                </c:pt>
                <c:pt idx="1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42400"/>
        <c:axId val="43561344"/>
      </c:barChart>
      <c:catAx>
        <c:axId val="4354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43561344"/>
        <c:crosses val="autoZero"/>
        <c:auto val="1"/>
        <c:lblAlgn val="ctr"/>
        <c:lblOffset val="100"/>
        <c:noMultiLvlLbl val="0"/>
      </c:catAx>
      <c:valAx>
        <c:axId val="435613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542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Încredere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0%</c:formatCode>
                <c:ptCount val="5"/>
                <c:pt idx="0">
                  <c:v>0.46</c:v>
                </c:pt>
                <c:pt idx="1">
                  <c:v>0.48</c:v>
                </c:pt>
                <c:pt idx="2">
                  <c:v>0.43</c:v>
                </c:pt>
                <c:pt idx="3">
                  <c:v>0.44</c:v>
                </c:pt>
                <c:pt idx="4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73-7D4A-9D1C-06CD91636DF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Nici încredere, nici neîncredere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0%</c:formatCode>
                <c:ptCount val="5"/>
                <c:pt idx="0">
                  <c:v>0.34</c:v>
                </c:pt>
                <c:pt idx="1">
                  <c:v>0.31</c:v>
                </c:pt>
                <c:pt idx="2">
                  <c:v>0.34</c:v>
                </c:pt>
                <c:pt idx="3">
                  <c:v>0.32</c:v>
                </c:pt>
                <c:pt idx="4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73-7D4A-9D1C-06CD91636DF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Neîncredere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Sheet1!$B$4:$F$4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0.23</c:v>
                </c:pt>
                <c:pt idx="3">
                  <c:v>0.24</c:v>
                </c:pt>
                <c:pt idx="4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73-7D4A-9D1C-06CD91636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1706240"/>
        <c:axId val="151720320"/>
      </c:barChart>
      <c:catAx>
        <c:axId val="15170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20320"/>
        <c:crosses val="autoZero"/>
        <c:auto val="1"/>
        <c:lblAlgn val="ctr"/>
        <c:lblOffset val="100"/>
        <c:noMultiLvlLbl val="0"/>
      </c:catAx>
      <c:valAx>
        <c:axId val="15172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63266275885681"/>
          <c:y val="1.681431785504028E-2"/>
          <c:w val="0.69335864596972185"/>
          <c:h val="6.4227825621842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2052577637698"/>
          <c:y val="9.0424146236116137E-2"/>
          <c:w val="0.75796075687112918"/>
          <c:h val="0.828249174589343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 încredere</c:v>
                </c:pt>
              </c:strCache>
            </c:strRef>
          </c:tx>
          <c:spPr>
            <a:solidFill>
              <a:srgbClr val="B2135F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26E-46DA-95BD-224A4EEFBA64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26E-46DA-95BD-224A4EEFBA64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049-4BC3-94D6-559041540BCB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049-4BC3-94D6-559041540BCB}"/>
              </c:ext>
            </c:extLst>
          </c:dPt>
          <c:dPt>
            <c:idx val="3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049-4BC3-94D6-559041540B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Pro TV</c:v>
                </c:pt>
                <c:pt idx="1">
                  <c:v>Digi 24</c:v>
                </c:pt>
                <c:pt idx="2">
                  <c:v>Radio Europa FM</c:v>
                </c:pt>
                <c:pt idx="3">
                  <c:v>Radio România Actualități</c:v>
                </c:pt>
                <c:pt idx="4">
                  <c:v>TVR</c:v>
                </c:pt>
                <c:pt idx="5">
                  <c:v>Adevărul</c:v>
                </c:pt>
                <c:pt idx="6">
                  <c:v>Capital</c:v>
                </c:pt>
                <c:pt idx="7">
                  <c:v>Hotnews</c:v>
                </c:pt>
                <c:pt idx="8">
                  <c:v>Antena 1</c:v>
                </c:pt>
                <c:pt idx="9">
                  <c:v>Libertatea</c:v>
                </c:pt>
                <c:pt idx="10">
                  <c:v>Evenimentul zilei</c:v>
                </c:pt>
                <c:pt idx="11">
                  <c:v>Kanal D</c:v>
                </c:pt>
                <c:pt idx="12">
                  <c:v>România TV</c:v>
                </c:pt>
                <c:pt idx="13">
                  <c:v>Antena 3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0.75609999999999999</c:v>
                </c:pt>
                <c:pt idx="1">
                  <c:v>0.74790000000000001</c:v>
                </c:pt>
                <c:pt idx="2">
                  <c:v>0.72040000000000004</c:v>
                </c:pt>
                <c:pt idx="3">
                  <c:v>0.71709999999999996</c:v>
                </c:pt>
                <c:pt idx="4">
                  <c:v>0.68589999999999995</c:v>
                </c:pt>
                <c:pt idx="5">
                  <c:v>0.65859999999999996</c:v>
                </c:pt>
                <c:pt idx="6">
                  <c:v>0.65859999999999996</c:v>
                </c:pt>
                <c:pt idx="7">
                  <c:v>0.62970000000000004</c:v>
                </c:pt>
                <c:pt idx="8">
                  <c:v>0.60340000000000005</c:v>
                </c:pt>
                <c:pt idx="9">
                  <c:v>0.59819999999999995</c:v>
                </c:pt>
                <c:pt idx="10">
                  <c:v>0.59699999999999998</c:v>
                </c:pt>
                <c:pt idx="11">
                  <c:v>0.56299999999999994</c:v>
                </c:pt>
                <c:pt idx="12">
                  <c:v>0.53500000000000003</c:v>
                </c:pt>
                <c:pt idx="13">
                  <c:v>0.51049999999999995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49-4BC3-94D6-559041540B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Neutru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Pro TV</c:v>
                </c:pt>
                <c:pt idx="1">
                  <c:v>Digi 24</c:v>
                </c:pt>
                <c:pt idx="2">
                  <c:v>Radio Europa FM</c:v>
                </c:pt>
                <c:pt idx="3">
                  <c:v>Radio România Actualități</c:v>
                </c:pt>
                <c:pt idx="4">
                  <c:v>TVR</c:v>
                </c:pt>
                <c:pt idx="5">
                  <c:v>Adevărul</c:v>
                </c:pt>
                <c:pt idx="6">
                  <c:v>Capital</c:v>
                </c:pt>
                <c:pt idx="7">
                  <c:v>Hotnews</c:v>
                </c:pt>
                <c:pt idx="8">
                  <c:v>Antena 1</c:v>
                </c:pt>
                <c:pt idx="9">
                  <c:v>Libertatea</c:v>
                </c:pt>
                <c:pt idx="10">
                  <c:v>Evenimentul zilei</c:v>
                </c:pt>
                <c:pt idx="11">
                  <c:v>Kanal D</c:v>
                </c:pt>
                <c:pt idx="12">
                  <c:v>România TV</c:v>
                </c:pt>
                <c:pt idx="13">
                  <c:v>Antena 3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0.14299999999999999</c:v>
                </c:pt>
                <c:pt idx="1">
                  <c:v>0.15190000000000001</c:v>
                </c:pt>
                <c:pt idx="2">
                  <c:v>0.18099999999999999</c:v>
                </c:pt>
                <c:pt idx="3">
                  <c:v>0.17519999999999999</c:v>
                </c:pt>
                <c:pt idx="4">
                  <c:v>0.1694</c:v>
                </c:pt>
                <c:pt idx="5">
                  <c:v>0.21609999999999999</c:v>
                </c:pt>
                <c:pt idx="6">
                  <c:v>0.21629999999999999</c:v>
                </c:pt>
                <c:pt idx="7">
                  <c:v>0.22170000000000001</c:v>
                </c:pt>
                <c:pt idx="8">
                  <c:v>0.1711</c:v>
                </c:pt>
                <c:pt idx="9">
                  <c:v>0.2273</c:v>
                </c:pt>
                <c:pt idx="10">
                  <c:v>0.2263</c:v>
                </c:pt>
                <c:pt idx="11">
                  <c:v>0.24529999999999999</c:v>
                </c:pt>
                <c:pt idx="12">
                  <c:v>0.18110000000000001</c:v>
                </c:pt>
                <c:pt idx="13">
                  <c:v>0.16439999999999999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49-4BC3-94D6-559041540B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 am încredere</c:v>
                </c:pt>
              </c:strCache>
            </c:strRef>
          </c:tx>
          <c:spPr>
            <a:solidFill>
              <a:srgbClr val="01B2B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Pro TV</c:v>
                </c:pt>
                <c:pt idx="1">
                  <c:v>Digi 24</c:v>
                </c:pt>
                <c:pt idx="2">
                  <c:v>Radio Europa FM</c:v>
                </c:pt>
                <c:pt idx="3">
                  <c:v>Radio România Actualități</c:v>
                </c:pt>
                <c:pt idx="4">
                  <c:v>TVR</c:v>
                </c:pt>
                <c:pt idx="5">
                  <c:v>Adevărul</c:v>
                </c:pt>
                <c:pt idx="6">
                  <c:v>Capital</c:v>
                </c:pt>
                <c:pt idx="7">
                  <c:v>Hotnews</c:v>
                </c:pt>
                <c:pt idx="8">
                  <c:v>Antena 1</c:v>
                </c:pt>
                <c:pt idx="9">
                  <c:v>Libertatea</c:v>
                </c:pt>
                <c:pt idx="10">
                  <c:v>Evenimentul zilei</c:v>
                </c:pt>
                <c:pt idx="11">
                  <c:v>Kanal D</c:v>
                </c:pt>
                <c:pt idx="12">
                  <c:v>România TV</c:v>
                </c:pt>
                <c:pt idx="13">
                  <c:v>Antena 3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0.1008</c:v>
                </c:pt>
                <c:pt idx="1">
                  <c:v>0.1002</c:v>
                </c:pt>
                <c:pt idx="2">
                  <c:v>9.8599999999999993E-2</c:v>
                </c:pt>
                <c:pt idx="3">
                  <c:v>0.1077</c:v>
                </c:pt>
                <c:pt idx="4">
                  <c:v>0.1447</c:v>
                </c:pt>
                <c:pt idx="5">
                  <c:v>0.12520000000000001</c:v>
                </c:pt>
                <c:pt idx="6">
                  <c:v>0.12509999999999999</c:v>
                </c:pt>
                <c:pt idx="7">
                  <c:v>0.14860000000000001</c:v>
                </c:pt>
                <c:pt idx="8">
                  <c:v>0.22550000000000001</c:v>
                </c:pt>
                <c:pt idx="9">
                  <c:v>0.17449999999999999</c:v>
                </c:pt>
                <c:pt idx="10">
                  <c:v>0.1767</c:v>
                </c:pt>
                <c:pt idx="11">
                  <c:v>0.19170000000000001</c:v>
                </c:pt>
                <c:pt idx="12">
                  <c:v>0.2838</c:v>
                </c:pt>
                <c:pt idx="13">
                  <c:v>0.3251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049-4BC3-94D6-559041540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271921536"/>
        <c:axId val="271923072"/>
      </c:barChart>
      <c:catAx>
        <c:axId val="27192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 i="0" baseline="0">
                <a:latin typeface="Arial" panose="020B0604020202020204" pitchFamily="34" charset="0"/>
              </a:defRPr>
            </a:pPr>
            <a:endParaRPr lang="en-US"/>
          </a:p>
        </c:txPr>
        <c:crossAx val="271923072"/>
        <c:crosses val="autoZero"/>
        <c:auto val="1"/>
        <c:lblAlgn val="ctr"/>
        <c:lblOffset val="100"/>
        <c:noMultiLvlLbl val="0"/>
      </c:catAx>
      <c:valAx>
        <c:axId val="271923072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271921536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0.16311980492984496"/>
          <c:y val="1.6461413862627557E-2"/>
          <c:w val="0.8005746648706823"/>
          <c:h val="7.6148297032171269E-2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Sheet1!$A$34</c:f>
              <c:strCache>
                <c:ptCount val="1"/>
                <c:pt idx="0">
                  <c:v>Încredere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Extrem de interesat</c:v>
                </c:pt>
                <c:pt idx="1">
                  <c:v>Foarte interesat</c:v>
                </c:pt>
                <c:pt idx="2">
                  <c:v>Neinteresat</c:v>
                </c:pt>
                <c:pt idx="3">
                  <c:v>Sub nicio formă interesat</c:v>
                </c:pt>
              </c:strCache>
            </c:strRef>
          </c:cat>
          <c:val>
            <c:numRef>
              <c:f>Sheet1!$B$34:$E$34</c:f>
              <c:numCache>
                <c:formatCode>0%</c:formatCode>
                <c:ptCount val="4"/>
                <c:pt idx="0">
                  <c:v>0.54</c:v>
                </c:pt>
                <c:pt idx="1">
                  <c:v>0.45</c:v>
                </c:pt>
                <c:pt idx="2">
                  <c:v>0.22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5D-194B-AE32-FB062085CD7F}"/>
            </c:ext>
          </c:extLst>
        </c:ser>
        <c:ser>
          <c:idx val="1"/>
          <c:order val="1"/>
          <c:tx>
            <c:strRef>
              <c:f>Sheet1!$A$35</c:f>
              <c:strCache>
                <c:ptCount val="1"/>
                <c:pt idx="0">
                  <c:v>Nici încredere, nici neîncredere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Extrem de interesat</c:v>
                </c:pt>
                <c:pt idx="1">
                  <c:v>Foarte interesat</c:v>
                </c:pt>
                <c:pt idx="2">
                  <c:v>Neinteresat</c:v>
                </c:pt>
                <c:pt idx="3">
                  <c:v>Sub nicio formă interesat</c:v>
                </c:pt>
              </c:strCache>
            </c:strRef>
          </c:cat>
          <c:val>
            <c:numRef>
              <c:f>Sheet1!$B$35:$E$35</c:f>
              <c:numCache>
                <c:formatCode>0%</c:formatCode>
                <c:ptCount val="4"/>
                <c:pt idx="0">
                  <c:v>0.21</c:v>
                </c:pt>
                <c:pt idx="1">
                  <c:v>0.28999999999999998</c:v>
                </c:pt>
                <c:pt idx="2">
                  <c:v>0.33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5D-194B-AE32-FB062085CD7F}"/>
            </c:ext>
          </c:extLst>
        </c:ser>
        <c:ser>
          <c:idx val="2"/>
          <c:order val="2"/>
          <c:tx>
            <c:strRef>
              <c:f>Sheet1!$A$36</c:f>
              <c:strCache>
                <c:ptCount val="1"/>
                <c:pt idx="0">
                  <c:v>Neîncredere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Extrem de interesat</c:v>
                </c:pt>
                <c:pt idx="1">
                  <c:v>Foarte interesat</c:v>
                </c:pt>
                <c:pt idx="2">
                  <c:v>Neinteresat</c:v>
                </c:pt>
                <c:pt idx="3">
                  <c:v>Sub nicio formă interesat</c:v>
                </c:pt>
              </c:strCache>
            </c:strRef>
          </c:cat>
          <c:val>
            <c:numRef>
              <c:f>Sheet1!$B$36:$E$36</c:f>
              <c:numCache>
                <c:formatCode>0%</c:formatCode>
                <c:ptCount val="4"/>
                <c:pt idx="0">
                  <c:v>0.26</c:v>
                </c:pt>
                <c:pt idx="1">
                  <c:v>0.26</c:v>
                </c:pt>
                <c:pt idx="2">
                  <c:v>0.45</c:v>
                </c:pt>
                <c:pt idx="3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5D-194B-AE32-FB062085C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43534080"/>
        <c:axId val="243544064"/>
      </c:barChart>
      <c:catAx>
        <c:axId val="24353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43544064"/>
        <c:crosses val="autoZero"/>
        <c:auto val="1"/>
        <c:lblAlgn val="ctr"/>
        <c:lblOffset val="100"/>
        <c:noMultiLvlLbl val="0"/>
      </c:catAx>
      <c:valAx>
        <c:axId val="24354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35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Încredere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TV</c:v>
                </c:pt>
                <c:pt idx="1">
                  <c:v>Print</c:v>
                </c:pt>
                <c:pt idx="2">
                  <c:v>Online</c:v>
                </c:pt>
                <c:pt idx="3">
                  <c:v>Online exclusiv social media</c:v>
                </c:pt>
                <c:pt idx="4">
                  <c:v>Online inclusiv social media</c:v>
                </c:pt>
                <c:pt idx="5">
                  <c:v>Social Media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Sheet1!$B$1:$G$2</c15:sqref>
                  </c15:fullRef>
                  <c15:levelRef>
                    <c15:sqref>Sheet1!$B$1:$G$1</c15:sqref>
                  </c15:levelRef>
                </c:ext>
              </c:extLst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0.46</c:v>
                </c:pt>
                <c:pt idx="1">
                  <c:v>0.21</c:v>
                </c:pt>
                <c:pt idx="2">
                  <c:v>0.37</c:v>
                </c:pt>
                <c:pt idx="3">
                  <c:v>0.36</c:v>
                </c:pt>
                <c:pt idx="4">
                  <c:v>0.37</c:v>
                </c:pt>
                <c:pt idx="5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82-334E-BB9D-A395D63E63E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Nici încredere, nici neîncredere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TV</c:v>
                </c:pt>
                <c:pt idx="1">
                  <c:v>Print</c:v>
                </c:pt>
                <c:pt idx="2">
                  <c:v>Online</c:v>
                </c:pt>
                <c:pt idx="3">
                  <c:v>Online exclusiv social media</c:v>
                </c:pt>
                <c:pt idx="4">
                  <c:v>Online inclusiv social media</c:v>
                </c:pt>
                <c:pt idx="5">
                  <c:v>Social Media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Sheet1!$B$1:$G$2</c15:sqref>
                  </c15:fullRef>
                  <c15:levelRef>
                    <c15:sqref>Sheet1!$B$1:$G$1</c15:sqref>
                  </c15:levelRef>
                </c:ext>
              </c:extLst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0.28999999999999998</c:v>
                </c:pt>
                <c:pt idx="1">
                  <c:v>0.44</c:v>
                </c:pt>
                <c:pt idx="2">
                  <c:v>0.28999999999999998</c:v>
                </c:pt>
                <c:pt idx="3">
                  <c:v>0.31</c:v>
                </c:pt>
                <c:pt idx="4">
                  <c:v>0.28000000000000003</c:v>
                </c:pt>
                <c:pt idx="5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82-334E-BB9D-A395D63E63E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Neîncredere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TV</c:v>
                </c:pt>
                <c:pt idx="1">
                  <c:v>Print</c:v>
                </c:pt>
                <c:pt idx="2">
                  <c:v>Online</c:v>
                </c:pt>
                <c:pt idx="3">
                  <c:v>Online exclusiv social media</c:v>
                </c:pt>
                <c:pt idx="4">
                  <c:v>Online inclusiv social media</c:v>
                </c:pt>
                <c:pt idx="5">
                  <c:v>Social Media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Sheet1!$B$1:$G$2</c15:sqref>
                  </c15:fullRef>
                  <c15:levelRef>
                    <c15:sqref>Sheet1!$B$1:$G$1</c15:sqref>
                  </c15:levelRef>
                </c:ext>
              </c:extLst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0.25</c:v>
                </c:pt>
                <c:pt idx="1">
                  <c:v>0.35</c:v>
                </c:pt>
                <c:pt idx="2">
                  <c:v>0.34</c:v>
                </c:pt>
                <c:pt idx="3">
                  <c:v>0.33</c:v>
                </c:pt>
                <c:pt idx="4">
                  <c:v>0.35</c:v>
                </c:pt>
                <c:pt idx="5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82-334E-BB9D-A395D63E6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460736"/>
        <c:axId val="241462272"/>
      </c:barChart>
      <c:catAx>
        <c:axId val="24146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462272"/>
        <c:crosses val="autoZero"/>
        <c:auto val="1"/>
        <c:lblAlgn val="ctr"/>
        <c:lblOffset val="100"/>
        <c:noMultiLvlLbl val="0"/>
      </c:catAx>
      <c:valAx>
        <c:axId val="2414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46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 sursă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2-F84E-9216-6A5CFFB166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două surse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0.17</c:v>
                </c:pt>
                <c:pt idx="1">
                  <c:v>0.2</c:v>
                </c:pt>
                <c:pt idx="2">
                  <c:v>0.22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B2-F84E-9216-6A5CFFB166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trei surse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B2-F84E-9216-6A5CFFB166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patru sau mai multe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0.66</c:v>
                </c:pt>
                <c:pt idx="1">
                  <c:v>0.62</c:v>
                </c:pt>
                <c:pt idx="2">
                  <c:v>0.6</c:v>
                </c:pt>
                <c:pt idx="3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B2-F84E-9216-6A5CFFB16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12192"/>
        <c:axId val="159583232"/>
      </c:barChart>
      <c:catAx>
        <c:axId val="159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83232"/>
        <c:crosses val="autoZero"/>
        <c:auto val="1"/>
        <c:lblAlgn val="ctr"/>
        <c:lblOffset val="100"/>
        <c:noMultiLvlLbl val="0"/>
      </c:catAx>
      <c:valAx>
        <c:axId val="159583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/>
                </a:solidFill>
              </a:rPr>
              <a:t>Studii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3656576"/>
        <c:axId val="243658112"/>
      </c:barChart>
      <c:catAx>
        <c:axId val="2436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658112"/>
        <c:crosses val="autoZero"/>
        <c:auto val="1"/>
        <c:lblAlgn val="ctr"/>
        <c:lblOffset val="100"/>
        <c:noMultiLvlLbl val="0"/>
      </c:catAx>
      <c:valAx>
        <c:axId val="24365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656576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/>
                </a:solidFill>
              </a:rPr>
              <a:t>Vârsta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3728384"/>
        <c:axId val="243729920"/>
      </c:barChart>
      <c:catAx>
        <c:axId val="24372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29920"/>
        <c:crosses val="autoZero"/>
        <c:auto val="1"/>
        <c:lblAlgn val="ctr"/>
        <c:lblOffset val="100"/>
        <c:noMultiLvlLbl val="0"/>
      </c:catAx>
      <c:valAx>
        <c:axId val="2437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2838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</a:rPr>
              <a:t>Studii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Încredere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Sheet1!$B$6:$E$6</c:f>
              <c:strCache>
                <c:ptCount val="4"/>
                <c:pt idx="0">
                  <c:v>Primare</c:v>
                </c:pt>
                <c:pt idx="1">
                  <c:v>Medii</c:v>
                </c:pt>
                <c:pt idx="2">
                  <c:v>Universitare</c:v>
                </c:pt>
                <c:pt idx="3">
                  <c:v>Masterat/Doctorat</c:v>
                </c:pt>
              </c:strCache>
            </c:strRef>
          </c:cat>
          <c:val>
            <c:numRef>
              <c:f>Sheet1!$B$7:$E$7</c:f>
              <c:numCache>
                <c:formatCode>0%</c:formatCode>
                <c:ptCount val="4"/>
                <c:pt idx="0">
                  <c:v>0.74</c:v>
                </c:pt>
                <c:pt idx="1">
                  <c:v>0.4</c:v>
                </c:pt>
                <c:pt idx="2">
                  <c:v>0.4</c:v>
                </c:pt>
                <c:pt idx="3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DC-4340-8B7F-EAA3A3F75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3244544"/>
        <c:axId val="43530112"/>
        <c:axId val="0"/>
      </c:bar3DChart>
      <c:catAx>
        <c:axId val="432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0112"/>
        <c:crosses val="autoZero"/>
        <c:auto val="1"/>
        <c:lblAlgn val="ctr"/>
        <c:lblOffset val="100"/>
        <c:noMultiLvlLbl val="0"/>
      </c:catAx>
      <c:valAx>
        <c:axId val="43530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06718-28CE-4B25-93FE-AA227E43D12C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7FD04AC-A7ED-45AA-9BFD-6EFC6E17324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o-RO" b="1" dirty="0" smtClean="0"/>
            <a:t>Presă în general</a:t>
          </a:r>
        </a:p>
        <a:p>
          <a:r>
            <a:rPr lang="ro-RO" b="1" dirty="0" smtClean="0"/>
            <a:t>42% (+4)</a:t>
          </a:r>
          <a:endParaRPr lang="en-GB" b="1" dirty="0"/>
        </a:p>
      </dgm:t>
    </dgm:pt>
    <dgm:pt modelId="{E61AD1EA-7B69-4381-9927-66DF4976A317}" type="parTrans" cxnId="{6A0430BA-F7F1-4CD7-BC6A-9942BD317F28}">
      <dgm:prSet/>
      <dgm:spPr/>
      <dgm:t>
        <a:bodyPr/>
        <a:lstStyle/>
        <a:p>
          <a:endParaRPr lang="en-GB"/>
        </a:p>
      </dgm:t>
    </dgm:pt>
    <dgm:pt modelId="{9426746A-1CFA-432D-9A1E-AB20460C6886}" type="sibTrans" cxnId="{6A0430BA-F7F1-4CD7-BC6A-9942BD317F28}">
      <dgm:prSet/>
      <dgm:spPr/>
      <dgm:t>
        <a:bodyPr/>
        <a:lstStyle/>
        <a:p>
          <a:endParaRPr lang="en-GB"/>
        </a:p>
      </dgm:t>
    </dgm:pt>
    <dgm:pt modelId="{0D9F2A99-4F0D-4E7C-B85D-69A8DD1AF88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o-RO" b="1" dirty="0" smtClean="0"/>
            <a:t>Presa pe care o folosesc</a:t>
          </a:r>
        </a:p>
        <a:p>
          <a:r>
            <a:rPr lang="ro-RO" b="1" dirty="0" smtClean="0"/>
            <a:t>46% (+2)</a:t>
          </a:r>
          <a:endParaRPr lang="en-GB" b="1" dirty="0"/>
        </a:p>
      </dgm:t>
    </dgm:pt>
    <dgm:pt modelId="{DCC18EDB-F493-4506-A3FF-049E0D5AF5BF}" type="parTrans" cxnId="{2F9630D1-9594-4C7B-AE97-DAAE026028B1}">
      <dgm:prSet/>
      <dgm:spPr/>
      <dgm:t>
        <a:bodyPr/>
        <a:lstStyle/>
        <a:p>
          <a:endParaRPr lang="en-GB"/>
        </a:p>
      </dgm:t>
    </dgm:pt>
    <dgm:pt modelId="{87E663DA-B2EE-44EF-976B-56FC6BCEDFFD}" type="sibTrans" cxnId="{2F9630D1-9594-4C7B-AE97-DAAE026028B1}">
      <dgm:prSet/>
      <dgm:spPr/>
      <dgm:t>
        <a:bodyPr/>
        <a:lstStyle/>
        <a:p>
          <a:endParaRPr lang="en-GB"/>
        </a:p>
      </dgm:t>
    </dgm:pt>
    <dgm:pt modelId="{79E5A1FC-C653-4397-B262-C768DAB24C4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o-RO" b="1" dirty="0" smtClean="0"/>
            <a:t>Știri din căutări</a:t>
          </a:r>
        </a:p>
        <a:p>
          <a:r>
            <a:rPr lang="ro-RO" b="1" dirty="0" smtClean="0"/>
            <a:t>41%</a:t>
          </a:r>
          <a:endParaRPr lang="en-GB" b="1" dirty="0"/>
        </a:p>
      </dgm:t>
    </dgm:pt>
    <dgm:pt modelId="{F31591C0-82E9-4C56-B4E0-C3F901B90304}" type="parTrans" cxnId="{79F83583-10D2-4053-85A8-B9D3F6680AAE}">
      <dgm:prSet/>
      <dgm:spPr/>
      <dgm:t>
        <a:bodyPr/>
        <a:lstStyle/>
        <a:p>
          <a:endParaRPr lang="en-GB"/>
        </a:p>
      </dgm:t>
    </dgm:pt>
    <dgm:pt modelId="{DCAE095C-95F0-4020-A6BA-DB2E2091571F}" type="sibTrans" cxnId="{79F83583-10D2-4053-85A8-B9D3F6680AAE}">
      <dgm:prSet/>
      <dgm:spPr/>
      <dgm:t>
        <a:bodyPr/>
        <a:lstStyle/>
        <a:p>
          <a:endParaRPr lang="en-GB"/>
        </a:p>
      </dgm:t>
    </dgm:pt>
    <dgm:pt modelId="{1DDAFF55-A4AE-4AC0-B42B-A07F78AF6CE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o-RO" b="1" dirty="0" smtClean="0"/>
            <a:t>Știri din rețele de socializare</a:t>
          </a:r>
        </a:p>
        <a:p>
          <a:r>
            <a:rPr lang="ro-RO" b="1" dirty="0" smtClean="0"/>
            <a:t>29% (-2)</a:t>
          </a:r>
        </a:p>
      </dgm:t>
    </dgm:pt>
    <dgm:pt modelId="{055541F9-0CC2-46D5-A303-11F7CC37BD1F}" type="parTrans" cxnId="{01C685A9-38C9-431F-A962-BF76E48131B5}">
      <dgm:prSet/>
      <dgm:spPr/>
      <dgm:t>
        <a:bodyPr/>
        <a:lstStyle/>
        <a:p>
          <a:endParaRPr lang="en-GB"/>
        </a:p>
      </dgm:t>
    </dgm:pt>
    <dgm:pt modelId="{8C65E43A-235D-4F17-A763-9E75B9BCAC7B}" type="sibTrans" cxnId="{01C685A9-38C9-431F-A962-BF76E48131B5}">
      <dgm:prSet/>
      <dgm:spPr/>
      <dgm:t>
        <a:bodyPr/>
        <a:lstStyle/>
        <a:p>
          <a:endParaRPr lang="en-GB"/>
        </a:p>
      </dgm:t>
    </dgm:pt>
    <dgm:pt modelId="{24DB4BE6-EC93-4AF1-A87A-BB2604E34439}" type="pres">
      <dgm:prSet presAssocID="{89606718-28CE-4B25-93FE-AA227E43D1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384481-5BE4-4ED2-A29A-6F9CFC61C1F5}" type="pres">
      <dgm:prSet presAssocID="{87FD04AC-A7ED-45AA-9BFD-6EFC6E1732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4C20A-AFFA-4049-930C-7F936ADD0CF7}" type="pres">
      <dgm:prSet presAssocID="{9426746A-1CFA-432D-9A1E-AB20460C6886}" presName="sibTrans" presStyleCnt="0"/>
      <dgm:spPr/>
      <dgm:t>
        <a:bodyPr/>
        <a:lstStyle/>
        <a:p>
          <a:endParaRPr lang="en-US"/>
        </a:p>
      </dgm:t>
    </dgm:pt>
    <dgm:pt modelId="{4371DD35-7712-4D1F-8AEA-E15FB985258F}" type="pres">
      <dgm:prSet presAssocID="{0D9F2A99-4F0D-4E7C-B85D-69A8DD1AF8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DA400D-2E82-435F-AE7B-DD39E3F15DAC}" type="pres">
      <dgm:prSet presAssocID="{87E663DA-B2EE-44EF-976B-56FC6BCEDFFD}" presName="sibTrans" presStyleCnt="0"/>
      <dgm:spPr/>
      <dgm:t>
        <a:bodyPr/>
        <a:lstStyle/>
        <a:p>
          <a:endParaRPr lang="en-US"/>
        </a:p>
      </dgm:t>
    </dgm:pt>
    <dgm:pt modelId="{1A7BBBCB-96E9-4621-B4CB-7A13E69484DE}" type="pres">
      <dgm:prSet presAssocID="{79E5A1FC-C653-4397-B262-C768DAB24C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B2112-CCDA-4CE9-9D7C-BB796E0E0CCE}" type="pres">
      <dgm:prSet presAssocID="{DCAE095C-95F0-4020-A6BA-DB2E2091571F}" presName="sibTrans" presStyleCnt="0"/>
      <dgm:spPr/>
      <dgm:t>
        <a:bodyPr/>
        <a:lstStyle/>
        <a:p>
          <a:endParaRPr lang="en-US"/>
        </a:p>
      </dgm:t>
    </dgm:pt>
    <dgm:pt modelId="{D8352296-14F0-483C-A0B5-A70E490BDECE}" type="pres">
      <dgm:prSet presAssocID="{1DDAFF55-A4AE-4AC0-B42B-A07F78AF6C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F83583-10D2-4053-85A8-B9D3F6680AAE}" srcId="{89606718-28CE-4B25-93FE-AA227E43D12C}" destId="{79E5A1FC-C653-4397-B262-C768DAB24C48}" srcOrd="2" destOrd="0" parTransId="{F31591C0-82E9-4C56-B4E0-C3F901B90304}" sibTransId="{DCAE095C-95F0-4020-A6BA-DB2E2091571F}"/>
    <dgm:cxn modelId="{6C0AE2FF-F694-4A59-BC7E-AB9F72D93BD7}" type="presOf" srcId="{89606718-28CE-4B25-93FE-AA227E43D12C}" destId="{24DB4BE6-EC93-4AF1-A87A-BB2604E34439}" srcOrd="0" destOrd="0" presId="urn:microsoft.com/office/officeart/2005/8/layout/default"/>
    <dgm:cxn modelId="{973829E5-EB38-4D72-A057-9BB9EB19BB39}" type="presOf" srcId="{79E5A1FC-C653-4397-B262-C768DAB24C48}" destId="{1A7BBBCB-96E9-4621-B4CB-7A13E69484DE}" srcOrd="0" destOrd="0" presId="urn:microsoft.com/office/officeart/2005/8/layout/default"/>
    <dgm:cxn modelId="{91ED8095-4A91-4CD0-B389-890C7B661D96}" type="presOf" srcId="{1DDAFF55-A4AE-4AC0-B42B-A07F78AF6CEC}" destId="{D8352296-14F0-483C-A0B5-A70E490BDECE}" srcOrd="0" destOrd="0" presId="urn:microsoft.com/office/officeart/2005/8/layout/default"/>
    <dgm:cxn modelId="{78F629AA-CF90-4547-B2AB-564D0BACCB0B}" type="presOf" srcId="{87FD04AC-A7ED-45AA-9BFD-6EFC6E173246}" destId="{97384481-5BE4-4ED2-A29A-6F9CFC61C1F5}" srcOrd="0" destOrd="0" presId="urn:microsoft.com/office/officeart/2005/8/layout/default"/>
    <dgm:cxn modelId="{A5B532A8-4B9C-4F92-A1EB-C31F61AD6E11}" type="presOf" srcId="{0D9F2A99-4F0D-4E7C-B85D-69A8DD1AF88D}" destId="{4371DD35-7712-4D1F-8AEA-E15FB985258F}" srcOrd="0" destOrd="0" presId="urn:microsoft.com/office/officeart/2005/8/layout/default"/>
    <dgm:cxn modelId="{6A0430BA-F7F1-4CD7-BC6A-9942BD317F28}" srcId="{89606718-28CE-4B25-93FE-AA227E43D12C}" destId="{87FD04AC-A7ED-45AA-9BFD-6EFC6E173246}" srcOrd="0" destOrd="0" parTransId="{E61AD1EA-7B69-4381-9927-66DF4976A317}" sibTransId="{9426746A-1CFA-432D-9A1E-AB20460C6886}"/>
    <dgm:cxn modelId="{2F9630D1-9594-4C7B-AE97-DAAE026028B1}" srcId="{89606718-28CE-4B25-93FE-AA227E43D12C}" destId="{0D9F2A99-4F0D-4E7C-B85D-69A8DD1AF88D}" srcOrd="1" destOrd="0" parTransId="{DCC18EDB-F493-4506-A3FF-049E0D5AF5BF}" sibTransId="{87E663DA-B2EE-44EF-976B-56FC6BCEDFFD}"/>
    <dgm:cxn modelId="{01C685A9-38C9-431F-A962-BF76E48131B5}" srcId="{89606718-28CE-4B25-93FE-AA227E43D12C}" destId="{1DDAFF55-A4AE-4AC0-B42B-A07F78AF6CEC}" srcOrd="3" destOrd="0" parTransId="{055541F9-0CC2-46D5-A303-11F7CC37BD1F}" sibTransId="{8C65E43A-235D-4F17-A763-9E75B9BCAC7B}"/>
    <dgm:cxn modelId="{8415C72A-B604-4053-9AC7-85BDDE32BD92}" type="presParOf" srcId="{24DB4BE6-EC93-4AF1-A87A-BB2604E34439}" destId="{97384481-5BE4-4ED2-A29A-6F9CFC61C1F5}" srcOrd="0" destOrd="0" presId="urn:microsoft.com/office/officeart/2005/8/layout/default"/>
    <dgm:cxn modelId="{4DB71EC2-8928-41C2-8CE9-9136D2F8F2BF}" type="presParOf" srcId="{24DB4BE6-EC93-4AF1-A87A-BB2604E34439}" destId="{F674C20A-AFFA-4049-930C-7F936ADD0CF7}" srcOrd="1" destOrd="0" presId="urn:microsoft.com/office/officeart/2005/8/layout/default"/>
    <dgm:cxn modelId="{72EE0082-5146-43A7-9EB8-1BCF317F462A}" type="presParOf" srcId="{24DB4BE6-EC93-4AF1-A87A-BB2604E34439}" destId="{4371DD35-7712-4D1F-8AEA-E15FB985258F}" srcOrd="2" destOrd="0" presId="urn:microsoft.com/office/officeart/2005/8/layout/default"/>
    <dgm:cxn modelId="{7F761BC9-6868-44F7-A3CE-244E5596E2F2}" type="presParOf" srcId="{24DB4BE6-EC93-4AF1-A87A-BB2604E34439}" destId="{98DA400D-2E82-435F-AE7B-DD39E3F15DAC}" srcOrd="3" destOrd="0" presId="urn:microsoft.com/office/officeart/2005/8/layout/default"/>
    <dgm:cxn modelId="{9F416481-C974-44FE-A191-3DE38BF61FED}" type="presParOf" srcId="{24DB4BE6-EC93-4AF1-A87A-BB2604E34439}" destId="{1A7BBBCB-96E9-4621-B4CB-7A13E69484DE}" srcOrd="4" destOrd="0" presId="urn:microsoft.com/office/officeart/2005/8/layout/default"/>
    <dgm:cxn modelId="{29A36727-CA8C-42A1-9D01-C9369095801C}" type="presParOf" srcId="{24DB4BE6-EC93-4AF1-A87A-BB2604E34439}" destId="{D5CB2112-CCDA-4CE9-9D7C-BB796E0E0CCE}" srcOrd="5" destOrd="0" presId="urn:microsoft.com/office/officeart/2005/8/layout/default"/>
    <dgm:cxn modelId="{F5CEEBC4-60F6-4CDA-896E-EA4150C40B8C}" type="presParOf" srcId="{24DB4BE6-EC93-4AF1-A87A-BB2604E34439}" destId="{D8352296-14F0-483C-A0B5-A70E490BDEC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84481-5BE4-4ED2-A29A-6F9CFC61C1F5}">
      <dsp:nvSpPr>
        <dsp:cNvPr id="0" name=""/>
        <dsp:cNvSpPr/>
      </dsp:nvSpPr>
      <dsp:spPr>
        <a:xfrm>
          <a:off x="340856" y="974"/>
          <a:ext cx="2521405" cy="15128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Presă în general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42% (+4)</a:t>
          </a:r>
          <a:endParaRPr lang="en-GB" sz="2700" b="1" kern="1200" dirty="0"/>
        </a:p>
      </dsp:txBody>
      <dsp:txXfrm>
        <a:off x="340856" y="974"/>
        <a:ext cx="2521405" cy="1512843"/>
      </dsp:txXfrm>
    </dsp:sp>
    <dsp:sp modelId="{4371DD35-7712-4D1F-8AEA-E15FB985258F}">
      <dsp:nvSpPr>
        <dsp:cNvPr id="0" name=""/>
        <dsp:cNvSpPr/>
      </dsp:nvSpPr>
      <dsp:spPr>
        <a:xfrm>
          <a:off x="3114402" y="974"/>
          <a:ext cx="2521405" cy="151284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Presa pe care o folosesc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46% (+2)</a:t>
          </a:r>
          <a:endParaRPr lang="en-GB" sz="2700" b="1" kern="1200" dirty="0"/>
        </a:p>
      </dsp:txBody>
      <dsp:txXfrm>
        <a:off x="3114402" y="974"/>
        <a:ext cx="2521405" cy="1512843"/>
      </dsp:txXfrm>
    </dsp:sp>
    <dsp:sp modelId="{1A7BBBCB-96E9-4621-B4CB-7A13E69484DE}">
      <dsp:nvSpPr>
        <dsp:cNvPr id="0" name=""/>
        <dsp:cNvSpPr/>
      </dsp:nvSpPr>
      <dsp:spPr>
        <a:xfrm>
          <a:off x="340856" y="1765957"/>
          <a:ext cx="2521405" cy="1512843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Știri din căutări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41%</a:t>
          </a:r>
          <a:endParaRPr lang="en-GB" sz="2700" b="1" kern="1200" dirty="0"/>
        </a:p>
      </dsp:txBody>
      <dsp:txXfrm>
        <a:off x="340856" y="1765957"/>
        <a:ext cx="2521405" cy="1512843"/>
      </dsp:txXfrm>
    </dsp:sp>
    <dsp:sp modelId="{D8352296-14F0-483C-A0B5-A70E490BDECE}">
      <dsp:nvSpPr>
        <dsp:cNvPr id="0" name=""/>
        <dsp:cNvSpPr/>
      </dsp:nvSpPr>
      <dsp:spPr>
        <a:xfrm>
          <a:off x="3114402" y="1765957"/>
          <a:ext cx="2521405" cy="151284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Știri din rețele de socializare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29% (-2)</a:t>
          </a:r>
        </a:p>
      </dsp:txBody>
      <dsp:txXfrm>
        <a:off x="3114402" y="1765957"/>
        <a:ext cx="2521405" cy="151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6E33506-A79E-4108-990C-89844DCC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13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56C9EF2-03E5-4E82-A0A2-F448F6C8482F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341AB53-D344-45E5-872F-9DEDC3A08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6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AB53-D344-45E5-872F-9DEDC3A08E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7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AB53-D344-45E5-872F-9DEDC3A08E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0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246">
              <a:defRPr/>
            </a:pPr>
            <a:fld id="{E9CF39DF-D357-4462-9CF7-0DB22330BD4A}" type="slidenum">
              <a:rPr lang="da-DK">
                <a:solidFill>
                  <a:srgbClr val="4D4C4D"/>
                </a:solidFill>
                <a:latin typeface="Calibri" panose="020F0502020204030204"/>
              </a:rPr>
              <a:pPr defTabSz="966246">
                <a:defRPr/>
              </a:pPr>
              <a:t>6</a:t>
            </a:fld>
            <a:endParaRPr lang="da-DK" dirty="0">
              <a:solidFill>
                <a:srgbClr val="4D4C4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782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AB53-D344-45E5-872F-9DEDC3A08E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0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AB53-D344-45E5-872F-9DEDC3A08ED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7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16075"/>
            <a:ext cx="10740164" cy="1873531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633606"/>
            <a:ext cx="10740164" cy="17310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16075"/>
            <a:ext cx="10740164" cy="1873531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633606"/>
            <a:ext cx="10740164" cy="17310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59761"/>
            <a:ext cx="10740164" cy="97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60456"/>
            <a:ext cx="10740164" cy="97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16075"/>
            <a:ext cx="10740164" cy="1873531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633606"/>
            <a:ext cx="10740164" cy="17310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460456"/>
            <a:ext cx="5235575" cy="972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5963" y="1620000"/>
            <a:ext cx="5235575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504001"/>
            <a:ext cx="5219700" cy="546733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460456"/>
            <a:ext cx="10744200" cy="972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1616075"/>
            <a:ext cx="5219700" cy="435526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723900" y="1616075"/>
            <a:ext cx="5219700" cy="435526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460456"/>
            <a:ext cx="5235575" cy="972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5963" y="1620000"/>
            <a:ext cx="5235575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504002"/>
            <a:ext cx="5319712" cy="26811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240463" y="3430081"/>
            <a:ext cx="5319712" cy="26811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60456"/>
            <a:ext cx="10740164" cy="972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0000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76087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32174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3780000"/>
            <a:ext cx="3432027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76087" y="3780000"/>
            <a:ext cx="3427990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32174" y="3780000"/>
            <a:ext cx="3427990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2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60456"/>
            <a:ext cx="10740164" cy="972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972000"/>
            <a:ext cx="10515600" cy="122151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20000" y="460456"/>
            <a:ext cx="10740164" cy="972000"/>
          </a:xfrm>
        </p:spPr>
        <p:txBody>
          <a:bodyPr lIns="90000"/>
          <a:lstStyle>
            <a:lvl1pPr>
              <a:defRPr sz="36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5610C8-4100-4700-A695-ED7D190A45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0500" y="1376363"/>
            <a:ext cx="11811000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500" y="1016000"/>
            <a:ext cx="11811000" cy="360363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39184" y="6255560"/>
            <a:ext cx="8545115" cy="485808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  <a:lvl2pPr>
              <a:defRPr sz="700" b="1" i="1">
                <a:solidFill>
                  <a:schemeClr val="tx1"/>
                </a:solidFill>
              </a:defRPr>
            </a:lvl2pPr>
            <a:lvl3pPr>
              <a:defRPr sz="800" b="1">
                <a:solidFill>
                  <a:schemeClr val="tx1"/>
                </a:solidFill>
              </a:defRPr>
            </a:lvl3pPr>
            <a:lvl4pPr>
              <a:defRPr sz="800" b="1">
                <a:solidFill>
                  <a:schemeClr val="tx1"/>
                </a:solidFill>
              </a:defRPr>
            </a:lvl4pPr>
            <a:lvl5pPr>
              <a:defRPr sz="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7051" y="620713"/>
            <a:ext cx="11137900" cy="29210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 i="1"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1867604" y="6540299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3B2A351-FDD8-4BE1-B344-345A3AA5D2CB}" type="slidenum">
              <a:rPr lang="da-DK" sz="800" smtClean="0">
                <a:solidFill>
                  <a:srgbClr val="A7A9AC"/>
                </a:solidFill>
              </a:rPr>
              <a:pPr/>
              <a:t>‹#›</a:t>
            </a:fld>
            <a:endParaRPr lang="en-GB" sz="800" dirty="0">
              <a:solidFill>
                <a:srgbClr val="A7A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434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 -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9808CD-5210-3F4A-AA23-FC304081F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858" y="6064"/>
            <a:ext cx="4771571" cy="6858000"/>
          </a:xfrm>
          <a:prstGeom prst="rect">
            <a:avLst/>
          </a:prstGeom>
        </p:spPr>
      </p:pic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889799" y="1543288"/>
            <a:ext cx="816000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rgbClr val="332C4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Tuesday, 16 April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A0EC70-9AE3-D149-9A28-F04398396A8B}"/>
              </a:ext>
            </a:extLst>
          </p:cNvPr>
          <p:cNvSpPr txBox="1"/>
          <p:nvPr userDrawn="1"/>
        </p:nvSpPr>
        <p:spPr>
          <a:xfrm>
            <a:off x="4722471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44D6EFC6-ADA4-5D43-80B0-3BFC5EF96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0530" y="3517066"/>
            <a:ext cx="8160000" cy="36933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>
                <a:solidFill>
                  <a:srgbClr val="332C4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Further Information</a:t>
            </a:r>
          </a:p>
        </p:txBody>
      </p:sp>
      <p:sp>
        <p:nvSpPr>
          <p:cNvPr id="17" name="Title 3">
            <a:extLst>
              <a:ext uri="{FF2B5EF4-FFF2-40B4-BE49-F238E27FC236}">
                <a16:creationId xmlns="" xmlns:a16="http://schemas.microsoft.com/office/drawing/2014/main" id="{3EB61425-7076-7940-8CB4-73E10E0A0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99" y="1903288"/>
            <a:ext cx="8160001" cy="15432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Internal/Sales Presentation on two lines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0" y="5022000"/>
            <a:ext cx="2029968" cy="4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1F5C845D-8601-884F-827B-3E7C8ACC0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99" y="1463673"/>
            <a:ext cx="10634472" cy="411970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Generic Slide</a:t>
            </a:r>
          </a:p>
        </p:txBody>
      </p:sp>
    </p:spTree>
    <p:extLst>
      <p:ext uri="{BB962C8B-B14F-4D97-AF65-F5344CB8AC3E}">
        <p14:creationId xmlns:p14="http://schemas.microsoft.com/office/powerpoint/2010/main" val="247296876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1F5C845D-8601-884F-827B-3E7C8ACC0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99" y="1463673"/>
            <a:ext cx="10634472" cy="4119709"/>
          </a:xfrm>
        </p:spPr>
        <p:txBody>
          <a:bodyPr>
            <a:noAutofit/>
          </a:bodyPr>
          <a:lstStyle>
            <a:lvl1pPr marL="285750" marR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2"/>
                </a:solidFill>
                <a:latin typeface="+mn-lt"/>
              </a:defRPr>
            </a:lvl1pPr>
            <a:lvl2pPr marL="628650" marR="0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Bullet – Arial, 24pt, Regular, Dark Plum</a:t>
            </a:r>
          </a:p>
          <a:p>
            <a:pPr lvl="1"/>
            <a:r>
              <a:rPr lang="en-GB" dirty="0"/>
              <a:t>Sub bullet – Arial, 18pt, Regular, Dark Plum</a:t>
            </a:r>
          </a:p>
          <a:p>
            <a:pPr marL="628650" marR="0" lvl="1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Sub bullet – Arial, 18pt, Regular, Dark Plum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marL="285750" marR="0" lvl="0" indent="-2857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848164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- Section - Violet">
    <p:bg>
      <p:bgPr>
        <a:solidFill>
          <a:srgbClr val="7C6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F2EE904E-AD28-B644-95C2-A4D346164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923330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BEB2E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9326F20-F448-2348-96F8-968376BA6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(Arial 32pt / Bold)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387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3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746815"/>
            <a:ext cx="3114109" cy="646331"/>
          </a:xfrm>
          <a:noFill/>
        </p:spPr>
        <p:txBody>
          <a:bodyPr wrap="square" anchor="ctr" anchorCtr="0">
            <a:spAutoFit/>
          </a:bodyPr>
          <a:lstStyle>
            <a:lvl1pPr algn="l">
              <a:defRPr sz="4000" b="1" baseline="0">
                <a:solidFill>
                  <a:srgbClr val="DD4B81"/>
                </a:solidFill>
              </a:defRPr>
            </a:lvl1pPr>
          </a:lstStyle>
          <a:p>
            <a:pPr lvl="0"/>
            <a:r>
              <a:rPr lang="en-US" dirty="0"/>
              <a:t>Client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CF3F56-8DA4-7040-8564-EF1A99EC84D1}"/>
              </a:ext>
            </a:extLst>
          </p:cNvPr>
          <p:cNvSpPr/>
          <p:nvPr userDrawn="1"/>
        </p:nvSpPr>
        <p:spPr>
          <a:xfrm>
            <a:off x="4196727" y="1691416"/>
            <a:ext cx="36000" cy="4212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BA862AD6-F385-F04E-A28D-59877B337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7745" y="1746815"/>
            <a:ext cx="3114109" cy="646331"/>
          </a:xfrm>
          <a:noFill/>
        </p:spPr>
        <p:txBody>
          <a:bodyPr wrap="square" anchor="ctr" anchorCtr="0">
            <a:spAutoFit/>
          </a:bodyPr>
          <a:lstStyle>
            <a:lvl1pPr algn="l">
              <a:defRPr sz="4000" b="1" baseline="0">
                <a:solidFill>
                  <a:srgbClr val="DD4B81"/>
                </a:solidFill>
              </a:defRPr>
            </a:lvl1pPr>
          </a:lstStyle>
          <a:p>
            <a:pPr lvl="0"/>
            <a:r>
              <a:rPr lang="en-US" dirty="0"/>
              <a:t>Client 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992AAD82-B17B-F847-B348-0A9F1C2C0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7891" y="1746815"/>
            <a:ext cx="3114109" cy="646331"/>
          </a:xfrm>
          <a:noFill/>
        </p:spPr>
        <p:txBody>
          <a:bodyPr wrap="square" anchor="ctr" anchorCtr="0">
            <a:spAutoFit/>
          </a:bodyPr>
          <a:lstStyle>
            <a:lvl1pPr algn="l">
              <a:defRPr sz="4000" b="1" baseline="0">
                <a:solidFill>
                  <a:srgbClr val="DD4B81"/>
                </a:solidFill>
              </a:defRPr>
            </a:lvl1pPr>
          </a:lstStyle>
          <a:p>
            <a:pPr lvl="0"/>
            <a:r>
              <a:rPr lang="en-US" dirty="0"/>
              <a:t>Client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7BD529-37CC-EB46-BD0E-9CB5DA742F98}"/>
              </a:ext>
            </a:extLst>
          </p:cNvPr>
          <p:cNvSpPr/>
          <p:nvPr userDrawn="1"/>
        </p:nvSpPr>
        <p:spPr>
          <a:xfrm>
            <a:off x="7956872" y="1691416"/>
            <a:ext cx="36000" cy="42122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7600" y="2676293"/>
            <a:ext cx="3114109" cy="198424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37745" y="2676293"/>
            <a:ext cx="3114109" cy="198424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7891" y="2676293"/>
            <a:ext cx="3114109" cy="198424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Comparison – Text – 3 cols</a:t>
            </a:r>
          </a:p>
        </p:txBody>
      </p:sp>
    </p:spTree>
    <p:extLst>
      <p:ext uri="{BB962C8B-B14F-4D97-AF65-F5344CB8AC3E}">
        <p14:creationId xmlns:p14="http://schemas.microsoft.com/office/powerpoint/2010/main" val="18012374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- Section - Orchid">
    <p:bg>
      <p:bgPr>
        <a:solidFill>
          <a:srgbClr val="DC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F2EE904E-AD28-B644-95C2-A4D346164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923330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EEA6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9326F20-F448-2348-96F8-968376BA6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(Arial 32pt / Bold)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8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90501" y="1700212"/>
            <a:ext cx="5905500" cy="38893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6095999" y="1700213"/>
            <a:ext cx="5905500" cy="388937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5610C8-4100-4700-A695-ED7D190A45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6095999" y="5589588"/>
            <a:ext cx="5905499" cy="57626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196245" y="5589588"/>
            <a:ext cx="5905499" cy="57626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497827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- Section - Purple">
    <p:bg>
      <p:bgPr>
        <a:solidFill>
          <a:srgbClr val="9A4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F2EE904E-AD28-B644-95C2-A4D346164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923330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CDA6D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9326F20-F448-2348-96F8-968376BA6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(Arial 32pt / Bold)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93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90500" y="1700213"/>
            <a:ext cx="11811000" cy="4465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5610C8-4100-4700-A695-ED7D190A45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0309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90500" y="1700212"/>
            <a:ext cx="11811000" cy="3889375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190500" y="5589588"/>
            <a:ext cx="11811000" cy="576262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5610C8-4100-4700-A695-ED7D190A45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80071" y="1376363"/>
            <a:ext cx="11821429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88470" y="1016323"/>
            <a:ext cx="11813031" cy="360040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Subtitle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4753528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rst Slide - Presentation">
    <p:bg>
      <p:bgPr>
        <a:solidFill>
          <a:srgbClr val="432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3225" y="0"/>
            <a:ext cx="5124450" cy="6858000"/>
          </a:xfrm>
          <a:prstGeom prst="rect">
            <a:avLst/>
          </a:prstGeom>
        </p:spPr>
      </p:pic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889799" y="1543288"/>
            <a:ext cx="816000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Tuesday, 16 April 2019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A0EC70-9AE3-D149-9A28-F04398396A8B}"/>
              </a:ext>
            </a:extLst>
          </p:cNvPr>
          <p:cNvSpPr txBox="1"/>
          <p:nvPr userDrawn="1"/>
        </p:nvSpPr>
        <p:spPr>
          <a:xfrm>
            <a:off x="4722471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44D6EFC6-ADA4-5D43-80B0-3BFC5EF96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9799" y="3476505"/>
            <a:ext cx="8160000" cy="36933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Further Information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69279296-2150-1243-BF06-F7B864221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99" y="1903288"/>
            <a:ext cx="8160001" cy="15432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Internal/Sales Presentation on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0" y="5022000"/>
            <a:ext cx="2029968" cy="4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D9808CD-5210-3F4A-AA23-FC304081F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858" y="6064"/>
            <a:ext cx="4771571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70530" y="4743779"/>
            <a:ext cx="2232000" cy="102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9F70698D-88E0-B141-90FB-5A44CCCFD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0530" y="2394514"/>
            <a:ext cx="816000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rgbClr val="332C41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Tuesday, 16 April 2019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EEA445F-1D9F-A746-A834-F8D7E5A4F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0530" y="2781227"/>
            <a:ext cx="8160000" cy="15336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lang="en-GB" sz="4800" b="1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b="1" dirty="0">
                <a:solidFill>
                  <a:srgbClr val="332D42"/>
                </a:solidFill>
                <a:effectLst/>
                <a:latin typeface="Arial" panose="020B0604020202020204" pitchFamily="34" charset="0"/>
              </a:rPr>
              <a:t>Sales Presentation on two lines</a:t>
            </a:r>
            <a:endParaRPr lang="en-GB" dirty="0">
              <a:solidFill>
                <a:srgbClr val="332D4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0" y="1533601"/>
            <a:ext cx="2029968" cy="4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777600" y="1873000"/>
            <a:ext cx="10634400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F0159494-11C6-E74E-8D57-F829B0B26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528334"/>
            <a:ext cx="10634400" cy="313932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Single Chart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26238" y="6437376"/>
            <a:ext cx="10634400" cy="28346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777600" y="1838396"/>
            <a:ext cx="5180750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6231250" y="1838870"/>
            <a:ext cx="5180750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511032"/>
            <a:ext cx="5180750" cy="313932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1250" y="1511032"/>
            <a:ext cx="5180750" cy="313932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2 Charts</a:t>
            </a:r>
          </a:p>
        </p:txBody>
      </p:sp>
    </p:spTree>
    <p:extLst>
      <p:ext uri="{BB962C8B-B14F-4D97-AF65-F5344CB8AC3E}">
        <p14:creationId xmlns:p14="http://schemas.microsoft.com/office/powerpoint/2010/main" val="20311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– 1 Col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7600" y="1961147"/>
            <a:ext cx="10634472" cy="107721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6400" b="1" kern="1200" dirty="0" smtClean="0">
                <a:solidFill>
                  <a:srgbClr val="9A4DB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Service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77600" y="3260038"/>
            <a:ext cx="10634472" cy="108952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2400" kern="1200" dirty="0" smtClean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2400" kern="1200" dirty="0" smtClean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2400" kern="1200" dirty="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Summary,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constituto</a:t>
            </a:r>
            <a:r>
              <a:rPr lang="en-US" dirty="0"/>
              <a:t>, vim </a:t>
            </a:r>
            <a:r>
              <a:rPr lang="en-US" dirty="0" err="1"/>
              <a:t>cetero</a:t>
            </a:r>
            <a:r>
              <a:rPr lang="en-US" dirty="0"/>
              <a:t> </a:t>
            </a:r>
            <a:r>
              <a:rPr lang="en-US" dirty="0" err="1"/>
              <a:t>inermis</a:t>
            </a:r>
            <a:r>
              <a:rPr lang="en-US" dirty="0"/>
              <a:t> argumentum </a:t>
            </a:r>
            <a:r>
              <a:rPr lang="en-US" dirty="0" err="1"/>
              <a:t>ei</a:t>
            </a:r>
            <a:r>
              <a:rPr lang="en-US" dirty="0"/>
              <a:t>,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reformidans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id. </a:t>
            </a:r>
            <a:r>
              <a:rPr lang="en-US" dirty="0" err="1"/>
              <a:t>Fierent</a:t>
            </a:r>
            <a:r>
              <a:rPr lang="en-US" dirty="0"/>
              <a:t> </a:t>
            </a:r>
            <a:r>
              <a:rPr lang="en-US" dirty="0" err="1"/>
              <a:t>accusamus</a:t>
            </a:r>
            <a:r>
              <a:rPr lang="en-US" dirty="0"/>
              <a:t> sea id.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777600" y="1811532"/>
            <a:ext cx="3311999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3CD9E70E-047F-524B-8B42-F14CB3CAB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497600"/>
            <a:ext cx="3311999" cy="313932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Chart Placeholder 7">
            <a:extLst>
              <a:ext uri="{FF2B5EF4-FFF2-40B4-BE49-F238E27FC236}">
                <a16:creationId xmlns="" xmlns:a16="http://schemas.microsoft.com/office/drawing/2014/main" id="{F188B11B-60A7-0849-A43C-D99DF3D0A83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38799" y="1811532"/>
            <a:ext cx="3311999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="" xmlns:a16="http://schemas.microsoft.com/office/drawing/2014/main" id="{BA18ED58-B2E2-EE43-877F-DE0040789F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8800" y="1497600"/>
            <a:ext cx="3311999" cy="313932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hart Placeholder 7">
            <a:extLst>
              <a:ext uri="{FF2B5EF4-FFF2-40B4-BE49-F238E27FC236}">
                <a16:creationId xmlns="" xmlns:a16="http://schemas.microsoft.com/office/drawing/2014/main" id="{9FFBC9A5-B88F-614E-B46F-B732306E646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99998" y="1811532"/>
            <a:ext cx="3311999" cy="3600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="" xmlns:a16="http://schemas.microsoft.com/office/drawing/2014/main" id="{4E82FAE7-8F88-8D49-ABA2-20B0D71F8B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01" y="1497600"/>
            <a:ext cx="3311999" cy="313932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Chart layout – 3 cols</a:t>
            </a:r>
          </a:p>
        </p:txBody>
      </p:sp>
    </p:spTree>
    <p:extLst>
      <p:ext uri="{BB962C8B-B14F-4D97-AF65-F5344CB8AC3E}">
        <p14:creationId xmlns:p14="http://schemas.microsoft.com/office/powerpoint/2010/main" val="17641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777601" y="1906927"/>
            <a:ext cx="10634400" cy="378729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78E84C9E-2496-794B-9347-71DDA36E1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600" y="1528334"/>
            <a:ext cx="10634400" cy="313932"/>
          </a:xfrm>
          <a:solidFill>
            <a:srgbClr val="F7F6FB"/>
          </a:solidFill>
        </p:spPr>
        <p:txBody>
          <a:bodyPr wrap="square" anchor="ctr" anchorCtr="0">
            <a:spAutoFit/>
          </a:bodyPr>
          <a:lstStyle>
            <a:lvl1pPr algn="ctr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Basic Table</a:t>
            </a:r>
          </a:p>
        </p:txBody>
      </p:sp>
    </p:spTree>
    <p:extLst>
      <p:ext uri="{BB962C8B-B14F-4D97-AF65-F5344CB8AC3E}">
        <p14:creationId xmlns:p14="http://schemas.microsoft.com/office/powerpoint/2010/main" val="34624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77599" y="1985211"/>
            <a:ext cx="5185785" cy="39222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5" hasCustomPrompt="1"/>
          </p:nvPr>
        </p:nvSpPr>
        <p:spPr>
          <a:xfrm>
            <a:off x="6207634" y="1985211"/>
            <a:ext cx="5206767" cy="3922294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Main text – Arial, 24pt, Regular</a:t>
            </a:r>
          </a:p>
          <a:p>
            <a:pPr lvl="1"/>
            <a:r>
              <a:rPr lang="en-US" dirty="0"/>
              <a:t>Sub text – Arial, 18pt, Regular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5529E626-8C84-2947-A150-10B1FDF4E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99" y="1501999"/>
            <a:ext cx="10636803" cy="4832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Small Description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Simple - 1 - Violet">
    <p:bg>
      <p:bgPr>
        <a:solidFill>
          <a:srgbClr val="7C6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Simple - 2 - Orchid">
    <p:bg>
      <p:bgPr>
        <a:solidFill>
          <a:srgbClr val="DC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Simple - 3 - Purple">
    <p:bg>
      <p:bgPr>
        <a:solidFill>
          <a:srgbClr val="9A4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- Full page photo titl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solidFill>
            <a:srgbClr val="7C64C3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A7698B9-D050-374A-8EC4-E48F0F103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74651"/>
            <a:ext cx="9910800" cy="5864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photo title - Violet</a:t>
            </a:r>
          </a:p>
        </p:txBody>
      </p:sp>
    </p:spTree>
    <p:extLst>
      <p:ext uri="{BB962C8B-B14F-4D97-AF65-F5344CB8AC3E}">
        <p14:creationId xmlns:p14="http://schemas.microsoft.com/office/powerpoint/2010/main" val="22811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- Full page photo title - Orch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solidFill>
            <a:srgbClr val="DD4B81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A7698B9-D050-374A-8EC4-E48F0F103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74651"/>
            <a:ext cx="9910800" cy="5864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photo title - Orchid</a:t>
            </a:r>
          </a:p>
        </p:txBody>
      </p:sp>
    </p:spTree>
    <p:extLst>
      <p:ext uri="{BB962C8B-B14F-4D97-AF65-F5344CB8AC3E}">
        <p14:creationId xmlns:p14="http://schemas.microsoft.com/office/powerpoint/2010/main" val="3686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Full page photo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solidFill>
            <a:srgbClr val="9A4DB0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A7698B9-D050-374A-8EC4-E48F0F103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74651"/>
            <a:ext cx="9910800" cy="5864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photo title - Purple</a:t>
            </a:r>
          </a:p>
        </p:txBody>
      </p:sp>
    </p:spTree>
    <p:extLst>
      <p:ext uri="{BB962C8B-B14F-4D97-AF65-F5344CB8AC3E}">
        <p14:creationId xmlns:p14="http://schemas.microsoft.com/office/powerpoint/2010/main" val="26768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- Sec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C18F50F6-6581-AC4A-B5FB-9EE2E0DAE9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0" y="3394899"/>
            <a:ext cx="9910800" cy="923330"/>
          </a:xfrm>
        </p:spPr>
        <p:txBody>
          <a:bodyPr anchor="t">
            <a:spAutoFit/>
          </a:bodyPr>
          <a:lstStyle>
            <a:lvl1pPr marL="0" indent="0">
              <a:buNone/>
              <a:defRPr sz="2000" b="0">
                <a:solidFill>
                  <a:srgbClr val="9995A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Section description: If needed. </a:t>
            </a:r>
            <a:r>
              <a:rPr lang="en-US" dirty="0" err="1"/>
              <a:t>Salutavique</a:t>
            </a:r>
            <a:r>
              <a:rPr lang="en-US" dirty="0"/>
              <a:t> in </a:t>
            </a:r>
            <a:r>
              <a:rPr lang="en-US" dirty="0" err="1"/>
              <a:t>decernamusque</a:t>
            </a:r>
            <a:r>
              <a:rPr lang="en-US" dirty="0"/>
              <a:t>, </a:t>
            </a:r>
            <a:r>
              <a:rPr lang="en-US" dirty="0" err="1"/>
              <a:t>accolaeque</a:t>
            </a:r>
            <a:r>
              <a:rPr lang="en-US" dirty="0"/>
              <a:t> </a:t>
            </a:r>
            <a:r>
              <a:rPr lang="en-US" dirty="0" err="1"/>
              <a:t>necessitatem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despiciente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maculetis</a:t>
            </a:r>
            <a:r>
              <a:rPr lang="en-US" dirty="0"/>
              <a:t> </a:t>
            </a:r>
            <a:r>
              <a:rPr lang="en-US" dirty="0" err="1"/>
              <a:t>tractuque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pro a </a:t>
            </a:r>
            <a:r>
              <a:rPr lang="en-US" dirty="0" err="1"/>
              <a:t>periculaque</a:t>
            </a:r>
            <a:r>
              <a:rPr lang="en-US" dirty="0"/>
              <a:t> et de </a:t>
            </a:r>
            <a:r>
              <a:rPr lang="en-US" dirty="0" err="1"/>
              <a:t>relinquerem</a:t>
            </a:r>
            <a:r>
              <a:rPr lang="en-US" dirty="0"/>
              <a:t>.(Arial 20pt)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CEC0F2A-841F-FF4E-AC37-657B16035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808466"/>
            <a:ext cx="9910800" cy="5864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- Default</a:t>
            </a:r>
          </a:p>
        </p:txBody>
      </p:sp>
    </p:spTree>
    <p:extLst>
      <p:ext uri="{BB962C8B-B14F-4D97-AF65-F5344CB8AC3E}">
        <p14:creationId xmlns:p14="http://schemas.microsoft.com/office/powerpoint/2010/main" val="3569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- QuoteWithLogo - Violet">
    <p:bg>
      <p:bgPr>
        <a:solidFill>
          <a:srgbClr val="7C6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9910800" cy="1077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title – Arial 64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327832"/>
            <a:ext cx="2039112" cy="47511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504000"/>
            <a:ext cx="5235575" cy="97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5963" y="1620000"/>
            <a:ext cx="5235575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504001"/>
            <a:ext cx="5219700" cy="546733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QuoteWithLogo - Orchid">
    <p:bg>
      <p:bgPr>
        <a:solidFill>
          <a:srgbClr val="DC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1B74707B-30C1-4448-8574-031B09961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9910800" cy="1077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title – Arial 64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327832"/>
            <a:ext cx="2039112" cy="47511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QuoteWithLogo - Purple">
    <p:bg>
      <p:bgPr>
        <a:solidFill>
          <a:srgbClr val="9A4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9F1A9959-3EB4-854F-893D-5DF94F13E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9910800" cy="1077218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title – Arial 64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5327832"/>
            <a:ext cx="2039112" cy="47511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chemeClr val="bg1">
                    <a:alpha val="4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bg1">
                  <a:alpha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rgbClr val="332C41">
                    <a:alpha val="40000"/>
                  </a:srgb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rgbClr val="332C41">
                  <a:alpha val="4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</a:t>
              </a:r>
              <a:r>
                <a:rPr lang="en-US" sz="1100" baseline="0" dirty="0">
                  <a:solidFill>
                    <a:srgbClr val="332C41"/>
                  </a:solidFill>
                </a:rPr>
                <a:t> panels</a:t>
              </a:r>
              <a:endParaRPr lang="en-US" sz="1100" dirty="0">
                <a:solidFill>
                  <a:srgbClr val="332C41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</a:t>
              </a:r>
              <a:r>
                <a:rPr lang="en-US" sz="1100" baseline="0" dirty="0">
                  <a:solidFill>
                    <a:srgbClr val="332C41"/>
                  </a:solidFill>
                </a:rPr>
                <a:t> panels</a:t>
              </a:r>
              <a:endParaRPr lang="en-US" sz="1100" dirty="0">
                <a:solidFill>
                  <a:srgbClr val="332C41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</a:t>
              </a:r>
              <a:r>
                <a:rPr lang="en-US" sz="1100" baseline="0" dirty="0">
                  <a:solidFill>
                    <a:srgbClr val="332C41"/>
                  </a:solidFill>
                </a:rPr>
                <a:t> offices</a:t>
              </a:r>
              <a:endParaRPr lang="en-US" sz="1100" dirty="0">
                <a:solidFill>
                  <a:srgbClr val="332C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3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4" y="580373"/>
            <a:ext cx="11861208" cy="666593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kern="1200" smtClean="0">
                <a:solidFill>
                  <a:srgbClr val="332C41">
                    <a:alpha val="40000"/>
                  </a:srgb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rgbClr val="332C41">
                  <a:alpha val="4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7" name="Rectangle 6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</a:t>
              </a:r>
              <a:r>
                <a:rPr lang="en-US" sz="1100" baseline="0" dirty="0">
                  <a:solidFill>
                    <a:srgbClr val="332C41"/>
                  </a:solidFill>
                </a:rPr>
                <a:t> panels</a:t>
              </a:r>
              <a:endParaRPr lang="en-US" sz="1100" dirty="0">
                <a:solidFill>
                  <a:srgbClr val="332C41"/>
                </a:solidFill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10" name="Rectangle 9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</a:t>
              </a:r>
              <a:r>
                <a:rPr lang="en-US" sz="1100" baseline="0" dirty="0">
                  <a:solidFill>
                    <a:srgbClr val="332C41"/>
                  </a:solidFill>
                </a:rPr>
                <a:t> panels</a:t>
              </a:r>
              <a:endParaRPr lang="en-US" sz="1100" dirty="0">
                <a:solidFill>
                  <a:srgbClr val="332C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0FE5ED-5E61-C048-A962-A3643A0BC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915"/>
          <a:stretch/>
        </p:blipFill>
        <p:spPr>
          <a:xfrm>
            <a:off x="0" y="0"/>
            <a:ext cx="12192000" cy="6040877"/>
          </a:xfrm>
          <a:prstGeom prst="rect">
            <a:avLst/>
          </a:prstGeom>
          <a:noFill/>
        </p:spPr>
      </p:pic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26C1962D-EB90-254B-95F6-2AA406FC50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636" y="1463673"/>
            <a:ext cx="10605927" cy="411970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5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be">
    <p:bg>
      <p:bgPr>
        <a:solidFill>
          <a:srgbClr val="432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71D847-920F-E34B-8002-F0DA7CF9F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A0EC70-9AE3-D149-9A28-F04398396A8B}"/>
              </a:ext>
            </a:extLst>
          </p:cNvPr>
          <p:cNvSpPr txBox="1"/>
          <p:nvPr userDrawn="1"/>
        </p:nvSpPr>
        <p:spPr>
          <a:xfrm>
            <a:off x="4722471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43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4">
            <a:extLst>
              <a:ext uri="{FF2B5EF4-FFF2-40B4-BE49-F238E27FC236}">
                <a16:creationId xmlns="" xmlns:a16="http://schemas.microsoft.com/office/drawing/2014/main" id="{A590F843-9D7E-3846-8E9B-0182C6D43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255" y="487207"/>
            <a:ext cx="7445082" cy="522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Jane Doe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47663" y="473076"/>
            <a:ext cx="2545726" cy="276796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Placeholder 4">
            <a:extLst>
              <a:ext uri="{FF2B5EF4-FFF2-40B4-BE49-F238E27FC236}">
                <a16:creationId xmlns="" xmlns:a16="http://schemas.microsoft.com/office/drawing/2014/main" id="{A590F843-9D7E-3846-8E9B-0182C6D43DD8}"/>
              </a:ext>
            </a:extLst>
          </p:cNvPr>
          <p:cNvSpPr txBox="1">
            <a:spLocks/>
          </p:cNvSpPr>
          <p:nvPr userDrawn="1"/>
        </p:nvSpPr>
        <p:spPr>
          <a:xfrm>
            <a:off x="-2337383" y="3410885"/>
            <a:ext cx="2173923" cy="815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332C4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F5C845D-8601-884F-827B-3E7C8ACC0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9256" y="1696627"/>
            <a:ext cx="7444915" cy="3900886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47663" y="3410888"/>
            <a:ext cx="2545726" cy="21724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, </a:t>
            </a:r>
            <a:r>
              <a:rPr lang="en-GB" sz="1600" dirty="0" err="1"/>
              <a:t>sed</a:t>
            </a:r>
            <a:r>
              <a:rPr lang="en-GB" sz="1600" dirty="0"/>
              <a:t> do </a:t>
            </a:r>
            <a:r>
              <a:rPr lang="en-GB" sz="1600" dirty="0" err="1"/>
              <a:t>eiusmod</a:t>
            </a:r>
            <a:r>
              <a:rPr lang="en-GB" sz="1600" dirty="0"/>
              <a:t> </a:t>
            </a:r>
            <a:r>
              <a:rPr lang="en-GB" sz="1600" dirty="0" err="1"/>
              <a:t>tempor</a:t>
            </a:r>
            <a:r>
              <a:rPr lang="en-GB" sz="1600" dirty="0"/>
              <a:t> </a:t>
            </a:r>
            <a:r>
              <a:rPr lang="en-GB" sz="1600" dirty="0" err="1"/>
              <a:t>incididunt</a:t>
            </a:r>
            <a:r>
              <a:rPr lang="en-GB" sz="1600" dirty="0"/>
              <a:t> </a:t>
            </a:r>
            <a:r>
              <a:rPr lang="en-GB" sz="1600" dirty="0" err="1"/>
              <a:t>ut</a:t>
            </a:r>
            <a:r>
              <a:rPr lang="en-GB" sz="1600" dirty="0"/>
              <a:t> </a:t>
            </a:r>
            <a:r>
              <a:rPr lang="en-GB" sz="1600" dirty="0" err="1"/>
              <a:t>labore</a:t>
            </a:r>
            <a:r>
              <a:rPr lang="en-GB" sz="1600" dirty="0"/>
              <a:t> et </a:t>
            </a:r>
            <a:r>
              <a:rPr lang="en-GB" sz="1600" dirty="0" err="1"/>
              <a:t>dolore</a:t>
            </a:r>
            <a:r>
              <a:rPr lang="en-GB" sz="1600" dirty="0"/>
              <a:t> magna </a:t>
            </a:r>
            <a:r>
              <a:rPr lang="en-GB" sz="1600" dirty="0" err="1"/>
              <a:t>aliqua</a:t>
            </a:r>
            <a:r>
              <a:rPr lang="en-GB" sz="1600" dirty="0"/>
              <a:t>. </a:t>
            </a:r>
            <a:endParaRPr lang="en-US" sz="1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99089" y="1009494"/>
            <a:ext cx="7445082" cy="293687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411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rgbClr val="F7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343400" y="-12700"/>
            <a:ext cx="7848600" cy="688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0DC006-4730-7C44-9D00-E119EBA222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492" y="3642374"/>
            <a:ext cx="3088044" cy="2368281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Further Information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FC29319-C5E8-984A-A5EC-6F09C5BF4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464" y="369888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32382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4008">
          <p15:clr>
            <a:srgbClr val="FBAE40"/>
          </p15:clr>
        </p15:guide>
        <p15:guide id="4" pos="74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rgbClr val="F7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492" y="3642374"/>
            <a:ext cx="3088044" cy="2368281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9464" y="369888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8036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Description</a:t>
            </a:r>
          </a:p>
          <a:p>
            <a:pPr lvl="1"/>
            <a:r>
              <a:rPr lang="en-US" dirty="0"/>
              <a:t>Sub text</a:t>
            </a:r>
          </a:p>
          <a:p>
            <a:pPr lvl="0"/>
            <a:r>
              <a:rPr lang="en-US" dirty="0"/>
              <a:t>Description</a:t>
            </a:r>
          </a:p>
          <a:p>
            <a:pPr lvl="1"/>
            <a:r>
              <a:rPr lang="en-US" dirty="0"/>
              <a:t>subtext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6527800" cy="62553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or Statement</a:t>
            </a:r>
          </a:p>
        </p:txBody>
      </p:sp>
    </p:spTree>
    <p:extLst>
      <p:ext uri="{BB962C8B-B14F-4D97-AF65-F5344CB8AC3E}">
        <p14:creationId xmlns:p14="http://schemas.microsoft.com/office/powerpoint/2010/main" val="23425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4008">
          <p15:clr>
            <a:srgbClr val="FBAE40"/>
          </p15:clr>
        </p15:guide>
        <p15:guide id="4" pos="74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504000"/>
            <a:ext cx="10744200" cy="97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1616075"/>
            <a:ext cx="5219700" cy="435526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723900" y="1616075"/>
            <a:ext cx="5219700" cy="435526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rgbClr val="F7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9A93A8"/>
                </a:solidFill>
              </a:defRPr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6527800" cy="62553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or Statement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2D15EA4C-9BDF-A84A-B997-EEB4CC338C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492" y="3642374"/>
            <a:ext cx="3088044" cy="2368281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Further Information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1B2ADDEE-6C5A-8545-ADC1-529552B6C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464" y="369888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8896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4008">
          <p15:clr>
            <a:srgbClr val="FBAE40"/>
          </p15:clr>
        </p15:guide>
        <p15:guide id="4" pos="74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39184" y="6255560"/>
            <a:ext cx="8545115" cy="485808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  <a:lvl2pPr>
              <a:defRPr sz="700" b="1" i="1">
                <a:solidFill>
                  <a:schemeClr val="tx1"/>
                </a:solidFill>
              </a:defRPr>
            </a:lvl2pPr>
            <a:lvl3pPr>
              <a:defRPr sz="800" b="1">
                <a:solidFill>
                  <a:schemeClr val="tx1"/>
                </a:solidFill>
              </a:defRPr>
            </a:lvl3pPr>
            <a:lvl4pPr>
              <a:defRPr sz="800" b="1">
                <a:solidFill>
                  <a:schemeClr val="tx1"/>
                </a:solidFill>
              </a:defRPr>
            </a:lvl4pPr>
            <a:lvl5pPr>
              <a:defRPr sz="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7051" y="620713"/>
            <a:ext cx="11137900" cy="29210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 i="1"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1867604" y="6540299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3B2A351-FDD8-4BE1-B344-345A3AA5D2CB}" type="slidenum">
              <a:rPr lang="da-DK" sz="800" smtClean="0">
                <a:solidFill>
                  <a:srgbClr val="A7A9AC"/>
                </a:solidFill>
              </a:rPr>
              <a:pPr/>
              <a:t>‹#›</a:t>
            </a:fld>
            <a:endParaRPr lang="en-GB" sz="800" dirty="0">
              <a:solidFill>
                <a:srgbClr val="A7A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5610C8-4100-4700-A695-ED7D190A45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0500" y="1376363"/>
            <a:ext cx="11811000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500" y="1016000"/>
            <a:ext cx="11811000" cy="360363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7567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16075"/>
            <a:ext cx="10740164" cy="1873531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633606"/>
            <a:ext cx="10740164" cy="17310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RISJ Digital News Report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/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504000"/>
            <a:ext cx="5235575" cy="972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5963" y="1620000"/>
            <a:ext cx="5235575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240463" y="504002"/>
            <a:ext cx="5319712" cy="26811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240463" y="3430081"/>
            <a:ext cx="5319712" cy="26811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0000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76087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32174" y="1616075"/>
            <a:ext cx="3420000" cy="1980000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3780000"/>
            <a:ext cx="3432027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76087" y="3780000"/>
            <a:ext cx="3427990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32174" y="3780000"/>
            <a:ext cx="3427990" cy="1538760"/>
          </a:xfrm>
        </p:spPr>
        <p:txBody>
          <a:bodyPr lIns="36000" rIns="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972000"/>
            <a:ext cx="10515600" cy="122151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RISJ Digital News Report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>
            <a:noAutofit/>
          </a:bodyPr>
          <a:lstStyle/>
          <a:p>
            <a:fld id="{59382468-976F-4E06-8C24-C0E91756A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04000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7401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30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6" r:id="rId4"/>
    <p:sldLayoutId id="2147483663" r:id="rId5"/>
    <p:sldLayoutId id="2147483665" r:id="rId6"/>
    <p:sldLayoutId id="2147483664" r:id="rId7"/>
    <p:sldLayoutId id="2147483661" r:id="rId8"/>
    <p:sldLayoutId id="2147483659" r:id="rId9"/>
    <p:sldLayoutId id="2147483688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2147"/>
          </a:solidFill>
          <a:latin typeface="TisaSansPro" panose="020B0504020101010102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5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1018" userDrawn="1">
          <p15:clr>
            <a:srgbClr val="F26B43"/>
          </p15:clr>
        </p15:guide>
        <p15:guide id="6" orient="horz" pos="3768" userDrawn="1">
          <p15:clr>
            <a:srgbClr val="F26B43"/>
          </p15:clr>
        </p15:guide>
        <p15:guide id="7" pos="3749" userDrawn="1">
          <p15:clr>
            <a:srgbClr val="F26B43"/>
          </p15:clr>
        </p15:guide>
        <p15:guide id="8" pos="39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470647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7401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0" y="6391361"/>
            <a:ext cx="2029193" cy="301539"/>
          </a:xfrm>
          <a:prstGeom prst="rect">
            <a:avLst/>
          </a:prstGeom>
        </p:spPr>
        <p:txBody>
          <a:bodyPr vert="horz" lIns="91440" tIns="72000" rIns="91440" bIns="45720" rtlCol="0" anchor="ctr">
            <a:noAutofit/>
          </a:bodyPr>
          <a:lstStyle>
            <a:lvl1pPr algn="ctr">
              <a:defRPr sz="700" b="0" i="0">
                <a:solidFill>
                  <a:srgbClr val="201A3E"/>
                </a:solidFill>
                <a:latin typeface="TisaSansPro" panose="020B0504020101010102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RISJ Digital News Report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79898" y="6391361"/>
            <a:ext cx="345757" cy="276023"/>
          </a:xfrm>
          <a:prstGeom prst="rect">
            <a:avLst/>
          </a:prstGeom>
        </p:spPr>
        <p:txBody>
          <a:bodyPr vert="horz" lIns="91440" tIns="72000" rIns="91440" bIns="45720" rtlCol="0" anchor="ctr">
            <a:noAutofit/>
          </a:bodyPr>
          <a:lstStyle>
            <a:lvl1pPr algn="ctr">
              <a:defRPr sz="700" b="0" i="0">
                <a:solidFill>
                  <a:srgbClr val="201A3E"/>
                </a:solidFill>
                <a:latin typeface="TisaSansPro" panose="020B0504020101010102" pitchFamily="34" charset="0"/>
                <a:cs typeface="Arial" panose="020B0604020202020204" pitchFamily="34" charset="0"/>
              </a:defRPr>
            </a:lvl1pPr>
          </a:lstStyle>
          <a:p>
            <a:fld id="{59382468-976F-4E06-8C24-C0E91756A6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720000" y="6391361"/>
            <a:ext cx="9505655" cy="0"/>
          </a:xfrm>
          <a:prstGeom prst="line">
            <a:avLst/>
          </a:prstGeom>
          <a:ln>
            <a:solidFill>
              <a:srgbClr val="201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989" y="6115338"/>
            <a:ext cx="1124772" cy="5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7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753" r:id="rId46"/>
    <p:sldLayoutId id="2147483754" r:id="rId47"/>
    <p:sldLayoutId id="2147483755" r:id="rId48"/>
    <p:sldLayoutId id="2147483756" r:id="rId49"/>
    <p:sldLayoutId id="2147483757" r:id="rId50"/>
    <p:sldLayoutId id="2147483758" r:id="rId51"/>
    <p:sldLayoutId id="2147483759" r:id="rId52"/>
    <p:sldLayoutId id="2147483760" r:id="rId53"/>
    <p:sldLayoutId id="2147483762" r:id="rId54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147"/>
          </a:solidFill>
          <a:latin typeface="TisaSansPro" panose="020B0504020101010102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TisaSansPro" panose="020B0504020101010102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2" pos="3840">
          <p15:clr>
            <a:srgbClr val="F26B43"/>
          </p15:clr>
        </p15:guide>
        <p15:guide id="3" pos="521">
          <p15:clr>
            <a:srgbClr val="F26B43"/>
          </p15:clr>
        </p15:guide>
        <p15:guide id="4" pos="7219">
          <p15:clr>
            <a:srgbClr val="F26B43"/>
          </p15:clr>
        </p15:guide>
        <p15:guide id="6" orient="horz" pos="3768">
          <p15:clr>
            <a:srgbClr val="F26B43"/>
          </p15:clr>
        </p15:guide>
        <p15:guide id="7" pos="3749">
          <p15:clr>
            <a:srgbClr val="F26B43"/>
          </p15:clr>
        </p15:guide>
        <p15:guide id="8" pos="3931">
          <p15:clr>
            <a:srgbClr val="F26B43"/>
          </p15:clr>
        </p15:guide>
        <p15:guide id="9" orient="horz" pos="550">
          <p15:clr>
            <a:srgbClr val="F26B43"/>
          </p15:clr>
        </p15:guide>
        <p15:guide id="10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2.jpeg"/><Relationship Id="rId7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.xml"/><Relationship Id="rId5" Type="http://schemas.openxmlformats.org/officeDocument/2006/relationships/image" Target="../media/image16.png"/><Relationship Id="rId10" Type="http://schemas.openxmlformats.org/officeDocument/2006/relationships/chart" Target="../charts/chart11.xml"/><Relationship Id="rId4" Type="http://schemas.openxmlformats.org/officeDocument/2006/relationships/image" Target="../media/image13.png"/><Relationship Id="rId9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5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diagramData" Target="../diagrams/data1.xml"/><Relationship Id="rId5" Type="http://schemas.openxmlformats.org/officeDocument/2006/relationships/image" Target="../media/image16.pn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7A82F209-2A0E-5848-8BB0-2F3F62553E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23" y="5656979"/>
            <a:ext cx="1424940" cy="699371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95325" y="5989638"/>
            <a:ext cx="9228604" cy="585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@</a:t>
            </a:r>
            <a:r>
              <a:rPr lang="en-GB" b="1" dirty="0" err="1">
                <a:solidFill>
                  <a:schemeClr val="bg1"/>
                </a:solidFill>
              </a:rPr>
              <a:t>risj_oxford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16AF3E1-1DB9-5349-AB0D-4144CCD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31" y="2587783"/>
            <a:ext cx="10707777" cy="1873531"/>
          </a:xfrm>
        </p:spPr>
        <p:txBody>
          <a:bodyPr/>
          <a:lstStyle/>
          <a:p>
            <a:r>
              <a:rPr lang="en-US" sz="5400" spc="-150" dirty="0">
                <a:latin typeface="TisaSansPro"/>
                <a:cs typeface="TisaSansPro"/>
              </a:rPr>
              <a:t>Reuters </a:t>
            </a:r>
            <a:r>
              <a:rPr lang="en-US" sz="5400" spc="-150" dirty="0"/>
              <a:t>Institute </a:t>
            </a:r>
            <a:br>
              <a:rPr lang="en-US" sz="5400" spc="-150" dirty="0"/>
            </a:br>
            <a:r>
              <a:rPr lang="en-US" sz="5400" spc="-150" dirty="0"/>
              <a:t>Digital News Report </a:t>
            </a:r>
            <a:r>
              <a:rPr lang="en-US" sz="5400" spc="-150" dirty="0" smtClean="0"/>
              <a:t>2021</a:t>
            </a:r>
            <a:r>
              <a:rPr lang="ro-RO" sz="5400" spc="-150" dirty="0" smtClean="0"/>
              <a:t/>
            </a:r>
            <a:br>
              <a:rPr lang="ro-RO" sz="5400" spc="-150" dirty="0" smtClean="0"/>
            </a:br>
            <a:r>
              <a:rPr lang="ro-RO" sz="5400" spc="-150" dirty="0"/>
              <a:t/>
            </a:r>
            <a:br>
              <a:rPr lang="ro-RO" sz="5400" spc="-150" dirty="0"/>
            </a:br>
            <a:r>
              <a:rPr lang="ro-RO" sz="3200" b="1" spc="-150" dirty="0" smtClean="0"/>
              <a:t>ediția a 10-a</a:t>
            </a:r>
            <a:endParaRPr lang="en-US" sz="3200" b="1" spc="-150" dirty="0"/>
          </a:p>
        </p:txBody>
      </p:sp>
      <p:sp>
        <p:nvSpPr>
          <p:cNvPr id="2" name="CasetăText 1"/>
          <p:cNvSpPr txBox="1"/>
          <p:nvPr/>
        </p:nvSpPr>
        <p:spPr>
          <a:xfrm>
            <a:off x="8839200" y="445477"/>
            <a:ext cx="315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>
                <a:solidFill>
                  <a:schemeClr val="bg1"/>
                </a:solidFill>
              </a:rPr>
              <a:t>46 de piețe de media. România</a:t>
            </a:r>
          </a:p>
          <a:p>
            <a:r>
              <a:rPr lang="ro-RO" b="1" i="1" dirty="0" err="1" smtClean="0">
                <a:solidFill>
                  <a:schemeClr val="bg1"/>
                </a:solidFill>
              </a:rPr>
              <a:t>digitalnewsreport.org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3" y="5658541"/>
            <a:ext cx="679704" cy="701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94" y="566521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8352887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j-lt"/>
              </a:rPr>
              <a:t>Profilul celor care au încredere în știri: vârstă, educație și venituri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8CF4E-47E5-0F40-B7B1-517DDD578C1C}"/>
              </a:ext>
            </a:extLst>
          </p:cNvPr>
          <p:cNvSpPr txBox="1"/>
          <p:nvPr/>
        </p:nvSpPr>
        <p:spPr>
          <a:xfrm>
            <a:off x="4352544" y="133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C7E12-64C1-934B-B9DD-6DAED9E27934}"/>
              </a:ext>
            </a:extLst>
          </p:cNvPr>
          <p:cNvSpPr txBox="1"/>
          <p:nvPr/>
        </p:nvSpPr>
        <p:spPr>
          <a:xfrm>
            <a:off x="720000" y="6125138"/>
            <a:ext cx="923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/>
              <a:t>[Q6_2016_1] Cred că </a:t>
            </a:r>
            <a:r>
              <a:rPr lang="ro-RO" sz="1400" i="1" dirty="0" err="1"/>
              <a:t>poţi</a:t>
            </a:r>
            <a:r>
              <a:rPr lang="ro-RO" sz="1400" i="1" dirty="0"/>
              <a:t> avea încredere în majoritatea </a:t>
            </a:r>
            <a:r>
              <a:rPr lang="ro-RO" sz="1400" i="1" dirty="0" err="1"/>
              <a:t>ştirilor</a:t>
            </a:r>
            <a:r>
              <a:rPr lang="ro-RO" sz="1400" i="1" dirty="0"/>
              <a:t> de cele mai multe ori</a:t>
            </a:r>
            <a:r>
              <a:rPr lang="en-US" sz="1400" i="1" dirty="0">
                <a:cs typeface="Times New Roman" panose="02020603050405020304" pitchFamily="18" charset="0"/>
              </a:rPr>
              <a:t> </a:t>
            </a:r>
          </a:p>
          <a:p>
            <a:r>
              <a:rPr lang="ro-RO" sz="1400" i="1" dirty="0">
                <a:ea typeface="Tahoma" panose="020B0604030504040204" pitchFamily="34" charset="0"/>
                <a:cs typeface="Times New Roman" panose="02020603050405020304" pitchFamily="18" charset="0"/>
              </a:rPr>
              <a:t>Baza: tot eșantionul românesc, 2021, 2010 persoane.</a:t>
            </a:r>
            <a:endParaRPr lang="en-US" sz="1400" i="1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4C42AB-11C9-0D45-87A1-34B5980FF115}"/>
              </a:ext>
            </a:extLst>
          </p:cNvPr>
          <p:cNvSpPr txBox="1"/>
          <p:nvPr/>
        </p:nvSpPr>
        <p:spPr>
          <a:xfrm>
            <a:off x="402336" y="5468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8D2D5F-045D-394A-B96C-6A64FE23F012}"/>
              </a:ext>
            </a:extLst>
          </p:cNvPr>
          <p:cNvSpPr txBox="1"/>
          <p:nvPr/>
        </p:nvSpPr>
        <p:spPr>
          <a:xfrm>
            <a:off x="2889504" y="3291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55E2785-9CEB-4143-8A35-FF29650ABF42}"/>
              </a:ext>
            </a:extLst>
          </p:cNvPr>
          <p:cNvSpPr txBox="1"/>
          <p:nvPr/>
        </p:nvSpPr>
        <p:spPr>
          <a:xfrm>
            <a:off x="3913632" y="2816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2202C848-5EB6-884D-BD82-EAB9E2A28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472456"/>
              </p:ext>
            </p:extLst>
          </p:nvPr>
        </p:nvGraphicFramePr>
        <p:xfrm>
          <a:off x="4632108" y="1704356"/>
          <a:ext cx="3617844" cy="436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F85CA877-5C4F-8A40-9BBC-91E62386E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722214"/>
              </p:ext>
            </p:extLst>
          </p:nvPr>
        </p:nvGraphicFramePr>
        <p:xfrm>
          <a:off x="402336" y="2579914"/>
          <a:ext cx="3603661" cy="35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6">
            <a:extLst>
              <a:ext uri="{FF2B5EF4-FFF2-40B4-BE49-F238E27FC236}">
                <a16:creationId xmlns:a16="http://schemas.microsoft.com/office/drawing/2014/main" xmlns="" id="{2202C848-5EB6-884D-BD82-EAB9E2A28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430213"/>
              </p:ext>
            </p:extLst>
          </p:nvPr>
        </p:nvGraphicFramePr>
        <p:xfrm>
          <a:off x="4664765" y="1519690"/>
          <a:ext cx="3617844" cy="430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18">
            <a:extLst>
              <a:ext uri="{FF2B5EF4-FFF2-40B4-BE49-F238E27FC236}">
                <a16:creationId xmlns:a16="http://schemas.microsoft.com/office/drawing/2014/main" xmlns="" id="{A1763BFD-4E33-CA44-8CA1-B724E1C09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57081"/>
              </p:ext>
            </p:extLst>
          </p:nvPr>
        </p:nvGraphicFramePr>
        <p:xfrm>
          <a:off x="8915399" y="2101523"/>
          <a:ext cx="2948595" cy="372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19">
            <a:extLst>
              <a:ext uri="{FF2B5EF4-FFF2-40B4-BE49-F238E27FC236}">
                <a16:creationId xmlns:a16="http://schemas.microsoft.com/office/drawing/2014/main" xmlns="" id="{F85CA877-5C4F-8A40-9BBC-91E62386E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916664"/>
              </p:ext>
            </p:extLst>
          </p:nvPr>
        </p:nvGraphicFramePr>
        <p:xfrm>
          <a:off x="402336" y="2101523"/>
          <a:ext cx="3811855" cy="372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824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0FB7FD30-2446-4DEC-8D60-E9B0BBC65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-4019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23" y="5656979"/>
            <a:ext cx="1424940" cy="699371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95325" y="5989638"/>
            <a:ext cx="9228604" cy="585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@</a:t>
            </a:r>
            <a:r>
              <a:rPr lang="en-GB" b="1" dirty="0" err="1">
                <a:solidFill>
                  <a:schemeClr val="bg1"/>
                </a:solidFill>
              </a:rPr>
              <a:t>isj_oxford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16AF3E1-1DB9-5349-AB0D-4144CCD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3" y="1891724"/>
            <a:ext cx="11341852" cy="1873531"/>
          </a:xfrm>
        </p:spPr>
        <p:txBody>
          <a:bodyPr/>
          <a:lstStyle/>
          <a:p>
            <a:pPr algn="r"/>
            <a:r>
              <a:rPr lang="ro-RO" sz="7200" spc="-150" dirty="0" smtClean="0"/>
              <a:t>România:</a:t>
            </a:r>
            <a:br>
              <a:rPr lang="ro-RO" sz="7200" spc="-150" dirty="0" smtClean="0"/>
            </a:br>
            <a:r>
              <a:rPr lang="ro-RO" sz="7200" spc="-150" dirty="0" smtClean="0"/>
              <a:t>Informația și viața politică</a:t>
            </a:r>
            <a:endParaRPr lang="en-US" sz="7200" spc="-150" dirty="0"/>
          </a:p>
        </p:txBody>
      </p:sp>
      <p:sp>
        <p:nvSpPr>
          <p:cNvPr id="6" name="CasetăText 5"/>
          <p:cNvSpPr txBox="1"/>
          <p:nvPr/>
        </p:nvSpPr>
        <p:spPr>
          <a:xfrm>
            <a:off x="2071868" y="5139159"/>
            <a:ext cx="490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Lector univ. dr. Emilia </a:t>
            </a:r>
            <a:r>
              <a:rPr lang="ro-RO" sz="2400" b="1" dirty="0" err="1" smtClean="0">
                <a:solidFill>
                  <a:schemeClr val="bg1"/>
                </a:solidFill>
              </a:rPr>
              <a:t>Șercan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24" y="361286"/>
            <a:ext cx="679704" cy="701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214" y="361286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xmlns="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19999" y="408918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Orientarea politică a celor </a:t>
            </a:r>
          </a:p>
          <a:p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care declară că au încredere în știri </a:t>
            </a:r>
            <a:endParaRPr lang="vi-V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7135C6-2574-D24E-9B7B-0939C1A3B27E}"/>
              </a:ext>
            </a:extLst>
          </p:cNvPr>
          <p:cNvSpPr txBox="1"/>
          <p:nvPr/>
        </p:nvSpPr>
        <p:spPr>
          <a:xfrm>
            <a:off x="565485" y="6277576"/>
            <a:ext cx="9504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/>
              <a:t>[</a:t>
            </a:r>
            <a:r>
              <a:rPr lang="ro-RO" sz="800" i="1" dirty="0"/>
              <a:t>Q6_2016_1] Cred că poți avea încredere în majoritatea știrilor de cele mai multe </a:t>
            </a:r>
            <a:r>
              <a:rPr lang="ro-RO" sz="800" i="1" dirty="0" smtClean="0"/>
              <a:t>ori</a:t>
            </a:r>
            <a:r>
              <a:rPr lang="ro-RO" sz="800" i="1" dirty="0" smtClean="0"/>
              <a:t>. Corelat </a:t>
            </a:r>
            <a:r>
              <a:rPr lang="ro-RO" sz="800" i="1" dirty="0"/>
              <a:t>cu </a:t>
            </a:r>
            <a:r>
              <a:rPr lang="vi-VN" sz="800" i="1" dirty="0">
                <a:cs typeface="Calibri" panose="020F0502020204030204" pitchFamily="34" charset="0"/>
              </a:rPr>
              <a:t>[Q1F] Unii oameni vorbesc despre „stânga”, „dreapta” şi „centru” pentru a descrie partidele şi politicienii. (În general, partidele socialiste sunt considerate „aripa stângă”, în timp ce partidele conservatoare/ liberale sunt considerate „aripa dreaptă”). </a:t>
            </a:r>
            <a:r>
              <a:rPr lang="vi-VN" sz="800" i="1" dirty="0"/>
              <a:t>Ţinând cont de acest lucru, unde v-aţi poziţiona pe următoarea scară</a:t>
            </a:r>
            <a:r>
              <a:rPr lang="vi-VN" sz="800" i="1" dirty="0" smtClean="0"/>
              <a:t>?</a:t>
            </a:r>
            <a:r>
              <a:rPr lang="ro-RO" sz="800" i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800" i="1" dirty="0" smtClean="0">
                <a:ea typeface="Tahoma" panose="020B0604030504040204" pitchFamily="34" charset="0"/>
                <a:cs typeface="Tahoma" panose="020B0604030504040204" pitchFamily="34" charset="0"/>
              </a:rPr>
              <a:t> Baza</a:t>
            </a:r>
            <a:r>
              <a:rPr lang="ro-RO" sz="800" i="1" dirty="0">
                <a:ea typeface="Tahoma" panose="020B0604030504040204" pitchFamily="34" charset="0"/>
                <a:cs typeface="Tahoma" panose="020B0604030504040204" pitchFamily="34" charset="0"/>
              </a:rPr>
              <a:t>: tot eșantionul românesc, 2017 – 2021, cca. 2000 persoane.</a:t>
            </a:r>
            <a:r>
              <a:rPr lang="ro-RO" sz="800" i="1" dirty="0"/>
              <a:t> </a:t>
            </a:r>
            <a:endParaRPr lang="en-US" sz="800" dirty="0"/>
          </a:p>
        </p:txBody>
      </p:sp>
      <p:graphicFrame>
        <p:nvGraphicFramePr>
          <p:cNvPr id="11" name="Chart 8">
            <a:extLst>
              <a:ext uri="{FF2B5EF4-FFF2-40B4-BE49-F238E27FC236}">
                <a16:creationId xmlns:a16="http://schemas.microsoft.com/office/drawing/2014/main" xmlns="" id="{93E51ECC-B42F-1B43-832C-19D2EE581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240806"/>
              </p:ext>
            </p:extLst>
          </p:nvPr>
        </p:nvGraphicFramePr>
        <p:xfrm>
          <a:off x="719999" y="1531348"/>
          <a:ext cx="10488569" cy="35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1DC9BAD6-3A5F-4A48-887E-905E998AB1AC}"/>
              </a:ext>
            </a:extLst>
          </p:cNvPr>
          <p:cNvSpPr txBox="1"/>
          <p:nvPr/>
        </p:nvSpPr>
        <p:spPr>
          <a:xfrm>
            <a:off x="1817105" y="5244285"/>
            <a:ext cx="983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Procentele sunt raportate la totalul celor care au declarat că sunt, </a:t>
            </a:r>
          </a:p>
          <a:p>
            <a:pPr algn="ctr"/>
            <a:r>
              <a:rPr lang="ro-RO" b="1" dirty="0"/>
              <a:t>de exemplu, de centru și au încredere în știri.</a:t>
            </a:r>
          </a:p>
        </p:txBody>
      </p:sp>
    </p:spTree>
    <p:extLst>
      <p:ext uri="{BB962C8B-B14F-4D97-AF65-F5344CB8AC3E}">
        <p14:creationId xmlns:p14="http://schemas.microsoft.com/office/powerpoint/2010/main" val="12918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xmlns="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n-lt"/>
              </a:rPr>
              <a:t>Orientarea politică în funcție de </a:t>
            </a:r>
          </a:p>
          <a:p>
            <a:r>
              <a:rPr lang="ro-RO" sz="4000" b="1" dirty="0">
                <a:latin typeface="+mn-lt"/>
              </a:rPr>
              <a:t>frecvența accesării știrilor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5A7D325A-D405-A64F-90C4-8DE64D200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884355"/>
              </p:ext>
            </p:extLst>
          </p:nvPr>
        </p:nvGraphicFramePr>
        <p:xfrm>
          <a:off x="720000" y="2057400"/>
          <a:ext cx="10488568" cy="387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F3B251-383F-774D-8D97-E0BC0823E2A5}"/>
              </a:ext>
            </a:extLst>
          </p:cNvPr>
          <p:cNvSpPr txBox="1"/>
          <p:nvPr/>
        </p:nvSpPr>
        <p:spPr>
          <a:xfrm>
            <a:off x="420624" y="6249416"/>
            <a:ext cx="1414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Q1b_NEW. De obicei, cât de des accesezi știrile? Prin știri se înțelege știri naționale, internaționale, regionale/locale pe orice platformă. </a:t>
            </a:r>
          </a:p>
          <a:p>
            <a:r>
              <a:rPr lang="ro-RO" sz="1400" i="1" dirty="0">
                <a:ea typeface="Tahoma" panose="020B0604030504040204" pitchFamily="34" charset="0"/>
                <a:cs typeface="Tahoma" panose="020B0604030504040204" pitchFamily="34" charset="0"/>
              </a:rPr>
              <a:t>Baza: tot eșantionul românesc, 2021, 2010 persoane.</a:t>
            </a:r>
            <a:endParaRPr lang="en-US" sz="1400" i="1" dirty="0"/>
          </a:p>
          <a:p>
            <a:endParaRPr lang="ro-RO" sz="1400" dirty="0"/>
          </a:p>
          <a:p>
            <a:endParaRPr lang="en-US" sz="1400" dirty="0"/>
          </a:p>
        </p:txBody>
      </p:sp>
      <p:sp>
        <p:nvSpPr>
          <p:cNvPr id="3" name="Dreptunghi 2"/>
          <p:cNvSpPr/>
          <p:nvPr/>
        </p:nvSpPr>
        <p:spPr>
          <a:xfrm>
            <a:off x="6708882" y="1477111"/>
            <a:ext cx="5460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dirty="0"/>
              <a:t>Procentele sunt raportate la totalul celor care au declarat că sunt,  </a:t>
            </a:r>
          </a:p>
          <a:p>
            <a:r>
              <a:rPr lang="vi-VN" sz="1400" dirty="0"/>
              <a:t>de exemplu, de centru și au încredere în știri.</a:t>
            </a:r>
          </a:p>
        </p:txBody>
      </p:sp>
    </p:spTree>
    <p:extLst>
      <p:ext uri="{BB962C8B-B14F-4D97-AF65-F5344CB8AC3E}">
        <p14:creationId xmlns:p14="http://schemas.microsoft.com/office/powerpoint/2010/main" val="9331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xmlns="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n-lt"/>
              </a:rPr>
              <a:t>Orientarea politică în funcție de </a:t>
            </a:r>
          </a:p>
          <a:p>
            <a:r>
              <a:rPr lang="ro-RO" sz="4000" b="1" dirty="0" smtClean="0">
                <a:latin typeface="+mn-lt"/>
              </a:rPr>
              <a:t>interesul </a:t>
            </a:r>
            <a:r>
              <a:rPr lang="ro-RO" sz="4000" b="1" dirty="0">
                <a:latin typeface="+mn-lt"/>
              </a:rPr>
              <a:t>față de știri</a:t>
            </a:r>
            <a:endParaRPr lang="en-US" sz="40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F3B251-383F-774D-8D97-E0BC0823E2A5}"/>
              </a:ext>
            </a:extLst>
          </p:cNvPr>
          <p:cNvSpPr txBox="1"/>
          <p:nvPr/>
        </p:nvSpPr>
        <p:spPr>
          <a:xfrm>
            <a:off x="420624" y="6297027"/>
            <a:ext cx="14142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/>
              <a:t>Q1c. Cât de interesat, dacă ar fi, ați spune că sunteți la știri?</a:t>
            </a:r>
          </a:p>
          <a:p>
            <a:r>
              <a:rPr lang="ro-RO" sz="1400" i="1" dirty="0">
                <a:ea typeface="Tahoma" panose="020B0604030504040204" pitchFamily="34" charset="0"/>
                <a:cs typeface="Tahoma" panose="020B0604030504040204" pitchFamily="34" charset="0"/>
              </a:rPr>
              <a:t>Baza: tot eșantionul românesc, 2021, 2010 persoane.</a:t>
            </a:r>
            <a:endParaRPr lang="en-US" sz="1400" i="1" dirty="0"/>
          </a:p>
          <a:p>
            <a:endParaRPr lang="ro-RO" sz="1400" i="1" dirty="0"/>
          </a:p>
          <a:p>
            <a:endParaRPr lang="en-US" sz="1400" i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21CF1EF-A5A4-E748-AF2F-B47B635C8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821858"/>
              </p:ext>
            </p:extLst>
          </p:nvPr>
        </p:nvGraphicFramePr>
        <p:xfrm>
          <a:off x="845798" y="1687951"/>
          <a:ext cx="10488568" cy="389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326FB963-D668-EB46-82FD-A691430B5DCD}"/>
              </a:ext>
            </a:extLst>
          </p:cNvPr>
          <p:cNvSpPr txBox="1"/>
          <p:nvPr/>
        </p:nvSpPr>
        <p:spPr>
          <a:xfrm>
            <a:off x="2908699" y="5624789"/>
            <a:ext cx="636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Procentele sunt raportate la totalul celor care au declarat că sunt,  de exemplu, de centru și au încredere în știri.</a:t>
            </a:r>
          </a:p>
        </p:txBody>
      </p:sp>
    </p:spTree>
    <p:extLst>
      <p:ext uri="{BB962C8B-B14F-4D97-AF65-F5344CB8AC3E}">
        <p14:creationId xmlns:p14="http://schemas.microsoft.com/office/powerpoint/2010/main" val="31428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619747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 smtClean="0">
                <a:latin typeface="+mn-lt"/>
              </a:rPr>
              <a:t>Orientarea politică a publicului </a:t>
            </a:r>
            <a:endParaRPr lang="ro-RO" sz="4000" b="1" dirty="0" smtClean="0">
              <a:latin typeface="+mn-lt"/>
            </a:endParaRPr>
          </a:p>
          <a:p>
            <a:r>
              <a:rPr lang="ro-RO" sz="4000" b="1" dirty="0" smtClean="0">
                <a:latin typeface="+mn-lt"/>
              </a:rPr>
              <a:t>principalelor </a:t>
            </a:r>
            <a:r>
              <a:rPr lang="ro-RO" sz="4000" b="1" dirty="0" smtClean="0">
                <a:latin typeface="+mn-lt"/>
              </a:rPr>
              <a:t>branduri tradiționale</a:t>
            </a:r>
            <a:endParaRPr lang="en-US" sz="4000" b="1" dirty="0">
              <a:latin typeface="+mn-lt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449748" y="6365557"/>
            <a:ext cx="950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dirty="0" smtClean="0"/>
              <a:t>[</a:t>
            </a:r>
            <a:r>
              <a:rPr lang="ro-RO" sz="800" i="1" dirty="0" smtClean="0"/>
              <a:t>Q5A] Pe care dintre următoarele branduri le-aţi folosit pentru a accesa ştiri offline în ultima săptămână (prin televiziune, radio, materiale tipărite şi alte surse media convenţionale)? Selectaţi toate variantele aplicabile. Corelat cu </a:t>
            </a:r>
            <a:r>
              <a:rPr lang="vi-VN" sz="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[Q1F] Unii oameni vorbesc despre „stânga”, „dreapta” şi „centru” pentru a descrie partidele şi politicienii. (În general, partidele socialiste sunt considerate „aripa stângă”, în timp ce partidele conservatoare/ liberale sunt considerate „aripa dreaptă”). </a:t>
            </a:r>
            <a:r>
              <a:rPr lang="vi-VN" sz="800" i="1" dirty="0" smtClean="0"/>
              <a:t>Ţinând cont de acest lucru, unde v-aţi poziţiona pe următoarea scară?</a:t>
            </a:r>
            <a:r>
              <a:rPr lang="ro-RO" sz="800" i="1" dirty="0" smtClean="0"/>
              <a:t>. Baza – tot eșantionul românesc, 2010 persoane.</a:t>
            </a:r>
            <a:endParaRPr lang="en-US" sz="800" dirty="0"/>
          </a:p>
        </p:txBody>
      </p:sp>
      <p:sp>
        <p:nvSpPr>
          <p:cNvPr id="3" name="CasetăText 2"/>
          <p:cNvSpPr txBox="1"/>
          <p:nvPr/>
        </p:nvSpPr>
        <p:spPr>
          <a:xfrm>
            <a:off x="9952562" y="1518076"/>
            <a:ext cx="1960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7 din 10 persoane folosesc mai mult de 7 surse</a:t>
            </a:r>
          </a:p>
          <a:p>
            <a:endParaRPr lang="ro-RO" dirty="0"/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Procentele sunt raportate la totalul celor care au declarat că sunt, 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de exemplu, de centru și au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utilizat brandul de media în ultima săptămână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dirty="0" smtClean="0"/>
          </a:p>
          <a:p>
            <a:endParaRPr lang="ro-RO" dirty="0"/>
          </a:p>
          <a:p>
            <a:endParaRPr lang="en-US" dirty="0"/>
          </a:p>
        </p:txBody>
      </p:sp>
      <p:graphicFrame>
        <p:nvGraphicFramePr>
          <p:cNvPr id="11" name="Diagramă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79681"/>
              </p:ext>
            </p:extLst>
          </p:nvPr>
        </p:nvGraphicFramePr>
        <p:xfrm>
          <a:off x="954505" y="1859776"/>
          <a:ext cx="8998058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12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619747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 smtClean="0">
                <a:latin typeface="+mn-lt"/>
              </a:rPr>
              <a:t>Orientarea politică a publicului </a:t>
            </a:r>
            <a:endParaRPr lang="ro-RO" sz="4000" b="1" dirty="0" smtClean="0">
              <a:latin typeface="+mn-lt"/>
            </a:endParaRPr>
          </a:p>
          <a:p>
            <a:r>
              <a:rPr lang="ro-RO" sz="4000" b="1" dirty="0" smtClean="0">
                <a:latin typeface="+mn-lt"/>
              </a:rPr>
              <a:t>principalelor </a:t>
            </a:r>
            <a:r>
              <a:rPr lang="ro-RO" sz="4000" b="1" dirty="0" smtClean="0">
                <a:latin typeface="+mn-lt"/>
              </a:rPr>
              <a:t>branduri online</a:t>
            </a:r>
            <a:endParaRPr lang="en-US" sz="4000" b="1" dirty="0">
              <a:latin typeface="+mn-lt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449748" y="6365557"/>
            <a:ext cx="950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dirty="0" smtClean="0"/>
              <a:t>[</a:t>
            </a:r>
            <a:r>
              <a:rPr lang="ro-RO" sz="800" i="1" dirty="0" smtClean="0"/>
              <a:t>Q5A] Pe care dintre următoarele branduri le-aţi folosit pentru a accesa ştiri offline în ultima săptămână (prin televiziune, radio, materiale tipărite şi alte surse media convenţionale)? Selectaţi toate variantele aplicabile. Corelat cu </a:t>
            </a:r>
            <a:r>
              <a:rPr lang="vi-VN" sz="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[Q1F] Unii oameni vorbesc despre „stânga”, „dreapta” şi „centru” pentru a descrie partidele şi politicienii. (În general, partidele socialiste sunt considerate „aripa stângă”, în timp ce partidele conservatoare/ liberale sunt considerate „aripa dreaptă”). Ţinând cont de acest lucru, unde v-aţi poziţiona pe următoarea scară?</a:t>
            </a:r>
            <a:r>
              <a:rPr lang="ro-RO" sz="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sz="800" i="1" dirty="0" smtClean="0"/>
              <a:t>Baza – tot eșantionul românesc, 2010 persoane.</a:t>
            </a:r>
            <a:endParaRPr lang="en-US" sz="800" dirty="0"/>
          </a:p>
        </p:txBody>
      </p:sp>
      <p:graphicFrame>
        <p:nvGraphicFramePr>
          <p:cNvPr id="11" name="Diagramă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259619"/>
              </p:ext>
            </p:extLst>
          </p:nvPr>
        </p:nvGraphicFramePr>
        <p:xfrm>
          <a:off x="890336" y="1804737"/>
          <a:ext cx="9496339" cy="439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asetăText 12"/>
          <p:cNvSpPr txBox="1"/>
          <p:nvPr/>
        </p:nvSpPr>
        <p:spPr>
          <a:xfrm>
            <a:off x="10386674" y="1112523"/>
            <a:ext cx="1614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7 din 10 persoane folosesc mai mult de 7 surse</a:t>
            </a:r>
          </a:p>
          <a:p>
            <a:endParaRPr lang="ro-RO" dirty="0"/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Procentele sunt raportate la totalul celor care au declarat că sunt, 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de exemplu, de centru și au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utilizat brandul de media în ultima săptămână.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dirty="0" smtClean="0"/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7A82F209-2A0E-5848-8BB0-2F3F62553E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23" y="5656979"/>
            <a:ext cx="1424940" cy="699371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95325" y="5989638"/>
            <a:ext cx="9228604" cy="585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@</a:t>
            </a:r>
            <a:r>
              <a:rPr lang="en-GB" b="1" dirty="0" err="1">
                <a:solidFill>
                  <a:schemeClr val="bg1"/>
                </a:solidFill>
              </a:rPr>
              <a:t>risj_oxford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16AF3E1-1DB9-5349-AB0D-4144CCD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31" y="2587783"/>
            <a:ext cx="10707777" cy="1873531"/>
          </a:xfrm>
        </p:spPr>
        <p:txBody>
          <a:bodyPr/>
          <a:lstStyle/>
          <a:p>
            <a:r>
              <a:rPr lang="en-US" sz="5400" spc="-150" dirty="0">
                <a:latin typeface="TisaSansPro"/>
                <a:cs typeface="TisaSansPro"/>
              </a:rPr>
              <a:t>Reuters </a:t>
            </a:r>
            <a:r>
              <a:rPr lang="en-US" sz="5400" spc="-150" dirty="0"/>
              <a:t>Institute </a:t>
            </a:r>
            <a:br>
              <a:rPr lang="en-US" sz="5400" spc="-150" dirty="0"/>
            </a:br>
            <a:r>
              <a:rPr lang="en-US" sz="5400" spc="-150" dirty="0"/>
              <a:t>Digital News Report </a:t>
            </a:r>
            <a:r>
              <a:rPr lang="en-US" sz="5400" spc="-150" dirty="0" smtClean="0"/>
              <a:t>2021</a:t>
            </a:r>
            <a:r>
              <a:rPr lang="ro-RO" sz="5400" spc="-150" dirty="0" smtClean="0"/>
              <a:t/>
            </a:r>
            <a:br>
              <a:rPr lang="ro-RO" sz="5400" spc="-150" dirty="0" smtClean="0"/>
            </a:br>
            <a:r>
              <a:rPr lang="ro-RO" sz="5400" spc="-150" dirty="0"/>
              <a:t/>
            </a:r>
            <a:br>
              <a:rPr lang="ro-RO" sz="5400" spc="-150" dirty="0"/>
            </a:br>
            <a:r>
              <a:rPr lang="ro-RO" sz="3200" b="1" spc="-150" dirty="0" smtClean="0"/>
              <a:t>ediția a 10-a</a:t>
            </a:r>
            <a:endParaRPr lang="en-US" sz="3200" b="1" spc="-150" dirty="0"/>
          </a:p>
        </p:txBody>
      </p:sp>
      <p:sp>
        <p:nvSpPr>
          <p:cNvPr id="2" name="CasetăText 1"/>
          <p:cNvSpPr txBox="1"/>
          <p:nvPr/>
        </p:nvSpPr>
        <p:spPr>
          <a:xfrm>
            <a:off x="8839200" y="445477"/>
            <a:ext cx="315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>
                <a:solidFill>
                  <a:schemeClr val="bg1"/>
                </a:solidFill>
              </a:rPr>
              <a:t>46 de piețe de media. România</a:t>
            </a:r>
          </a:p>
          <a:p>
            <a:r>
              <a:rPr lang="ro-RO" b="1" i="1" dirty="0" err="1" smtClean="0">
                <a:solidFill>
                  <a:schemeClr val="bg1"/>
                </a:solidFill>
              </a:rPr>
              <a:t>digitalnewsreport.org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3" y="5658541"/>
            <a:ext cx="679704" cy="701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94" y="566521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0FB7FD30-2446-4DEC-8D60-E9B0BBC65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-4019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23" y="5656979"/>
            <a:ext cx="1424940" cy="699371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695325" y="5989638"/>
            <a:ext cx="9228604" cy="585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TisaSansPro" panose="020B0504020101010102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@</a:t>
            </a:r>
            <a:r>
              <a:rPr lang="en-GB" b="1" dirty="0" err="1">
                <a:solidFill>
                  <a:schemeClr val="bg1"/>
                </a:solidFill>
              </a:rPr>
              <a:t>isj_oxford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16AF3E1-1DB9-5349-AB0D-4144CCD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3" y="1891724"/>
            <a:ext cx="11341852" cy="1873531"/>
          </a:xfrm>
        </p:spPr>
        <p:txBody>
          <a:bodyPr/>
          <a:lstStyle/>
          <a:p>
            <a:pPr algn="r"/>
            <a:r>
              <a:rPr lang="ro-RO" sz="7200" spc="-150" dirty="0" smtClean="0">
                <a:latin typeface="TisaSansPro"/>
                <a:cs typeface="TisaSansPro"/>
              </a:rPr>
              <a:t>România: </a:t>
            </a:r>
            <a:br>
              <a:rPr lang="ro-RO" sz="7200" spc="-150" dirty="0" smtClean="0">
                <a:latin typeface="TisaSansPro"/>
                <a:cs typeface="TisaSansPro"/>
              </a:rPr>
            </a:br>
            <a:r>
              <a:rPr lang="ro-RO" sz="7200" spc="-150" dirty="0" smtClean="0">
                <a:latin typeface="TisaSansPro"/>
                <a:cs typeface="TisaSansPro"/>
              </a:rPr>
              <a:t>Încrederea în furnizorii de știri</a:t>
            </a:r>
            <a:endParaRPr lang="en-US" sz="7200" spc="-150" dirty="0"/>
          </a:p>
        </p:txBody>
      </p:sp>
      <p:sp>
        <p:nvSpPr>
          <p:cNvPr id="6" name="CasetăText 5"/>
          <p:cNvSpPr txBox="1"/>
          <p:nvPr/>
        </p:nvSpPr>
        <p:spPr>
          <a:xfrm>
            <a:off x="2071868" y="5139159"/>
            <a:ext cx="490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Lector univ. dr. Emilia </a:t>
            </a:r>
            <a:r>
              <a:rPr lang="ro-RO" sz="2400" b="1" dirty="0" err="1" smtClean="0">
                <a:solidFill>
                  <a:schemeClr val="bg1"/>
                </a:solidFill>
              </a:rPr>
              <a:t>Șercan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24" y="361286"/>
            <a:ext cx="679704" cy="701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214" y="361286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468404" y="720000"/>
            <a:ext cx="10740164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 smtClean="0">
                <a:latin typeface="+mn-lt"/>
              </a:rPr>
              <a:t>Crește distanța dintre redacții și </a:t>
            </a:r>
            <a:r>
              <a:rPr lang="ro-RO" sz="4000" b="1" i="1" dirty="0" smtClean="0">
                <a:latin typeface="+mn-lt"/>
              </a:rPr>
              <a:t>social media</a:t>
            </a:r>
          </a:p>
        </p:txBody>
      </p:sp>
      <p:graphicFrame>
        <p:nvGraphicFramePr>
          <p:cNvPr id="9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679686"/>
              </p:ext>
            </p:extLst>
          </p:nvPr>
        </p:nvGraphicFramePr>
        <p:xfrm>
          <a:off x="897969" y="2159851"/>
          <a:ext cx="5976664" cy="327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Dreptunghi 1"/>
          <p:cNvSpPr/>
          <p:nvPr/>
        </p:nvSpPr>
        <p:spPr>
          <a:xfrm>
            <a:off x="1208337" y="6401192"/>
            <a:ext cx="719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Baza</a:t>
            </a:r>
            <a:r>
              <a:rPr lang="en-US" i="1" dirty="0"/>
              <a:t> – tot </a:t>
            </a:r>
            <a:r>
              <a:rPr lang="en-US" i="1" dirty="0" err="1"/>
              <a:t>eșantionul</a:t>
            </a:r>
            <a:r>
              <a:rPr lang="en-US" i="1" dirty="0"/>
              <a:t> </a:t>
            </a:r>
            <a:r>
              <a:rPr lang="en-US" i="1" dirty="0" err="1"/>
              <a:t>românesc</a:t>
            </a:r>
            <a:r>
              <a:rPr lang="en-US" i="1" dirty="0"/>
              <a:t>, </a:t>
            </a:r>
            <a:r>
              <a:rPr lang="en-US" i="1" dirty="0" smtClean="0"/>
              <a:t>202</a:t>
            </a:r>
            <a:r>
              <a:rPr lang="ro-RO" i="1" dirty="0" smtClean="0"/>
              <a:t>0 și 2021</a:t>
            </a:r>
            <a:r>
              <a:rPr lang="en-US" i="1" dirty="0" smtClean="0"/>
              <a:t>,</a:t>
            </a:r>
            <a:r>
              <a:rPr lang="ro-RO" i="1" dirty="0" smtClean="0"/>
              <a:t> cca 2000 de persoane pe an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reptunghi 2"/>
          <p:cNvSpPr/>
          <p:nvPr/>
        </p:nvSpPr>
        <p:spPr>
          <a:xfrm>
            <a:off x="8066315" y="2351706"/>
            <a:ext cx="3744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Plată pentru informație online</a:t>
            </a:r>
          </a:p>
          <a:p>
            <a:r>
              <a:rPr lang="vi-VN" sz="3600" b="1" dirty="0">
                <a:solidFill>
                  <a:srgbClr val="FF7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(+4)</a:t>
            </a:r>
          </a:p>
        </p:txBody>
      </p:sp>
      <p:cxnSp>
        <p:nvCxnSpPr>
          <p:cNvPr id="5" name="Conector drept cu săgeată 4"/>
          <p:cNvCxnSpPr/>
          <p:nvPr/>
        </p:nvCxnSpPr>
        <p:spPr>
          <a:xfrm flipV="1">
            <a:off x="816429" y="2264229"/>
            <a:ext cx="16328" cy="109945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cu săgeată 12"/>
          <p:cNvCxnSpPr/>
          <p:nvPr/>
        </p:nvCxnSpPr>
        <p:spPr>
          <a:xfrm>
            <a:off x="6858000" y="4106032"/>
            <a:ext cx="0" cy="1086864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8352887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j-lt"/>
              </a:rPr>
              <a:t>Încrederea în știri la modul general</a:t>
            </a:r>
            <a:r>
              <a:rPr lang="ro-RO" sz="4000" dirty="0">
                <a:latin typeface="+mj-lt"/>
              </a:rPr>
              <a:t> 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8CF4E-47E5-0F40-B7B1-517DDD578C1C}"/>
              </a:ext>
            </a:extLst>
          </p:cNvPr>
          <p:cNvSpPr txBox="1"/>
          <p:nvPr/>
        </p:nvSpPr>
        <p:spPr>
          <a:xfrm>
            <a:off x="4352544" y="133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C7E12-64C1-934B-B9DD-6DAED9E27934}"/>
              </a:ext>
            </a:extLst>
          </p:cNvPr>
          <p:cNvSpPr txBox="1"/>
          <p:nvPr/>
        </p:nvSpPr>
        <p:spPr>
          <a:xfrm>
            <a:off x="719999" y="6135116"/>
            <a:ext cx="92325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/>
              <a:t>[</a:t>
            </a:r>
            <a:r>
              <a:rPr lang="ro-RO" sz="1200" i="1" dirty="0"/>
              <a:t>Q6_2016_1] Cred că poți avea încredere în majoritatea știrilor de cele mai multe ori </a:t>
            </a:r>
            <a:r>
              <a:rPr lang="en-US" sz="1200" i="1" dirty="0"/>
              <a:t>. </a:t>
            </a:r>
          </a:p>
          <a:p>
            <a:r>
              <a:rPr lang="ro-RO" sz="1200" i="1" dirty="0">
                <a:ea typeface="Tahoma" panose="020B0604030504040204" pitchFamily="34" charset="0"/>
                <a:cs typeface="Tahoma" panose="020B0604030504040204" pitchFamily="34" charset="0"/>
              </a:rPr>
              <a:t>Baza: tot eșantionul românesc, 2017 – 2021, cca. 2000 persoane.</a:t>
            </a:r>
            <a:endParaRPr lang="en-US" sz="1200" i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B2D603D7-6B69-DB4D-B5E7-DDE8B33CB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393442"/>
              </p:ext>
            </p:extLst>
          </p:nvPr>
        </p:nvGraphicFramePr>
        <p:xfrm>
          <a:off x="567600" y="1600246"/>
          <a:ext cx="10488568" cy="42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77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8352887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j-lt"/>
              </a:rPr>
              <a:t>Încrederea în </a:t>
            </a:r>
            <a:r>
              <a:rPr lang="ro-RO" sz="4000" b="1" dirty="0" smtClean="0">
                <a:latin typeface="+mj-lt"/>
              </a:rPr>
              <a:t>presa utilizată de obicei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8CF4E-47E5-0F40-B7B1-517DDD578C1C}"/>
              </a:ext>
            </a:extLst>
          </p:cNvPr>
          <p:cNvSpPr txBox="1"/>
          <p:nvPr/>
        </p:nvSpPr>
        <p:spPr>
          <a:xfrm>
            <a:off x="4352544" y="133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C7E12-64C1-934B-B9DD-6DAED9E27934}"/>
              </a:ext>
            </a:extLst>
          </p:cNvPr>
          <p:cNvSpPr txBox="1"/>
          <p:nvPr/>
        </p:nvSpPr>
        <p:spPr>
          <a:xfrm>
            <a:off x="720000" y="6156309"/>
            <a:ext cx="923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i="1" dirty="0"/>
              <a:t>[Q6_2016_6] </a:t>
            </a:r>
            <a:r>
              <a:rPr lang="ro-RO" sz="1200" dirty="0"/>
              <a:t>Cred că pot avea încredere în majoritatea </a:t>
            </a:r>
            <a:r>
              <a:rPr lang="ro-RO" sz="1200" dirty="0" err="1"/>
              <a:t>ştirilor</a:t>
            </a:r>
            <a:r>
              <a:rPr lang="ro-RO" sz="1200" dirty="0"/>
              <a:t> pe care le accesez de cele mai multe ori</a:t>
            </a:r>
            <a:endParaRPr lang="en-US" sz="1200" i="1" dirty="0"/>
          </a:p>
          <a:p>
            <a:r>
              <a:rPr lang="ro-RO" sz="1200" i="1" dirty="0">
                <a:ea typeface="Tahoma" panose="020B0604030504040204" pitchFamily="34" charset="0"/>
                <a:cs typeface="Tahoma" panose="020B0604030504040204" pitchFamily="34" charset="0"/>
              </a:rPr>
              <a:t>Baza: tot eșantionul românesc, 2017 – 2021, cca. 2000 persoane.</a:t>
            </a:r>
            <a:endParaRPr lang="en-US" sz="1200" i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4C42AB-11C9-0D45-87A1-34B5980FF115}"/>
              </a:ext>
            </a:extLst>
          </p:cNvPr>
          <p:cNvSpPr txBox="1"/>
          <p:nvPr/>
        </p:nvSpPr>
        <p:spPr>
          <a:xfrm>
            <a:off x="402336" y="5468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534CF863-8AE9-9A4A-91CB-811A4D134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929354"/>
              </p:ext>
            </p:extLst>
          </p:nvPr>
        </p:nvGraphicFramePr>
        <p:xfrm>
          <a:off x="587067" y="1288582"/>
          <a:ext cx="10488569" cy="453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634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1946" y="6372192"/>
            <a:ext cx="10393320" cy="4858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vi-VN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vi-VN" b="0" i="1" dirty="0">
                <a:latin typeface="Calibri" panose="020F0502020204030204" pitchFamily="34" charset="0"/>
                <a:cs typeface="Calibri" panose="020F0502020204030204" pitchFamily="34" charset="0"/>
              </a:rPr>
              <a:t>Q6_2018_trust] Cât de credibile ați spune că sunt știrile de la următoarele branduri? Vă rugăm să folosiți scala de mai jos, unde 0 înseamnă „deloc credibile”, iar 10 înseamnă „absolut credibile</a:t>
            </a:r>
            <a:r>
              <a:rPr lang="vi-VN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r>
              <a:rPr lang="ro-RO" b="0" i="1" dirty="0" smtClean="0">
                <a:latin typeface="+mn-lt"/>
              </a:rPr>
              <a:t>Baza este variabilă. Toate brandurile peste </a:t>
            </a:r>
            <a:r>
              <a:rPr lang="ro-RO" b="0" i="1" dirty="0">
                <a:latin typeface="+mn-lt"/>
              </a:rPr>
              <a:t> </a:t>
            </a:r>
            <a:r>
              <a:rPr lang="ro-RO" b="0" i="1" dirty="0" smtClean="0">
                <a:latin typeface="+mn-lt"/>
              </a:rPr>
              <a:t>50. </a:t>
            </a:r>
            <a:endParaRPr lang="en-GB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9777D8AE-CDB6-B545-B862-F6D93D38F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648796"/>
              </p:ext>
            </p:extLst>
          </p:nvPr>
        </p:nvGraphicFramePr>
        <p:xfrm>
          <a:off x="413886" y="1123378"/>
          <a:ext cx="7700211" cy="52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8EF143-5207-884B-B161-BF95518ABEC9}"/>
              </a:ext>
            </a:extLst>
          </p:cNvPr>
          <p:cNvSpPr txBox="1"/>
          <p:nvPr/>
        </p:nvSpPr>
        <p:spPr>
          <a:xfrm>
            <a:off x="71946" y="24972"/>
            <a:ext cx="7908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Încrederea</a:t>
            </a:r>
            <a:r>
              <a:rPr kumimoji="0" lang="ro-RO" sz="3200" b="1" i="0" u="none" strike="noStrike" kern="1200" cap="none" spc="0" normalizeH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în branduri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</a:t>
            </a: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1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B2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TOȚI</a:t>
            </a:r>
            <a:r>
              <a:rPr kumimoji="0" lang="ro-RO" sz="1400" b="0" i="0" u="none" strike="noStrike" kern="1200" cap="none" spc="0" normalizeH="0" noProof="0" dirty="0" smtClean="0">
                <a:ln>
                  <a:noFill/>
                </a:ln>
                <a:solidFill>
                  <a:srgbClr val="01B2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CEI CARE AU AUZIT DE UN BRAND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1B2B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6142" y="6010022"/>
            <a:ext cx="9899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încredere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propor</a:t>
            </a:r>
            <a:r>
              <a:rPr kumimoji="0" lang="ro-RO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ția</a:t>
            </a:r>
            <a:r>
              <a:rPr kumimoji="0" lang="ro-RO" sz="1400" b="0" i="1" u="none" strike="noStrike" kern="1200" cap="none" spc="0" normalizeH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celor care au notat un brand cu 6 sau mai mult, din 10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Neutru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 </a:t>
            </a:r>
            <a:r>
              <a:rPr kumimoji="0" lang="ro-RO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 am încredere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21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0-4</a:t>
            </a:r>
          </a:p>
        </p:txBody>
      </p:sp>
      <p:pic>
        <p:nvPicPr>
          <p:cNvPr id="13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78" y="18960"/>
            <a:ext cx="679704" cy="70104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68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938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8352887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j-lt"/>
              </a:rPr>
              <a:t>Încrederea în știri în funcție de interesul față de știri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8CF4E-47E5-0F40-B7B1-517DDD578C1C}"/>
              </a:ext>
            </a:extLst>
          </p:cNvPr>
          <p:cNvSpPr txBox="1"/>
          <p:nvPr/>
        </p:nvSpPr>
        <p:spPr>
          <a:xfrm>
            <a:off x="4352544" y="133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C7E12-64C1-934B-B9DD-6DAED9E27934}"/>
              </a:ext>
            </a:extLst>
          </p:cNvPr>
          <p:cNvSpPr txBox="1"/>
          <p:nvPr/>
        </p:nvSpPr>
        <p:spPr>
          <a:xfrm>
            <a:off x="719999" y="6147816"/>
            <a:ext cx="923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/>
              <a:t>[Q6_2016_1] Cred că </a:t>
            </a:r>
            <a:r>
              <a:rPr lang="ro-RO" sz="1400" i="1" dirty="0" err="1"/>
              <a:t>poţi</a:t>
            </a:r>
            <a:r>
              <a:rPr lang="ro-RO" sz="1400" i="1" dirty="0"/>
              <a:t> avea încredere în majoritatea </a:t>
            </a:r>
            <a:r>
              <a:rPr lang="ro-RO" sz="1400" i="1" dirty="0" err="1"/>
              <a:t>ştirilor</a:t>
            </a:r>
            <a:r>
              <a:rPr lang="ro-RO" sz="1400" i="1" dirty="0"/>
              <a:t> de cele mai multe ori </a:t>
            </a:r>
            <a:r>
              <a:rPr lang="en-US" sz="1400" i="1" dirty="0"/>
              <a:t>. </a:t>
            </a:r>
          </a:p>
          <a:p>
            <a:r>
              <a:rPr lang="ro-RO" sz="1400" i="1" dirty="0">
                <a:ea typeface="Tahoma" panose="020B0604030504040204" pitchFamily="34" charset="0"/>
                <a:cs typeface="Tahoma" panose="020B0604030504040204" pitchFamily="34" charset="0"/>
              </a:rPr>
              <a:t>Baza: tot eșantionul românesc, 2021, cca. 2010 persoane.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4C42AB-11C9-0D45-87A1-34B5980FF115}"/>
              </a:ext>
            </a:extLst>
          </p:cNvPr>
          <p:cNvSpPr txBox="1"/>
          <p:nvPr/>
        </p:nvSpPr>
        <p:spPr>
          <a:xfrm>
            <a:off x="402336" y="5468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057ED2E0-1255-464F-BD54-06E927E97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655921"/>
              </p:ext>
            </p:extLst>
          </p:nvPr>
        </p:nvGraphicFramePr>
        <p:xfrm>
          <a:off x="719999" y="1709192"/>
          <a:ext cx="10100788" cy="412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02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8352887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n-lt"/>
              </a:rPr>
              <a:t>Încrederea în știri în funcție de </a:t>
            </a:r>
            <a:r>
              <a:rPr lang="ro-RO" sz="4000" b="1" dirty="0" smtClean="0">
                <a:latin typeface="+mn-lt"/>
              </a:rPr>
              <a:t>sursa principală de informației</a:t>
            </a:r>
            <a:endParaRPr lang="en-US" sz="40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8CF4E-47E5-0F40-B7B1-517DDD578C1C}"/>
              </a:ext>
            </a:extLst>
          </p:cNvPr>
          <p:cNvSpPr txBox="1"/>
          <p:nvPr/>
        </p:nvSpPr>
        <p:spPr>
          <a:xfrm>
            <a:off x="4468289" y="1338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C7E12-64C1-934B-B9DD-6DAED9E27934}"/>
              </a:ext>
            </a:extLst>
          </p:cNvPr>
          <p:cNvSpPr txBox="1"/>
          <p:nvPr/>
        </p:nvSpPr>
        <p:spPr>
          <a:xfrm>
            <a:off x="720000" y="6099467"/>
            <a:ext cx="923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/>
              <a:t>[Q6_2016_1] Cred că </a:t>
            </a:r>
            <a:r>
              <a:rPr lang="ro-RO" sz="1400" i="1" dirty="0" err="1"/>
              <a:t>poţi</a:t>
            </a:r>
            <a:r>
              <a:rPr lang="ro-RO" sz="1400" i="1" dirty="0"/>
              <a:t> avea încredere în majoritatea </a:t>
            </a:r>
            <a:r>
              <a:rPr lang="ro-RO" sz="1400" i="1" dirty="0" err="1"/>
              <a:t>ştirilor</a:t>
            </a:r>
            <a:r>
              <a:rPr lang="ro-RO" sz="1400" i="1" dirty="0"/>
              <a:t> de cele mai multe ori </a:t>
            </a:r>
            <a:r>
              <a:rPr lang="en-US" sz="1400" i="1" dirty="0"/>
              <a:t>. </a:t>
            </a:r>
          </a:p>
          <a:p>
            <a:r>
              <a:rPr lang="ro-RO" sz="1400" i="1" dirty="0">
                <a:ea typeface="Tahoma" panose="020B0604030504040204" pitchFamily="34" charset="0"/>
                <a:cs typeface="Tahoma" panose="020B0604030504040204" pitchFamily="34" charset="0"/>
              </a:rPr>
              <a:t>Baza: tot eșantionul românesc, 2021, </a:t>
            </a:r>
            <a:r>
              <a:rPr lang="ro-RO" sz="1400" i="1" dirty="0" smtClean="0">
                <a:ea typeface="Tahoma" panose="020B0604030504040204" pitchFamily="34" charset="0"/>
                <a:cs typeface="Tahoma" panose="020B0604030504040204" pitchFamily="34" charset="0"/>
              </a:rPr>
              <a:t>2010 </a:t>
            </a:r>
            <a:r>
              <a:rPr lang="ro-RO" sz="1400" i="1" dirty="0">
                <a:ea typeface="Tahoma" panose="020B0604030504040204" pitchFamily="34" charset="0"/>
                <a:cs typeface="Tahoma" panose="020B0604030504040204" pitchFamily="34" charset="0"/>
              </a:rPr>
              <a:t>persoane.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4C42AB-11C9-0D45-87A1-34B5980FF115}"/>
              </a:ext>
            </a:extLst>
          </p:cNvPr>
          <p:cNvSpPr txBox="1"/>
          <p:nvPr/>
        </p:nvSpPr>
        <p:spPr>
          <a:xfrm>
            <a:off x="402336" y="5468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8D2D5F-045D-394A-B96C-6A64FE23F012}"/>
              </a:ext>
            </a:extLst>
          </p:cNvPr>
          <p:cNvSpPr txBox="1"/>
          <p:nvPr/>
        </p:nvSpPr>
        <p:spPr>
          <a:xfrm>
            <a:off x="2889504" y="3291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55E2785-9CEB-4143-8A35-FF29650ABF42}"/>
              </a:ext>
            </a:extLst>
          </p:cNvPr>
          <p:cNvSpPr txBox="1"/>
          <p:nvPr/>
        </p:nvSpPr>
        <p:spPr>
          <a:xfrm>
            <a:off x="3913632" y="2816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="" xmlns:a16="http://schemas.microsoft.com/office/drawing/2014/main" id="{D542C022-74B0-8242-936F-D93AFC587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036212"/>
              </p:ext>
            </p:extLst>
          </p:nvPr>
        </p:nvGraphicFramePr>
        <p:xfrm>
          <a:off x="720000" y="1785947"/>
          <a:ext cx="10488568" cy="422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Oval 1"/>
          <p:cNvSpPr/>
          <p:nvPr/>
        </p:nvSpPr>
        <p:spPr>
          <a:xfrm>
            <a:off x="1013012" y="3476506"/>
            <a:ext cx="1766047" cy="17732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drept cu săgeată 8"/>
          <p:cNvCxnSpPr/>
          <p:nvPr/>
        </p:nvCxnSpPr>
        <p:spPr>
          <a:xfrm flipH="1">
            <a:off x="10748682" y="1704356"/>
            <a:ext cx="731458" cy="62646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cu săgeată 12"/>
          <p:cNvCxnSpPr>
            <a:stCxn id="11" idx="0"/>
          </p:cNvCxnSpPr>
          <p:nvPr/>
        </p:nvCxnSpPr>
        <p:spPr>
          <a:xfrm flipV="1">
            <a:off x="494702" y="4670612"/>
            <a:ext cx="939651" cy="7975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40" y="5822151"/>
            <a:ext cx="1188000" cy="24659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3" y="18960"/>
            <a:ext cx="679704" cy="701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3" y="50750"/>
            <a:ext cx="868224" cy="7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romania flag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020"/>
            <a:ext cx="893903" cy="8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="" xmlns:a16="http://schemas.microsoft.com/office/drawing/2014/main" id="{2F0B5406-0C3A-BE4F-8181-2FED0429D00D}"/>
              </a:ext>
            </a:extLst>
          </p:cNvPr>
          <p:cNvSpPr txBox="1">
            <a:spLocks/>
          </p:cNvSpPr>
          <p:nvPr/>
        </p:nvSpPr>
        <p:spPr>
          <a:xfrm>
            <a:off x="720000" y="504000"/>
            <a:ext cx="8352887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002147"/>
                </a:solidFill>
                <a:latin typeface="TisaSansPro" panose="020B0504020101010102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o-RO" sz="4000" b="1" dirty="0">
                <a:latin typeface="+mj-lt"/>
              </a:rPr>
              <a:t>Încrederea în știri în funcție de numărul de surse </a:t>
            </a:r>
            <a:r>
              <a:rPr lang="ro-RO" sz="4000" b="1" dirty="0" smtClean="0">
                <a:latin typeface="+mj-lt"/>
              </a:rPr>
              <a:t>utilizate de public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8CF4E-47E5-0F40-B7B1-517DDD578C1C}"/>
              </a:ext>
            </a:extLst>
          </p:cNvPr>
          <p:cNvSpPr txBox="1"/>
          <p:nvPr/>
        </p:nvSpPr>
        <p:spPr>
          <a:xfrm>
            <a:off x="4352544" y="133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C7E12-64C1-934B-B9DD-6DAED9E27934}"/>
              </a:ext>
            </a:extLst>
          </p:cNvPr>
          <p:cNvSpPr txBox="1"/>
          <p:nvPr/>
        </p:nvSpPr>
        <p:spPr>
          <a:xfrm>
            <a:off x="720000" y="6081711"/>
            <a:ext cx="923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>
                <a:cs typeface="Times New Roman" panose="02020603050405020304" pitchFamily="18" charset="0"/>
              </a:rPr>
              <a:t>[Q5AiBi_tradi_Online_Count) Numărul de surse </a:t>
            </a:r>
            <a:r>
              <a:rPr lang="ro-RO" sz="1400" i="1" dirty="0" smtClean="0">
                <a:cs typeface="Times New Roman" panose="02020603050405020304" pitchFamily="18" charset="0"/>
              </a:rPr>
              <a:t>utilitate pentru informare, în ultima săptămână dinainte de sondaj</a:t>
            </a:r>
            <a:r>
              <a:rPr lang="en-US" sz="1400" i="1" dirty="0" smtClean="0">
                <a:cs typeface="Times New Roman" panose="02020603050405020304" pitchFamily="18" charset="0"/>
              </a:rPr>
              <a:t>. </a:t>
            </a:r>
            <a:endParaRPr lang="en-US" sz="1400" i="1" dirty="0">
              <a:cs typeface="Times New Roman" panose="02020603050405020304" pitchFamily="18" charset="0"/>
            </a:endParaRPr>
          </a:p>
          <a:p>
            <a:r>
              <a:rPr lang="ro-RO" sz="1400" i="1" dirty="0">
                <a:ea typeface="Tahoma" panose="020B0604030504040204" pitchFamily="34" charset="0"/>
                <a:cs typeface="Times New Roman" panose="02020603050405020304" pitchFamily="18" charset="0"/>
              </a:rPr>
              <a:t>Baza: tot eșantionul românesc, 2018-2021, cca. 2000 persoane.</a:t>
            </a:r>
            <a:endParaRPr lang="en-US" sz="1400" i="1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4C42AB-11C9-0D45-87A1-34B5980FF115}"/>
              </a:ext>
            </a:extLst>
          </p:cNvPr>
          <p:cNvSpPr txBox="1"/>
          <p:nvPr/>
        </p:nvSpPr>
        <p:spPr>
          <a:xfrm>
            <a:off x="402336" y="5468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8D2D5F-045D-394A-B96C-6A64FE23F012}"/>
              </a:ext>
            </a:extLst>
          </p:cNvPr>
          <p:cNvSpPr txBox="1"/>
          <p:nvPr/>
        </p:nvSpPr>
        <p:spPr>
          <a:xfrm>
            <a:off x="2889504" y="3291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55E2785-9CEB-4143-8A35-FF29650ABF42}"/>
              </a:ext>
            </a:extLst>
          </p:cNvPr>
          <p:cNvSpPr txBox="1"/>
          <p:nvPr/>
        </p:nvSpPr>
        <p:spPr>
          <a:xfrm>
            <a:off x="3913632" y="2816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hart 14">
            <a:extLst>
              <a:ext uri="{FF2B5EF4-FFF2-40B4-BE49-F238E27FC236}">
                <a16:creationId xmlns:a16="http://schemas.microsoft.com/office/drawing/2014/main" xmlns="" id="{31D94908-3886-2D42-BBD3-36ADF0EB8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748028"/>
              </p:ext>
            </p:extLst>
          </p:nvPr>
        </p:nvGraphicFramePr>
        <p:xfrm>
          <a:off x="720000" y="1704356"/>
          <a:ext cx="10488567" cy="430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38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363636"/>
      </a:dk1>
      <a:lt1>
        <a:srgbClr val="FFFFFF"/>
      </a:lt1>
      <a:dk2>
        <a:srgbClr val="002147"/>
      </a:dk2>
      <a:lt2>
        <a:srgbClr val="E7E6E6"/>
      </a:lt2>
      <a:accent1>
        <a:srgbClr val="FE6900"/>
      </a:accent1>
      <a:accent2>
        <a:srgbClr val="01B2BE"/>
      </a:accent2>
      <a:accent3>
        <a:srgbClr val="B2135F"/>
      </a:accent3>
      <a:accent4>
        <a:srgbClr val="E0D2E4"/>
      </a:accent4>
      <a:accent5>
        <a:srgbClr val="DBDFE6"/>
      </a:accent5>
      <a:accent6>
        <a:srgbClr val="7CACBA"/>
      </a:accent6>
      <a:hlink>
        <a:srgbClr val="FFFFFF"/>
      </a:hlink>
      <a:folHlink>
        <a:srgbClr val="0021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euters Institute">
      <a:dk1>
        <a:srgbClr val="002147"/>
      </a:dk1>
      <a:lt1>
        <a:srgbClr val="FFFFFF"/>
      </a:lt1>
      <a:dk2>
        <a:srgbClr val="002147"/>
      </a:dk2>
      <a:lt2>
        <a:srgbClr val="FFFFFF"/>
      </a:lt2>
      <a:accent1>
        <a:srgbClr val="002147"/>
      </a:accent1>
      <a:accent2>
        <a:srgbClr val="FE6900"/>
      </a:accent2>
      <a:accent3>
        <a:srgbClr val="01B2BE"/>
      </a:accent3>
      <a:accent4>
        <a:srgbClr val="B2135F"/>
      </a:accent4>
      <a:accent5>
        <a:srgbClr val="7CACBA"/>
      </a:accent5>
      <a:accent6>
        <a:srgbClr val="E0D2E4"/>
      </a:accent6>
      <a:hlink>
        <a:srgbClr val="FFFFFF"/>
      </a:hlink>
      <a:folHlink>
        <a:srgbClr val="00214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uters">
    <a:dk1>
      <a:sysClr val="windowText" lastClr="000000"/>
    </a:dk1>
    <a:lt1>
      <a:sysClr val="window" lastClr="FFFFFF"/>
    </a:lt1>
    <a:dk2>
      <a:srgbClr val="00558A"/>
    </a:dk2>
    <a:lt2>
      <a:srgbClr val="E7E6E6"/>
    </a:lt2>
    <a:accent1>
      <a:srgbClr val="1B9CD8"/>
    </a:accent1>
    <a:accent2>
      <a:srgbClr val="E2023B"/>
    </a:accent2>
    <a:accent3>
      <a:srgbClr val="63912F"/>
    </a:accent3>
    <a:accent4>
      <a:srgbClr val="DB780E"/>
    </a:accent4>
    <a:accent5>
      <a:srgbClr val="7F7F7F"/>
    </a:accent5>
    <a:accent6>
      <a:srgbClr val="8A61A6"/>
    </a:accent6>
    <a:hlink>
      <a:srgbClr val="D3D3D3"/>
    </a:hlink>
    <a:folHlink>
      <a:srgbClr val="00000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1020</Words>
  <Application>Microsoft Office PowerPoint</Application>
  <PresentationFormat>Particularizare</PresentationFormat>
  <Paragraphs>90</Paragraphs>
  <Slides>17</Slides>
  <Notes>5</Notes>
  <HiddenSlides>0</HiddenSlides>
  <MMClips>0</MMClips>
  <ScaleCrop>false</ScaleCrop>
  <HeadingPairs>
    <vt:vector size="4" baseType="variant">
      <vt:variant>
        <vt:lpstr>Temă</vt:lpstr>
      </vt:variant>
      <vt:variant>
        <vt:i4>2</vt:i4>
      </vt:variant>
      <vt:variant>
        <vt:lpstr>Titluri diapozitive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Reuters Institute  Digital News Report 2021  ediția a 10-a</vt:lpstr>
      <vt:lpstr>România:  Încrederea în furnizorii de știri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România: Informația și viața politică</vt:lpstr>
      <vt:lpstr>Prezentare PowerPoint</vt:lpstr>
      <vt:lpstr>Prezentare PowerPoint</vt:lpstr>
      <vt:lpstr>Prezentare PowerPoint</vt:lpstr>
      <vt:lpstr>Prezentare PowerPoint</vt:lpstr>
      <vt:lpstr>Prezentare PowerPoint</vt:lpstr>
      <vt:lpstr>Reuters Institute  Digital News Report 2021  ediția a 10-a</vt:lpstr>
    </vt:vector>
  </TitlesOfParts>
  <Company>DJE Holdings,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Arvidsson, Christian</dc:creator>
  <cp:lastModifiedBy>Raluca Radu</cp:lastModifiedBy>
  <cp:revision>1537</cp:revision>
  <cp:lastPrinted>2021-06-22T15:57:33Z</cp:lastPrinted>
  <dcterms:created xsi:type="dcterms:W3CDTF">2014-06-10T10:39:37Z</dcterms:created>
  <dcterms:modified xsi:type="dcterms:W3CDTF">2021-06-22T17:08:54Z</dcterms:modified>
</cp:coreProperties>
</file>