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7" r:id="rId2"/>
  </p:sldMasterIdLst>
  <p:notesMasterIdLst>
    <p:notesMasterId r:id="rId25"/>
  </p:notesMasterIdLst>
  <p:handoutMasterIdLst>
    <p:handoutMasterId r:id="rId26"/>
  </p:handoutMasterIdLst>
  <p:sldIdLst>
    <p:sldId id="526" r:id="rId3"/>
    <p:sldId id="2146" r:id="rId4"/>
    <p:sldId id="2134" r:id="rId5"/>
    <p:sldId id="2135" r:id="rId6"/>
    <p:sldId id="2136" r:id="rId7"/>
    <p:sldId id="2124" r:id="rId8"/>
    <p:sldId id="2138" r:id="rId9"/>
    <p:sldId id="2140" r:id="rId10"/>
    <p:sldId id="2145" r:id="rId11"/>
    <p:sldId id="2139" r:id="rId12"/>
    <p:sldId id="2149" r:id="rId13"/>
    <p:sldId id="2143" r:id="rId14"/>
    <p:sldId id="2137" r:id="rId15"/>
    <p:sldId id="2142" r:id="rId16"/>
    <p:sldId id="2150" r:id="rId17"/>
    <p:sldId id="2151" r:id="rId18"/>
    <p:sldId id="559" r:id="rId19"/>
    <p:sldId id="2152" r:id="rId20"/>
    <p:sldId id="2153" r:id="rId21"/>
    <p:sldId id="2154" r:id="rId22"/>
    <p:sldId id="2155" r:id="rId23"/>
    <p:sldId id="21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5" orient="horz" pos="385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46"/>
    <a:srgbClr val="FFFFFF"/>
    <a:srgbClr val="363636"/>
    <a:srgbClr val="C00000"/>
    <a:srgbClr val="30D75C"/>
    <a:srgbClr val="207F38"/>
    <a:srgbClr val="CED009"/>
    <a:srgbClr val="238AFF"/>
    <a:srgbClr val="00909B"/>
    <a:srgbClr val="031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0314" autoAdjust="0"/>
    <p:restoredTop sz="87407" autoAdjust="0"/>
  </p:normalViewPr>
  <p:slideViewPr>
    <p:cSldViewPr snapToGrid="0" showGuides="1">
      <p:cViewPr>
        <p:scale>
          <a:sx n="70" d="100"/>
          <a:sy n="70" d="100"/>
        </p:scale>
        <p:origin x="-1858" y="-470"/>
      </p:cViewPr>
      <p:guideLst>
        <p:guide orient="horz" pos="2160"/>
        <p:guide orient="horz" pos="3850"/>
        <p:guide pos="3840"/>
      </p:guideLst>
    </p:cSldViewPr>
  </p:slideViewPr>
  <p:notesTextViewPr>
    <p:cViewPr>
      <p:scale>
        <a:sx n="125" d="100"/>
        <a:sy n="125" d="100"/>
      </p:scale>
      <p:origin x="0" y="0"/>
    </p:cViewPr>
  </p:notesTextViewPr>
  <p:sorterViewPr>
    <p:cViewPr>
      <p:scale>
        <a:sx n="90" d="100"/>
        <a:sy n="90" d="100"/>
      </p:scale>
      <p:origin x="0" y="1987"/>
    </p:cViewPr>
  </p:sorterViewPr>
  <p:notesViewPr>
    <p:cSldViewPr snapToGrid="0" showGuides="1">
      <p:cViewPr varScale="1">
        <p:scale>
          <a:sx n="121" d="100"/>
          <a:sy n="121" d="100"/>
        </p:scale>
        <p:origin x="40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Registru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Registru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Registru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9630776608262497E-2"/>
          <c:y val="3.7528458891903503E-2"/>
          <c:w val="0.90237586566739403"/>
          <c:h val="0.70088756573272804"/>
        </c:manualLayout>
      </c:layout>
      <c:lineChart>
        <c:grouping val="standard"/>
        <c:varyColors val="0"/>
        <c:ser>
          <c:idx val="0"/>
          <c:order val="0"/>
          <c:tx>
            <c:strRef>
              <c:f>Sheet1!$B$1</c:f>
              <c:strCache>
                <c:ptCount val="1"/>
                <c:pt idx="0">
                  <c:v>TV</c:v>
                </c:pt>
              </c:strCache>
            </c:strRef>
          </c:tx>
          <c:marker>
            <c:symbol val="none"/>
          </c:marker>
          <c:dLbls>
            <c:dLbl>
              <c:idx val="0"/>
              <c:layout>
                <c:manualLayout>
                  <c:x val="-9.2374788519923139E-3"/>
                  <c:y val="3.57095020505485E-2"/>
                </c:manualLayout>
              </c:layout>
              <c:showLegendKey val="0"/>
              <c:showVal val="1"/>
              <c:showCatName val="0"/>
              <c:showSerName val="0"/>
              <c:showPercent val="0"/>
              <c:showBubbleSize val="0"/>
            </c:dLbl>
            <c:dLbl>
              <c:idx val="1"/>
              <c:layout>
                <c:manualLayout>
                  <c:x val="-3.6949915407969254E-3"/>
                  <c:y val="3.2463183682316821E-2"/>
                </c:manualLayout>
              </c:layout>
              <c:showLegendKey val="0"/>
              <c:showVal val="1"/>
              <c:showCatName val="0"/>
              <c:showSerName val="0"/>
              <c:showPercent val="0"/>
              <c:showBubbleSize val="0"/>
            </c:dLbl>
            <c:dLbl>
              <c:idx val="2"/>
              <c:layout>
                <c:manualLayout>
                  <c:x val="0"/>
                  <c:y val="4.8694775523475224E-2"/>
                </c:manualLayout>
              </c:layout>
              <c:showLegendKey val="0"/>
              <c:showVal val="1"/>
              <c:showCatName val="0"/>
              <c:showSerName val="0"/>
              <c:showPercent val="0"/>
              <c:showBubbleSize val="0"/>
            </c:dLbl>
            <c:dLbl>
              <c:idx val="3"/>
              <c:layout>
                <c:manualLayout>
                  <c:x val="1.8474957703984627E-3"/>
                  <c:y val="1.947791020939009E-2"/>
                </c:manualLayout>
              </c:layout>
              <c:showLegendKey val="0"/>
              <c:showVal val="1"/>
              <c:showCatName val="0"/>
              <c:showSerName val="0"/>
              <c:showPercent val="0"/>
              <c:showBubbleSize val="0"/>
            </c:dLbl>
            <c:txPr>
              <a:bodyPr/>
              <a:lstStyle/>
              <a:p>
                <a:pPr>
                  <a:defRPr sz="1400" b="1" i="0" baseline="0">
                    <a:solidFill>
                      <a:schemeClr val="accent1">
                        <a:lumMod val="60000"/>
                        <a:lumOff val="40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0.84</c:v>
                </c:pt>
                <c:pt idx="1">
                  <c:v>0.82</c:v>
                </c:pt>
                <c:pt idx="2">
                  <c:v>0.8</c:v>
                </c:pt>
                <c:pt idx="3">
                  <c:v>0.76</c:v>
                </c:pt>
                <c:pt idx="4">
                  <c:v>0.79</c:v>
                </c:pt>
              </c:numCache>
            </c:numRef>
          </c:val>
          <c:smooth val="0"/>
          <c:extLst xmlns:c16r2="http://schemas.microsoft.com/office/drawing/2015/06/chart">
            <c:ext xmlns:c16="http://schemas.microsoft.com/office/drawing/2014/chart" uri="{C3380CC4-5D6E-409C-BE32-E72D297353CC}">
              <c16:uniqueId val="{00000000-17F6-4A9C-8189-1CA550BD282F}"/>
            </c:ext>
          </c:extLst>
        </c:ser>
        <c:ser>
          <c:idx val="1"/>
          <c:order val="1"/>
          <c:tx>
            <c:strRef>
              <c:f>Sheet1!$C$1</c:f>
              <c:strCache>
                <c:ptCount val="1"/>
                <c:pt idx="0">
                  <c:v>Presă scrisă</c:v>
                </c:pt>
              </c:strCache>
            </c:strRef>
          </c:tx>
          <c:marker>
            <c:symbol val="none"/>
          </c:marker>
          <c:dLbls>
            <c:dLbl>
              <c:idx val="0"/>
              <c:layout>
                <c:manualLayout>
                  <c:x val="-7.3899830815938507E-3"/>
                  <c:y val="7.7911640837560359E-2"/>
                </c:manualLayout>
              </c:layout>
              <c:showLegendKey val="0"/>
              <c:showVal val="1"/>
              <c:showCatName val="0"/>
              <c:showSerName val="0"/>
              <c:showPercent val="0"/>
              <c:showBubbleSize val="0"/>
            </c:dLbl>
            <c:dLbl>
              <c:idx val="1"/>
              <c:layout>
                <c:manualLayout>
                  <c:x val="0"/>
                  <c:y val="5.8433730628170276E-2"/>
                </c:manualLayout>
              </c:layout>
              <c:showLegendKey val="0"/>
              <c:showVal val="1"/>
              <c:showCatName val="0"/>
              <c:showSerName val="0"/>
              <c:showPercent val="0"/>
              <c:showBubbleSize val="0"/>
            </c:dLbl>
            <c:dLbl>
              <c:idx val="2"/>
              <c:layout>
                <c:manualLayout>
                  <c:x val="0"/>
                  <c:y val="5.518741225993859E-2"/>
                </c:manualLayout>
              </c:layout>
              <c:showLegendKey val="0"/>
              <c:showVal val="1"/>
              <c:showCatName val="0"/>
              <c:showSerName val="0"/>
              <c:showPercent val="0"/>
              <c:showBubbleSize val="0"/>
            </c:dLbl>
            <c:dLbl>
              <c:idx val="3"/>
              <c:layout>
                <c:manualLayout>
                  <c:x val="1.8474957703984627E-3"/>
                  <c:y val="3.57095020505485E-2"/>
                </c:manualLayout>
              </c:layout>
              <c:showLegendKey val="0"/>
              <c:showVal val="1"/>
              <c:showCatName val="0"/>
              <c:showSerName val="0"/>
              <c:showPercent val="0"/>
              <c:showBubbleSize val="0"/>
            </c:dLbl>
            <c:txPr>
              <a:bodyPr/>
              <a:lstStyle/>
              <a:p>
                <a:pPr>
                  <a:defRPr sz="1400" b="1" i="0" baseline="0">
                    <a:solidFill>
                      <a:schemeClr val="accent2">
                        <a:lumMod val="75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0%</c:formatCode>
                <c:ptCount val="5"/>
                <c:pt idx="0">
                  <c:v>0.22</c:v>
                </c:pt>
                <c:pt idx="1">
                  <c:v>0.18</c:v>
                </c:pt>
                <c:pt idx="2">
                  <c:v>0.19</c:v>
                </c:pt>
                <c:pt idx="3">
                  <c:v>0.15</c:v>
                </c:pt>
                <c:pt idx="4">
                  <c:v>0.17</c:v>
                </c:pt>
              </c:numCache>
            </c:numRef>
          </c:val>
          <c:smooth val="0"/>
          <c:extLst xmlns:c16r2="http://schemas.microsoft.com/office/drawing/2015/06/chart">
            <c:ext xmlns:c16="http://schemas.microsoft.com/office/drawing/2014/chart" uri="{C3380CC4-5D6E-409C-BE32-E72D297353CC}">
              <c16:uniqueId val="{00000001-17F6-4A9C-8189-1CA550BD282F}"/>
            </c:ext>
          </c:extLst>
        </c:ser>
        <c:ser>
          <c:idx val="2"/>
          <c:order val="2"/>
          <c:tx>
            <c:strRef>
              <c:f>Sheet1!$D$1</c:f>
              <c:strCache>
                <c:ptCount val="1"/>
                <c:pt idx="0">
                  <c:v>Online (incl. platforme)</c:v>
                </c:pt>
              </c:strCache>
            </c:strRef>
          </c:tx>
          <c:marker>
            <c:symbol val="none"/>
          </c:marker>
          <c:dLbls>
            <c:dLbl>
              <c:idx val="0"/>
              <c:layout>
                <c:manualLayout>
                  <c:x val="-1.1084974622390775E-2"/>
                  <c:y val="-6.1680048996401955E-2"/>
                </c:manualLayout>
              </c:layout>
              <c:showLegendKey val="0"/>
              <c:showVal val="1"/>
              <c:showCatName val="0"/>
              <c:showSerName val="0"/>
              <c:showPercent val="0"/>
              <c:showBubbleSize val="0"/>
            </c:dLbl>
            <c:dLbl>
              <c:idx val="1"/>
              <c:layout>
                <c:manualLayout>
                  <c:x val="0"/>
                  <c:y val="-4.5448457155243552E-2"/>
                </c:manualLayout>
              </c:layout>
              <c:showLegendKey val="0"/>
              <c:showVal val="1"/>
              <c:showCatName val="0"/>
              <c:showSerName val="0"/>
              <c:showPercent val="0"/>
              <c:showBubbleSize val="0"/>
            </c:dLbl>
            <c:dLbl>
              <c:idx val="2"/>
              <c:layout>
                <c:manualLayout>
                  <c:x val="-1.8474957703984627E-3"/>
                  <c:y val="-5.8433730628170269E-2"/>
                </c:manualLayout>
              </c:layout>
              <c:showLegendKey val="0"/>
              <c:showVal val="1"/>
              <c:showCatName val="0"/>
              <c:showSerName val="0"/>
              <c:showPercent val="0"/>
              <c:showBubbleSize val="0"/>
            </c:dLbl>
            <c:dLbl>
              <c:idx val="3"/>
              <c:layout>
                <c:manualLayout>
                  <c:x val="0"/>
                  <c:y val="-5.8433730628170283E-2"/>
                </c:manualLayout>
              </c:layout>
              <c:showLegendKey val="0"/>
              <c:showVal val="1"/>
              <c:showCatName val="0"/>
              <c:showSerName val="0"/>
              <c:showPercent val="0"/>
              <c:showBubbleSize val="0"/>
            </c:dLbl>
            <c:dLbl>
              <c:idx val="4"/>
              <c:layout>
                <c:manualLayout>
                  <c:x val="0"/>
                  <c:y val="-3.5709502050548486E-2"/>
                </c:manualLayout>
              </c:layout>
              <c:showLegendKey val="0"/>
              <c:showVal val="1"/>
              <c:showCatName val="0"/>
              <c:showSerName val="0"/>
              <c:showPercent val="0"/>
              <c:showBubbleSize val="0"/>
            </c:dLbl>
            <c:txPr>
              <a:bodyPr/>
              <a:lstStyle/>
              <a:p>
                <a:pPr>
                  <a:defRPr sz="1400" b="1" i="0" baseline="0">
                    <a:solidFill>
                      <a:schemeClr val="accent3">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Sheet1!$D$2:$D$6</c:f>
              <c:numCache>
                <c:formatCode>0%</c:formatCode>
                <c:ptCount val="5"/>
                <c:pt idx="0">
                  <c:v>0.88</c:v>
                </c:pt>
                <c:pt idx="1">
                  <c:v>0.88</c:v>
                </c:pt>
                <c:pt idx="2">
                  <c:v>0.87</c:v>
                </c:pt>
                <c:pt idx="3">
                  <c:v>0.83</c:v>
                </c:pt>
                <c:pt idx="4">
                  <c:v>0.84</c:v>
                </c:pt>
              </c:numCache>
            </c:numRef>
          </c:val>
          <c:smooth val="0"/>
          <c:extLst xmlns:c16r2="http://schemas.microsoft.com/office/drawing/2015/06/chart">
            <c:ext xmlns:c16="http://schemas.microsoft.com/office/drawing/2014/chart" uri="{C3380CC4-5D6E-409C-BE32-E72D297353CC}">
              <c16:uniqueId val="{00000002-17F6-4A9C-8189-1CA550BD282F}"/>
            </c:ext>
          </c:extLst>
        </c:ser>
        <c:ser>
          <c:idx val="3"/>
          <c:order val="3"/>
          <c:tx>
            <c:strRef>
              <c:f>Sheet1!$E$1</c:f>
              <c:strCache>
                <c:ptCount val="1"/>
                <c:pt idx="0">
                  <c:v>Platforme de socializare</c:v>
                </c:pt>
              </c:strCache>
            </c:strRef>
          </c:tx>
          <c:marker>
            <c:symbol val="none"/>
          </c:marker>
          <c:dLbls>
            <c:dLbl>
              <c:idx val="0"/>
              <c:layout>
                <c:manualLayout>
                  <c:x val="-7.3899830815938507E-3"/>
                  <c:y val="3.8955820418780179E-2"/>
                </c:manualLayout>
              </c:layout>
              <c:showLegendKey val="0"/>
              <c:showVal val="1"/>
              <c:showCatName val="0"/>
              <c:showSerName val="0"/>
              <c:showPercent val="0"/>
              <c:showBubbleSize val="0"/>
            </c:dLbl>
            <c:dLbl>
              <c:idx val="1"/>
              <c:layout>
                <c:manualLayout>
                  <c:x val="0"/>
                  <c:y val="6.1680048996401955E-2"/>
                </c:manualLayout>
              </c:layout>
              <c:showLegendKey val="0"/>
              <c:showVal val="1"/>
              <c:showCatName val="0"/>
              <c:showSerName val="0"/>
              <c:showPercent val="0"/>
              <c:showBubbleSize val="0"/>
            </c:dLbl>
            <c:dLbl>
              <c:idx val="2"/>
              <c:layout>
                <c:manualLayout>
                  <c:x val="0"/>
                  <c:y val="5.8433730628170276E-2"/>
                </c:manualLayout>
              </c:layout>
              <c:showLegendKey val="0"/>
              <c:showVal val="1"/>
              <c:showCatName val="0"/>
              <c:showSerName val="0"/>
              <c:showPercent val="0"/>
              <c:showBubbleSize val="0"/>
            </c:dLbl>
            <c:dLbl>
              <c:idx val="3"/>
              <c:layout>
                <c:manualLayout>
                  <c:x val="-1.8474957703984627E-3"/>
                  <c:y val="5.518741225993859E-2"/>
                </c:manualLayout>
              </c:layout>
              <c:showLegendKey val="0"/>
              <c:showVal val="1"/>
              <c:showCatName val="0"/>
              <c:showSerName val="0"/>
              <c:showPercent val="0"/>
              <c:showBubbleSize val="0"/>
            </c:dLbl>
            <c:txPr>
              <a:bodyPr/>
              <a:lstStyle/>
              <a:p>
                <a:pPr>
                  <a:defRPr sz="1400" b="1" i="0" baseline="0">
                    <a:solidFill>
                      <a:schemeClr val="accent4">
                        <a:lumMod val="75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Sheet1!$E$2:$E$6</c:f>
              <c:numCache>
                <c:formatCode>0%</c:formatCode>
                <c:ptCount val="5"/>
                <c:pt idx="0">
                  <c:v>0.65</c:v>
                </c:pt>
                <c:pt idx="1">
                  <c:v>0.67</c:v>
                </c:pt>
                <c:pt idx="2">
                  <c:v>0.62</c:v>
                </c:pt>
                <c:pt idx="3">
                  <c:v>0.6</c:v>
                </c:pt>
                <c:pt idx="4">
                  <c:v>0.57999999999999996</c:v>
                </c:pt>
              </c:numCache>
            </c:numRef>
          </c:val>
          <c:smooth val="0"/>
          <c:extLst xmlns:c16r2="http://schemas.microsoft.com/office/drawing/2015/06/chart">
            <c:ext xmlns:c16="http://schemas.microsoft.com/office/drawing/2014/chart" uri="{C3380CC4-5D6E-409C-BE32-E72D297353CC}">
              <c16:uniqueId val="{00000003-17F6-4A9C-8189-1CA550BD282F}"/>
            </c:ext>
          </c:extLst>
        </c:ser>
        <c:dLbls>
          <c:showLegendKey val="0"/>
          <c:showVal val="0"/>
          <c:showCatName val="0"/>
          <c:showSerName val="0"/>
          <c:showPercent val="0"/>
          <c:showBubbleSize val="0"/>
        </c:dLbls>
        <c:marker val="1"/>
        <c:smooth val="0"/>
        <c:axId val="147139200"/>
        <c:axId val="147153280"/>
      </c:lineChart>
      <c:catAx>
        <c:axId val="147139200"/>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47153280"/>
        <c:crosses val="autoZero"/>
        <c:auto val="1"/>
        <c:lblAlgn val="ctr"/>
        <c:lblOffset val="100"/>
        <c:noMultiLvlLbl val="0"/>
      </c:catAx>
      <c:valAx>
        <c:axId val="147153280"/>
        <c:scaling>
          <c:orientation val="minMax"/>
          <c:max val="1"/>
          <c:min val="0"/>
        </c:scaling>
        <c:delete val="0"/>
        <c:axPos val="l"/>
        <c:numFmt formatCode="0%" sourceLinked="1"/>
        <c:majorTickMark val="none"/>
        <c:minorTickMark val="none"/>
        <c:tickLblPos val="nextTo"/>
        <c:txPr>
          <a:bodyPr rot="-60000000" vert="horz"/>
          <a:lstStyle/>
          <a:p>
            <a:pPr>
              <a:defRPr sz="1200" baseline="0">
                <a:latin typeface="Calibri" panose="020F0502020204030204" pitchFamily="34" charset="0"/>
              </a:defRPr>
            </a:pPr>
            <a:endParaRPr lang="en-US"/>
          </a:p>
        </c:txPr>
        <c:crossAx val="147139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Foaie1!$A$8</c:f>
              <c:strCache>
                <c:ptCount val="1"/>
                <c:pt idx="0">
                  <c:v>online (incl. social media)</c:v>
                </c:pt>
              </c:strCache>
            </c:strRef>
          </c:tx>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Foaie1!$B$7:$F$7</c:f>
              <c:strCache>
                <c:ptCount val="5"/>
                <c:pt idx="0">
                  <c:v>18-24</c:v>
                </c:pt>
                <c:pt idx="1">
                  <c:v>25-34</c:v>
                </c:pt>
                <c:pt idx="2">
                  <c:v>35-44</c:v>
                </c:pt>
                <c:pt idx="3">
                  <c:v>45-54</c:v>
                </c:pt>
                <c:pt idx="4">
                  <c:v>55+</c:v>
                </c:pt>
              </c:strCache>
            </c:strRef>
          </c:cat>
          <c:val>
            <c:numRef>
              <c:f>Foaie1!$B$8:$F$8</c:f>
              <c:numCache>
                <c:formatCode>0%</c:formatCode>
                <c:ptCount val="5"/>
                <c:pt idx="0">
                  <c:v>0.6</c:v>
                </c:pt>
                <c:pt idx="1">
                  <c:v>0.46</c:v>
                </c:pt>
                <c:pt idx="2">
                  <c:v>0.35</c:v>
                </c:pt>
                <c:pt idx="3">
                  <c:v>0.28000000000000003</c:v>
                </c:pt>
                <c:pt idx="4">
                  <c:v>0.26</c:v>
                </c:pt>
              </c:numCache>
            </c:numRef>
          </c:val>
        </c:ser>
        <c:ser>
          <c:idx val="1"/>
          <c:order val="1"/>
          <c:tx>
            <c:strRef>
              <c:f>Foaie1!$A$9</c:f>
              <c:strCache>
                <c:ptCount val="1"/>
                <c:pt idx="0">
                  <c:v>tradițional (radio, TV, presă tipărită)</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Foaie1!$B$7:$F$7</c:f>
              <c:strCache>
                <c:ptCount val="5"/>
                <c:pt idx="0">
                  <c:v>18-24</c:v>
                </c:pt>
                <c:pt idx="1">
                  <c:v>25-34</c:v>
                </c:pt>
                <c:pt idx="2">
                  <c:v>35-44</c:v>
                </c:pt>
                <c:pt idx="3">
                  <c:v>45-54</c:v>
                </c:pt>
                <c:pt idx="4">
                  <c:v>55+</c:v>
                </c:pt>
              </c:strCache>
            </c:strRef>
          </c:cat>
          <c:val>
            <c:numRef>
              <c:f>Foaie1!$B$9:$F$9</c:f>
              <c:numCache>
                <c:formatCode>0%</c:formatCode>
                <c:ptCount val="5"/>
                <c:pt idx="0">
                  <c:v>0.4</c:v>
                </c:pt>
                <c:pt idx="1">
                  <c:v>0.54</c:v>
                </c:pt>
                <c:pt idx="2">
                  <c:v>0.65</c:v>
                </c:pt>
                <c:pt idx="3">
                  <c:v>0.72</c:v>
                </c:pt>
                <c:pt idx="4">
                  <c:v>0.74</c:v>
                </c:pt>
              </c:numCache>
            </c:numRef>
          </c:val>
        </c:ser>
        <c:dLbls>
          <c:showLegendKey val="0"/>
          <c:showVal val="0"/>
          <c:showCatName val="0"/>
          <c:showSerName val="0"/>
          <c:showPercent val="0"/>
          <c:showBubbleSize val="0"/>
        </c:dLbls>
        <c:gapWidth val="150"/>
        <c:overlap val="100"/>
        <c:axId val="147175680"/>
        <c:axId val="147181568"/>
      </c:barChart>
      <c:catAx>
        <c:axId val="147175680"/>
        <c:scaling>
          <c:orientation val="minMax"/>
        </c:scaling>
        <c:delete val="0"/>
        <c:axPos val="l"/>
        <c:majorTickMark val="out"/>
        <c:minorTickMark val="none"/>
        <c:tickLblPos val="nextTo"/>
        <c:txPr>
          <a:bodyPr/>
          <a:lstStyle/>
          <a:p>
            <a:pPr>
              <a:defRPr sz="1600" b="1"/>
            </a:pPr>
            <a:endParaRPr lang="en-US"/>
          </a:p>
        </c:txPr>
        <c:crossAx val="147181568"/>
        <c:crosses val="autoZero"/>
        <c:auto val="1"/>
        <c:lblAlgn val="ctr"/>
        <c:lblOffset val="100"/>
        <c:noMultiLvlLbl val="0"/>
      </c:catAx>
      <c:valAx>
        <c:axId val="147181568"/>
        <c:scaling>
          <c:orientation val="minMax"/>
        </c:scaling>
        <c:delete val="0"/>
        <c:axPos val="b"/>
        <c:majorGridlines/>
        <c:numFmt formatCode="0%" sourceLinked="1"/>
        <c:majorTickMark val="out"/>
        <c:minorTickMark val="none"/>
        <c:tickLblPos val="nextTo"/>
        <c:crossAx val="147175680"/>
        <c:crosses val="autoZero"/>
        <c:crossBetween val="between"/>
      </c:valAx>
    </c:plotArea>
    <c:legend>
      <c:legendPos val="t"/>
      <c:layout>
        <c:manualLayout>
          <c:xMode val="edge"/>
          <c:yMode val="edge"/>
          <c:x val="6.195430759834266E-2"/>
          <c:y val="2.7777777777777776E-2"/>
          <c:w val="0.70837633503359254"/>
          <c:h val="8.3717191601049873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Sheet1!$B$1</c:f>
              <c:strCache>
                <c:ptCount val="1"/>
                <c:pt idx="0">
                  <c:v>Calculator</c:v>
                </c:pt>
              </c:strCache>
            </c:strRef>
          </c:tx>
          <c:marker>
            <c:symbol val="none"/>
          </c:marker>
          <c:dLbls>
            <c:dLbl>
              <c:idx val="0"/>
              <c:layout>
                <c:manualLayout>
                  <c:x val="0"/>
                  <c:y val="-5.4922746920866503E-2"/>
                </c:manualLayout>
              </c:layout>
              <c:showLegendKey val="0"/>
              <c:showVal val="1"/>
              <c:showCatName val="0"/>
              <c:showSerName val="0"/>
              <c:showPercent val="0"/>
              <c:showBubbleSize val="0"/>
            </c:dLbl>
            <c:dLbl>
              <c:idx val="1"/>
              <c:layout>
                <c:manualLayout>
                  <c:x val="0"/>
                  <c:y val="-3.5538248007619455E-2"/>
                </c:manualLayout>
              </c:layout>
              <c:showLegendKey val="0"/>
              <c:showVal val="1"/>
              <c:showCatName val="0"/>
              <c:showSerName val="0"/>
              <c:showPercent val="0"/>
              <c:showBubbleSize val="0"/>
            </c:dLbl>
            <c:dLbl>
              <c:idx val="2"/>
              <c:layout>
                <c:manualLayout>
                  <c:x val="-1.2897098994156845E-2"/>
                  <c:y val="9.0460994928485958E-2"/>
                </c:manualLayout>
              </c:layout>
              <c:showLegendKey val="0"/>
              <c:showVal val="1"/>
              <c:showCatName val="0"/>
              <c:showSerName val="0"/>
              <c:showPercent val="0"/>
              <c:showBubbleSize val="0"/>
            </c:dLbl>
            <c:dLbl>
              <c:idx val="3"/>
              <c:layout>
                <c:manualLayout>
                  <c:x val="0"/>
                  <c:y val="7.4307245834113467E-2"/>
                </c:manualLayout>
              </c:layout>
              <c:showLegendKey val="0"/>
              <c:showVal val="1"/>
              <c:showCatName val="0"/>
              <c:showSerName val="0"/>
              <c:showPercent val="0"/>
              <c:showBubbleSize val="0"/>
            </c:dLbl>
            <c:txPr>
              <a:bodyPr/>
              <a:lstStyle/>
              <a:p>
                <a:pPr>
                  <a:defRPr sz="1400" b="1" i="0" baseline="0">
                    <a:solidFill>
                      <a:schemeClr val="accent1"/>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0.72</c:v>
                </c:pt>
                <c:pt idx="1">
                  <c:v>0.71</c:v>
                </c:pt>
                <c:pt idx="2">
                  <c:v>0.64</c:v>
                </c:pt>
                <c:pt idx="3">
                  <c:v>0.52</c:v>
                </c:pt>
                <c:pt idx="4">
                  <c:v>0.5</c:v>
                </c:pt>
              </c:numCache>
            </c:numRef>
          </c:val>
          <c:smooth val="0"/>
          <c:extLst xmlns:c16r2="http://schemas.microsoft.com/office/drawing/2015/06/chart">
            <c:ext xmlns:c16="http://schemas.microsoft.com/office/drawing/2014/chart" uri="{C3380CC4-5D6E-409C-BE32-E72D297353CC}">
              <c16:uniqueId val="{00000000-C3EA-430F-840B-78B80445BB6A}"/>
            </c:ext>
          </c:extLst>
        </c:ser>
        <c:ser>
          <c:idx val="1"/>
          <c:order val="1"/>
          <c:tx>
            <c:strRef>
              <c:f>Sheet1!$C$1</c:f>
              <c:strCache>
                <c:ptCount val="1"/>
                <c:pt idx="0">
                  <c:v>Telefon</c:v>
                </c:pt>
              </c:strCache>
            </c:strRef>
          </c:tx>
          <c:marker>
            <c:symbol val="none"/>
          </c:marker>
          <c:dLbls>
            <c:dLbl>
              <c:idx val="0"/>
              <c:layout>
                <c:manualLayout>
                  <c:x val="0"/>
                  <c:y val="4.8461247283117473E-2"/>
                </c:manualLayout>
              </c:layout>
              <c:showLegendKey val="0"/>
              <c:showVal val="1"/>
              <c:showCatName val="0"/>
              <c:showSerName val="0"/>
              <c:showPercent val="0"/>
              <c:showBubbleSize val="0"/>
            </c:dLbl>
            <c:dLbl>
              <c:idx val="1"/>
              <c:layout>
                <c:manualLayout>
                  <c:x val="1.8424427134509779E-3"/>
                  <c:y val="4.1999747645368478E-2"/>
                </c:manualLayout>
              </c:layout>
              <c:showLegendKey val="0"/>
              <c:showVal val="1"/>
              <c:showCatName val="0"/>
              <c:showSerName val="0"/>
              <c:showPercent val="0"/>
              <c:showBubbleSize val="0"/>
            </c:dLbl>
            <c:dLbl>
              <c:idx val="2"/>
              <c:layout>
                <c:manualLayout>
                  <c:x val="3.6848854269019558E-3"/>
                  <c:y val="-5.1691997101991946E-2"/>
                </c:manualLayout>
              </c:layout>
              <c:showLegendKey val="0"/>
              <c:showVal val="1"/>
              <c:showCatName val="0"/>
              <c:showSerName val="0"/>
              <c:showPercent val="0"/>
              <c:showBubbleSize val="0"/>
            </c:dLbl>
            <c:dLbl>
              <c:idx val="3"/>
              <c:layout>
                <c:manualLayout>
                  <c:x val="0"/>
                  <c:y val="-6.4614996377489964E-2"/>
                </c:manualLayout>
              </c:layout>
              <c:showLegendKey val="0"/>
              <c:showVal val="1"/>
              <c:showCatName val="0"/>
              <c:showSerName val="0"/>
              <c:showPercent val="0"/>
              <c:showBubbleSize val="0"/>
            </c:dLbl>
            <c:txPr>
              <a:bodyPr/>
              <a:lstStyle/>
              <a:p>
                <a:pPr>
                  <a:defRPr sz="1400" b="1" i="0" baseline="0">
                    <a:solidFill>
                      <a:schemeClr val="tx2">
                        <a:lumMod val="50000"/>
                        <a:lumOff val="50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0%</c:formatCode>
                <c:ptCount val="5"/>
                <c:pt idx="0">
                  <c:v>0.56000000000000005</c:v>
                </c:pt>
                <c:pt idx="1">
                  <c:v>0.66</c:v>
                </c:pt>
                <c:pt idx="2">
                  <c:v>0.71</c:v>
                </c:pt>
                <c:pt idx="3">
                  <c:v>0.67</c:v>
                </c:pt>
                <c:pt idx="4">
                  <c:v>0.77</c:v>
                </c:pt>
              </c:numCache>
            </c:numRef>
          </c:val>
          <c:smooth val="0"/>
          <c:extLst xmlns:c16r2="http://schemas.microsoft.com/office/drawing/2015/06/chart">
            <c:ext xmlns:c16="http://schemas.microsoft.com/office/drawing/2014/chart" uri="{C3380CC4-5D6E-409C-BE32-E72D297353CC}">
              <c16:uniqueId val="{00000001-C3EA-430F-840B-78B80445BB6A}"/>
            </c:ext>
          </c:extLst>
        </c:ser>
        <c:ser>
          <c:idx val="2"/>
          <c:order val="2"/>
          <c:tx>
            <c:strRef>
              <c:f>Sheet1!$D$1</c:f>
              <c:strCache>
                <c:ptCount val="1"/>
                <c:pt idx="0">
                  <c:v>Tabletă</c:v>
                </c:pt>
              </c:strCache>
            </c:strRef>
          </c:tx>
          <c:marker>
            <c:symbol val="none"/>
          </c:marker>
          <c:dLbls>
            <c:dLbl>
              <c:idx val="0"/>
              <c:layout>
                <c:manualLayout>
                  <c:x val="-7.3697708538039116E-3"/>
                  <c:y val="5.4922746920866475E-2"/>
                </c:manualLayout>
              </c:layout>
              <c:showLegendKey val="0"/>
              <c:showVal val="1"/>
              <c:showCatName val="0"/>
              <c:showSerName val="0"/>
              <c:showPercent val="0"/>
              <c:showBubbleSize val="0"/>
            </c:dLbl>
            <c:dLbl>
              <c:idx val="1"/>
              <c:layout>
                <c:manualLayout>
                  <c:x val="0"/>
                  <c:y val="7.1076496015238966E-2"/>
                </c:manualLayout>
              </c:layout>
              <c:showLegendKey val="0"/>
              <c:showVal val="1"/>
              <c:showCatName val="0"/>
              <c:showSerName val="0"/>
              <c:showPercent val="0"/>
              <c:showBubbleSize val="0"/>
            </c:dLbl>
            <c:dLbl>
              <c:idx val="2"/>
              <c:layout>
                <c:manualLayout>
                  <c:x val="0"/>
                  <c:y val="5.4922746920866475E-2"/>
                </c:manualLayout>
              </c:layout>
              <c:showLegendKey val="0"/>
              <c:showVal val="1"/>
              <c:showCatName val="0"/>
              <c:showSerName val="0"/>
              <c:showPercent val="0"/>
              <c:showBubbleSize val="0"/>
            </c:dLbl>
            <c:dLbl>
              <c:idx val="3"/>
              <c:layout>
                <c:manualLayout>
                  <c:x val="0"/>
                  <c:y val="4.8461247283117473E-2"/>
                </c:manualLayout>
              </c:layout>
              <c:showLegendKey val="0"/>
              <c:showVal val="1"/>
              <c:showCatName val="0"/>
              <c:showSerName val="0"/>
              <c:showPercent val="0"/>
              <c:showBubbleSize val="0"/>
            </c:dLbl>
            <c:txPr>
              <a:bodyPr/>
              <a:lstStyle/>
              <a:p>
                <a:pPr>
                  <a:defRPr sz="1400" b="1" i="0" baseline="0">
                    <a:solidFill>
                      <a:schemeClr val="accent3">
                        <a:lumMod val="75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Sheet1!$D$2:$D$6</c:f>
              <c:numCache>
                <c:formatCode>0%</c:formatCode>
                <c:ptCount val="5"/>
                <c:pt idx="0">
                  <c:v>0.17</c:v>
                </c:pt>
                <c:pt idx="1">
                  <c:v>0.18</c:v>
                </c:pt>
                <c:pt idx="2">
                  <c:v>0.15</c:v>
                </c:pt>
                <c:pt idx="3">
                  <c:v>0.13</c:v>
                </c:pt>
                <c:pt idx="4">
                  <c:v>0.11</c:v>
                </c:pt>
              </c:numCache>
            </c:numRef>
          </c:val>
          <c:smooth val="0"/>
          <c:extLst xmlns:c16r2="http://schemas.microsoft.com/office/drawing/2015/06/chart">
            <c:ext xmlns:c16="http://schemas.microsoft.com/office/drawing/2014/chart" uri="{C3380CC4-5D6E-409C-BE32-E72D297353CC}">
              <c16:uniqueId val="{00000002-C3EA-430F-840B-78B80445BB6A}"/>
            </c:ext>
          </c:extLst>
        </c:ser>
        <c:dLbls>
          <c:showLegendKey val="0"/>
          <c:showVal val="0"/>
          <c:showCatName val="0"/>
          <c:showSerName val="0"/>
          <c:showPercent val="0"/>
          <c:showBubbleSize val="0"/>
        </c:dLbls>
        <c:marker val="1"/>
        <c:smooth val="0"/>
        <c:axId val="147243776"/>
        <c:axId val="147245312"/>
      </c:lineChart>
      <c:catAx>
        <c:axId val="147243776"/>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47245312"/>
        <c:crosses val="autoZero"/>
        <c:auto val="1"/>
        <c:lblAlgn val="ctr"/>
        <c:lblOffset val="100"/>
        <c:noMultiLvlLbl val="0"/>
      </c:catAx>
      <c:valAx>
        <c:axId val="147245312"/>
        <c:scaling>
          <c:orientation val="minMax"/>
          <c:max val="1"/>
        </c:scaling>
        <c:delete val="0"/>
        <c:axPos val="l"/>
        <c:numFmt formatCode="0%" sourceLinked="1"/>
        <c:majorTickMark val="none"/>
        <c:minorTickMark val="none"/>
        <c:tickLblPos val="nextTo"/>
        <c:txPr>
          <a:bodyPr rot="-60000000" vert="horz"/>
          <a:lstStyle/>
          <a:p>
            <a:pPr>
              <a:defRPr/>
            </a:pPr>
            <a:endParaRPr lang="en-US"/>
          </a:p>
        </c:txPr>
        <c:crossAx val="147243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602127138852526"/>
          <c:y val="8.4667623367244746E-2"/>
          <c:w val="0.45780460786160637"/>
          <c:h val="0.89509198740582241"/>
        </c:manualLayout>
      </c:layout>
      <c:barChart>
        <c:barDir val="bar"/>
        <c:grouping val="clustered"/>
        <c:varyColors val="0"/>
        <c:ser>
          <c:idx val="0"/>
          <c:order val="0"/>
          <c:tx>
            <c:strRef>
              <c:f>Sheet1!$B$1</c:f>
              <c:strCache>
                <c:ptCount val="1"/>
                <c:pt idx="0">
                  <c:v>Used last week</c:v>
                </c:pt>
              </c:strCache>
            </c:strRef>
          </c:tx>
          <c:spPr>
            <a:solidFill>
              <a:schemeClr val="accent2">
                <a:lumMod val="60000"/>
                <a:lumOff val="40000"/>
              </a:schemeClr>
            </a:solidFill>
            <a:ln>
              <a:noFill/>
            </a:ln>
            <a:effectLst/>
          </c:spPr>
          <c:invertIfNegative val="0"/>
          <c:dPt>
            <c:idx val="36"/>
            <c:invertIfNegative val="0"/>
            <c:bubble3D val="0"/>
            <c:extLst xmlns:c16r2="http://schemas.microsoft.com/office/drawing/2015/06/chart">
              <c:ext xmlns:c16="http://schemas.microsoft.com/office/drawing/2014/chart" uri="{C3380CC4-5D6E-409C-BE32-E72D297353CC}">
                <c16:uniqueId val="{00000000-A7EE-40ED-A3B5-7E5EABBC02EF}"/>
              </c:ext>
            </c:extLst>
          </c:dPt>
          <c:dLbls>
            <c:dLbl>
              <c:idx val="0"/>
              <c:layout>
                <c:manualLayout>
                  <c:x val="0"/>
                  <c:y val="0"/>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Digi24 online</c:v>
                </c:pt>
                <c:pt idx="1">
                  <c:v>Știrile ProTV online</c:v>
                </c:pt>
                <c:pt idx="2">
                  <c:v>Ziare.com</c:v>
                </c:pt>
                <c:pt idx="3">
                  <c:v>Adevărul online</c:v>
                </c:pt>
                <c:pt idx="4">
                  <c:v>Libertatea online</c:v>
                </c:pt>
                <c:pt idx="5">
                  <c:v>Mediafax online (www.mediafax.ro)</c:v>
                </c:pt>
                <c:pt idx="6">
                  <c:v>Yahoo! News</c:v>
                </c:pt>
                <c:pt idx="7">
                  <c:v>www.stiripesurse.ro</c:v>
                </c:pt>
                <c:pt idx="8">
                  <c:v>www.hotnews.ro</c:v>
                </c:pt>
                <c:pt idx="9">
                  <c:v>Ziarul Financiar online (www.zf.ro)</c:v>
                </c:pt>
                <c:pt idx="10">
                  <c:v>Evenimentul  zilei (www.evz.ro)</c:v>
                </c:pt>
                <c:pt idx="11">
                  <c:v>Capital online (www.capital.ro)</c:v>
                </c:pt>
                <c:pt idx="12">
                  <c:v>Antena 3 online</c:v>
                </c:pt>
                <c:pt idx="13">
                  <c:v>România TV online</c:v>
                </c:pt>
                <c:pt idx="14">
                  <c:v>Dcnews.ro</c:v>
                </c:pt>
                <c:pt idx="15">
                  <c:v>Click online</c:v>
                </c:pt>
              </c:strCache>
            </c:strRef>
          </c:cat>
          <c:val>
            <c:numRef>
              <c:f>Sheet1!$B$2:$B$17</c:f>
              <c:numCache>
                <c:formatCode>0%</c:formatCode>
                <c:ptCount val="16"/>
                <c:pt idx="0">
                  <c:v>0.3503</c:v>
                </c:pt>
                <c:pt idx="1">
                  <c:v>0.28870000000000001</c:v>
                </c:pt>
                <c:pt idx="2">
                  <c:v>0.2843</c:v>
                </c:pt>
                <c:pt idx="3">
                  <c:v>0.24479999999999999</c:v>
                </c:pt>
                <c:pt idx="4">
                  <c:v>0.24149999999999999</c:v>
                </c:pt>
                <c:pt idx="5">
                  <c:v>0.22770000000000001</c:v>
                </c:pt>
                <c:pt idx="6">
                  <c:v>0.21560000000000001</c:v>
                </c:pt>
                <c:pt idx="7">
                  <c:v>0.19980000000000001</c:v>
                </c:pt>
                <c:pt idx="8">
                  <c:v>0.19500000000000001</c:v>
                </c:pt>
                <c:pt idx="9">
                  <c:v>0.1847</c:v>
                </c:pt>
                <c:pt idx="10">
                  <c:v>0.17069999999999999</c:v>
                </c:pt>
                <c:pt idx="11">
                  <c:v>0.161</c:v>
                </c:pt>
                <c:pt idx="12">
                  <c:v>0.1575</c:v>
                </c:pt>
                <c:pt idx="13">
                  <c:v>0.15490000000000001</c:v>
                </c:pt>
                <c:pt idx="14">
                  <c:v>0.14610000000000001</c:v>
                </c:pt>
                <c:pt idx="15">
                  <c:v>0.14380000000000001</c:v>
                </c:pt>
              </c:numCache>
            </c:numRef>
          </c:val>
          <c:extLst xmlns:c16r2="http://schemas.microsoft.com/office/drawing/2015/06/chart">
            <c:ext xmlns:c16="http://schemas.microsoft.com/office/drawing/2014/chart" uri="{C3380CC4-5D6E-409C-BE32-E72D297353CC}">
              <c16:uniqueId val="{00000001-A7EE-40ED-A3B5-7E5EABBC02EF}"/>
            </c:ext>
          </c:extLst>
        </c:ser>
        <c:ser>
          <c:idx val="1"/>
          <c:order val="1"/>
          <c:tx>
            <c:strRef>
              <c:f>Sheet1!$C$1</c:f>
              <c:strCache>
                <c:ptCount val="1"/>
                <c:pt idx="0">
                  <c:v>Used 3 days or more</c:v>
                </c:pt>
              </c:strCache>
            </c:strRef>
          </c:tx>
          <c:spPr>
            <a:solidFill>
              <a:schemeClr val="accent2"/>
            </a:solidFill>
            <a:ln>
              <a:noFill/>
            </a:ln>
            <a:effectLst/>
          </c:spPr>
          <c:invertIfNegative val="0"/>
          <c:cat>
            <c:strRef>
              <c:f>Sheet1!$A$2:$A$17</c:f>
              <c:strCache>
                <c:ptCount val="16"/>
                <c:pt idx="0">
                  <c:v>Digi24 online</c:v>
                </c:pt>
                <c:pt idx="1">
                  <c:v>Știrile ProTV online</c:v>
                </c:pt>
                <c:pt idx="2">
                  <c:v>Ziare.com</c:v>
                </c:pt>
                <c:pt idx="3">
                  <c:v>Adevărul online</c:v>
                </c:pt>
                <c:pt idx="4">
                  <c:v>Libertatea online</c:v>
                </c:pt>
                <c:pt idx="5">
                  <c:v>Mediafax online (www.mediafax.ro)</c:v>
                </c:pt>
                <c:pt idx="6">
                  <c:v>Yahoo! News</c:v>
                </c:pt>
                <c:pt idx="7">
                  <c:v>www.stiripesurse.ro</c:v>
                </c:pt>
                <c:pt idx="8">
                  <c:v>www.hotnews.ro</c:v>
                </c:pt>
                <c:pt idx="9">
                  <c:v>Ziarul Financiar online (www.zf.ro)</c:v>
                </c:pt>
                <c:pt idx="10">
                  <c:v>Evenimentul  zilei (www.evz.ro)</c:v>
                </c:pt>
                <c:pt idx="11">
                  <c:v>Capital online (www.capital.ro)</c:v>
                </c:pt>
                <c:pt idx="12">
                  <c:v>Antena 3 online</c:v>
                </c:pt>
                <c:pt idx="13">
                  <c:v>România TV online</c:v>
                </c:pt>
                <c:pt idx="14">
                  <c:v>Dcnews.ro</c:v>
                </c:pt>
                <c:pt idx="15">
                  <c:v>Click online</c:v>
                </c:pt>
              </c:strCache>
            </c:strRef>
          </c:cat>
          <c:val>
            <c:numRef>
              <c:f>Sheet1!$C$2:$C$17</c:f>
              <c:numCache>
                <c:formatCode>0%</c:formatCode>
                <c:ptCount val="16"/>
                <c:pt idx="0">
                  <c:v>0.25319999999999998</c:v>
                </c:pt>
                <c:pt idx="1">
                  <c:v>0.1898</c:v>
                </c:pt>
                <c:pt idx="2">
                  <c:v>0.12039999999999999</c:v>
                </c:pt>
                <c:pt idx="3">
                  <c:v>9.9400000000000002E-2</c:v>
                </c:pt>
                <c:pt idx="4">
                  <c:v>0.1055</c:v>
                </c:pt>
                <c:pt idx="5">
                  <c:v>0.1024</c:v>
                </c:pt>
                <c:pt idx="6">
                  <c:v>0.1227</c:v>
                </c:pt>
                <c:pt idx="7">
                  <c:v>9.1999999999999998E-2</c:v>
                </c:pt>
                <c:pt idx="8">
                  <c:v>0.10199999999999999</c:v>
                </c:pt>
                <c:pt idx="9">
                  <c:v>8.6800000000000002E-2</c:v>
                </c:pt>
                <c:pt idx="10">
                  <c:v>6.5600000000000006E-2</c:v>
                </c:pt>
                <c:pt idx="11">
                  <c:v>6.1899999999999997E-2</c:v>
                </c:pt>
                <c:pt idx="12">
                  <c:v>0.1017</c:v>
                </c:pt>
                <c:pt idx="13">
                  <c:v>8.6800000000000002E-2</c:v>
                </c:pt>
                <c:pt idx="14">
                  <c:v>8.1299999999999997E-2</c:v>
                </c:pt>
                <c:pt idx="15">
                  <c:v>6.3700000000000007E-2</c:v>
                </c:pt>
              </c:numCache>
            </c:numRef>
          </c:val>
          <c:extLst xmlns:c16r2="http://schemas.microsoft.com/office/drawing/2015/06/chart">
            <c:ext xmlns:c16="http://schemas.microsoft.com/office/drawing/2014/chart" uri="{C3380CC4-5D6E-409C-BE32-E72D297353CC}">
              <c16:uniqueId val="{00000002-A7EE-40ED-A3B5-7E5EABBC02EF}"/>
            </c:ext>
          </c:extLst>
        </c:ser>
        <c:dLbls>
          <c:showLegendKey val="0"/>
          <c:showVal val="0"/>
          <c:showCatName val="0"/>
          <c:showSerName val="0"/>
          <c:showPercent val="0"/>
          <c:showBubbleSize val="0"/>
        </c:dLbls>
        <c:gapWidth val="10"/>
        <c:overlap val="100"/>
        <c:axId val="147624704"/>
        <c:axId val="147626240"/>
      </c:barChart>
      <c:catAx>
        <c:axId val="147624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crossAx val="147626240"/>
        <c:crosses val="autoZero"/>
        <c:auto val="1"/>
        <c:lblAlgn val="ctr"/>
        <c:lblOffset val="100"/>
        <c:noMultiLvlLbl val="0"/>
      </c:catAx>
      <c:valAx>
        <c:axId val="147626240"/>
        <c:scaling>
          <c:orientation val="minMax"/>
        </c:scaling>
        <c:delete val="1"/>
        <c:axPos val="t"/>
        <c:numFmt formatCode="0%" sourceLinked="1"/>
        <c:majorTickMark val="none"/>
        <c:minorTickMark val="none"/>
        <c:tickLblPos val="nextTo"/>
        <c:crossAx val="14762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790442768838887"/>
          <c:y val="8.4667623367244746E-2"/>
          <c:w val="0.48592145156174271"/>
          <c:h val="0.89509198740582241"/>
        </c:manualLayout>
      </c:layout>
      <c:barChart>
        <c:barDir val="bar"/>
        <c:grouping val="clustered"/>
        <c:varyColors val="0"/>
        <c:ser>
          <c:idx val="0"/>
          <c:order val="0"/>
          <c:tx>
            <c:strRef>
              <c:f>Sheet1!$B$1</c:f>
              <c:strCache>
                <c:ptCount val="1"/>
                <c:pt idx="0">
                  <c:v>Used last week</c:v>
                </c:pt>
              </c:strCache>
            </c:strRef>
          </c:tx>
          <c:spPr>
            <a:solidFill>
              <a:schemeClr val="accent3"/>
            </a:solidFill>
            <a:ln>
              <a:noFill/>
            </a:ln>
            <a:effectLst/>
          </c:spPr>
          <c:invertIfNegative val="0"/>
          <c:dPt>
            <c:idx val="36"/>
            <c:invertIfNegative val="0"/>
            <c:bubble3D val="0"/>
            <c:extLst xmlns:c16r2="http://schemas.microsoft.com/office/drawing/2015/06/chart">
              <c:ext xmlns:c16="http://schemas.microsoft.com/office/drawing/2014/chart" uri="{C3380CC4-5D6E-409C-BE32-E72D297353CC}">
                <c16:uniqueId val="{00000000-EBC1-406F-A579-FDC0E3BD9B4C}"/>
              </c:ext>
            </c:extLst>
          </c:dPt>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Pro TV</c:v>
                </c:pt>
                <c:pt idx="1">
                  <c:v>Digi24</c:v>
                </c:pt>
                <c:pt idx="2">
                  <c:v>Antena 1</c:v>
                </c:pt>
                <c:pt idx="3">
                  <c:v>Antena 3</c:v>
                </c:pt>
                <c:pt idx="4">
                  <c:v>Romania TV</c:v>
                </c:pt>
                <c:pt idx="5">
                  <c:v>TVR</c:v>
                </c:pt>
                <c:pt idx="6">
                  <c:v>B1 TV</c:v>
                </c:pt>
                <c:pt idx="7">
                  <c:v>Adevarul</c:v>
                </c:pt>
                <c:pt idx="8">
                  <c:v>Realitatea Plus</c:v>
                </c:pt>
                <c:pt idx="9">
                  <c:v>Kanal D</c:v>
                </c:pt>
                <c:pt idx="10">
                  <c:v>Radio Europa FM</c:v>
                </c:pt>
                <c:pt idx="11">
                  <c:v>Radio Romania Actualități</c:v>
                </c:pt>
                <c:pt idx="12">
                  <c:v>Libertatea</c:v>
                </c:pt>
                <c:pt idx="13">
                  <c:v>Un ziar regional sau local</c:v>
                </c:pt>
                <c:pt idx="14">
                  <c:v>Prima TV</c:v>
                </c:pt>
                <c:pt idx="15">
                  <c:v>Un ziar local gratuit, ca Metro</c:v>
                </c:pt>
              </c:strCache>
            </c:strRef>
          </c:cat>
          <c:val>
            <c:numRef>
              <c:f>Sheet1!$B$2:$B$17</c:f>
              <c:numCache>
                <c:formatCode>0%</c:formatCode>
                <c:ptCount val="16"/>
                <c:pt idx="0">
                  <c:v>0.60550000000000004</c:v>
                </c:pt>
                <c:pt idx="1">
                  <c:v>0.46710000000000002</c:v>
                </c:pt>
                <c:pt idx="2">
                  <c:v>0.39900000000000002</c:v>
                </c:pt>
                <c:pt idx="3">
                  <c:v>0.32950000000000002</c:v>
                </c:pt>
                <c:pt idx="4">
                  <c:v>0.29349999999999998</c:v>
                </c:pt>
                <c:pt idx="5">
                  <c:v>0.27439999999999998</c:v>
                </c:pt>
                <c:pt idx="6">
                  <c:v>0.23250000000000001</c:v>
                </c:pt>
                <c:pt idx="7">
                  <c:v>0.2243</c:v>
                </c:pt>
                <c:pt idx="8">
                  <c:v>0.2208</c:v>
                </c:pt>
                <c:pt idx="9">
                  <c:v>0.2092</c:v>
                </c:pt>
                <c:pt idx="10">
                  <c:v>0.19489999999999999</c:v>
                </c:pt>
                <c:pt idx="11">
                  <c:v>0.18060000000000001</c:v>
                </c:pt>
                <c:pt idx="12">
                  <c:v>0.17710000000000001</c:v>
                </c:pt>
                <c:pt idx="13">
                  <c:v>0.17530000000000001</c:v>
                </c:pt>
                <c:pt idx="14">
                  <c:v>0.1663</c:v>
                </c:pt>
                <c:pt idx="15">
                  <c:v>0.1353</c:v>
                </c:pt>
              </c:numCache>
            </c:numRef>
          </c:val>
          <c:extLst xmlns:c16r2="http://schemas.microsoft.com/office/drawing/2015/06/chart">
            <c:ext xmlns:c16="http://schemas.microsoft.com/office/drawing/2014/chart" uri="{C3380CC4-5D6E-409C-BE32-E72D297353CC}">
              <c16:uniqueId val="{00000001-EBC1-406F-A579-FDC0E3BD9B4C}"/>
            </c:ext>
          </c:extLst>
        </c:ser>
        <c:ser>
          <c:idx val="1"/>
          <c:order val="1"/>
          <c:tx>
            <c:strRef>
              <c:f>Sheet1!$C$1</c:f>
              <c:strCache>
                <c:ptCount val="1"/>
                <c:pt idx="0">
                  <c:v>Used 3 days or more</c:v>
                </c:pt>
              </c:strCache>
            </c:strRef>
          </c:tx>
          <c:spPr>
            <a:solidFill>
              <a:schemeClr val="accent3">
                <a:lumMod val="50000"/>
              </a:schemeClr>
            </a:solidFill>
            <a:ln>
              <a:noFill/>
            </a:ln>
            <a:effectLst/>
          </c:spPr>
          <c:invertIfNegative val="0"/>
          <c:cat>
            <c:strRef>
              <c:f>Sheet1!$A$2:$A$17</c:f>
              <c:strCache>
                <c:ptCount val="16"/>
                <c:pt idx="0">
                  <c:v>Pro TV</c:v>
                </c:pt>
                <c:pt idx="1">
                  <c:v>Digi24</c:v>
                </c:pt>
                <c:pt idx="2">
                  <c:v>Antena 1</c:v>
                </c:pt>
                <c:pt idx="3">
                  <c:v>Antena 3</c:v>
                </c:pt>
                <c:pt idx="4">
                  <c:v>Romania TV</c:v>
                </c:pt>
                <c:pt idx="5">
                  <c:v>TVR</c:v>
                </c:pt>
                <c:pt idx="6">
                  <c:v>B1 TV</c:v>
                </c:pt>
                <c:pt idx="7">
                  <c:v>Adevarul</c:v>
                </c:pt>
                <c:pt idx="8">
                  <c:v>Realitatea Plus</c:v>
                </c:pt>
                <c:pt idx="9">
                  <c:v>Kanal D</c:v>
                </c:pt>
                <c:pt idx="10">
                  <c:v>Radio Europa FM</c:v>
                </c:pt>
                <c:pt idx="11">
                  <c:v>Radio Romania Actualități</c:v>
                </c:pt>
                <c:pt idx="12">
                  <c:v>Libertatea</c:v>
                </c:pt>
                <c:pt idx="13">
                  <c:v>Un ziar regional sau local</c:v>
                </c:pt>
                <c:pt idx="14">
                  <c:v>Prima TV</c:v>
                </c:pt>
                <c:pt idx="15">
                  <c:v>Un ziar local gratuit, ca Metro</c:v>
                </c:pt>
              </c:strCache>
            </c:strRef>
          </c:cat>
          <c:val>
            <c:numRef>
              <c:f>Sheet1!$C$2:$C$17</c:f>
              <c:numCache>
                <c:formatCode>0%</c:formatCode>
                <c:ptCount val="16"/>
                <c:pt idx="0">
                  <c:v>0.48330000000000001</c:v>
                </c:pt>
                <c:pt idx="1">
                  <c:v>0.35249999999999998</c:v>
                </c:pt>
                <c:pt idx="2">
                  <c:v>0.2681</c:v>
                </c:pt>
                <c:pt idx="3">
                  <c:v>0.2379</c:v>
                </c:pt>
                <c:pt idx="4">
                  <c:v>0.2051</c:v>
                </c:pt>
                <c:pt idx="5">
                  <c:v>0.17050000000000001</c:v>
                </c:pt>
                <c:pt idx="6">
                  <c:v>0.14130000000000001</c:v>
                </c:pt>
                <c:pt idx="7">
                  <c:v>8.6499999999999994E-2</c:v>
                </c:pt>
                <c:pt idx="8">
                  <c:v>0.1336</c:v>
                </c:pt>
                <c:pt idx="9">
                  <c:v>0.12559999999999999</c:v>
                </c:pt>
                <c:pt idx="10">
                  <c:v>0.1124</c:v>
                </c:pt>
                <c:pt idx="11">
                  <c:v>0.1057</c:v>
                </c:pt>
                <c:pt idx="12">
                  <c:v>6.3200000000000006E-2</c:v>
                </c:pt>
                <c:pt idx="13">
                  <c:v>5.4199999999999998E-2</c:v>
                </c:pt>
                <c:pt idx="14">
                  <c:v>8.1500000000000003E-2</c:v>
                </c:pt>
                <c:pt idx="15">
                  <c:v>4.6800000000000001E-2</c:v>
                </c:pt>
              </c:numCache>
            </c:numRef>
          </c:val>
          <c:extLst xmlns:c16r2="http://schemas.microsoft.com/office/drawing/2015/06/chart">
            <c:ext xmlns:c16="http://schemas.microsoft.com/office/drawing/2014/chart" uri="{C3380CC4-5D6E-409C-BE32-E72D297353CC}">
              <c16:uniqueId val="{00000002-EBC1-406F-A579-FDC0E3BD9B4C}"/>
            </c:ext>
          </c:extLst>
        </c:ser>
        <c:dLbls>
          <c:showLegendKey val="0"/>
          <c:showVal val="0"/>
          <c:showCatName val="0"/>
          <c:showSerName val="0"/>
          <c:showPercent val="0"/>
          <c:showBubbleSize val="0"/>
        </c:dLbls>
        <c:gapWidth val="10"/>
        <c:overlap val="100"/>
        <c:axId val="147648512"/>
        <c:axId val="147650048"/>
      </c:barChart>
      <c:catAx>
        <c:axId val="14764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7650048"/>
        <c:crosses val="autoZero"/>
        <c:auto val="1"/>
        <c:lblAlgn val="ctr"/>
        <c:lblOffset val="100"/>
        <c:noMultiLvlLbl val="0"/>
      </c:catAx>
      <c:valAx>
        <c:axId val="147650048"/>
        <c:scaling>
          <c:orientation val="minMax"/>
        </c:scaling>
        <c:delete val="1"/>
        <c:axPos val="t"/>
        <c:numFmt formatCode="0%" sourceLinked="1"/>
        <c:majorTickMark val="none"/>
        <c:minorTickMark val="none"/>
        <c:tickLblPos val="nextTo"/>
        <c:crossAx val="147648512"/>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latin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o-RO"/>
              <a:t>Interesul</a:t>
            </a:r>
            <a:r>
              <a:rPr lang="ro-RO" baseline="0"/>
              <a:t> pentru subiecte locale</a:t>
            </a:r>
            <a:endParaRPr lang="vi-VN"/>
          </a:p>
        </c:rich>
      </c:tx>
      <c:layout>
        <c:manualLayout>
          <c:xMode val="edge"/>
          <c:yMode val="edge"/>
          <c:x val="0.16289588801399826"/>
          <c:y val="3.3670033670033669E-2"/>
        </c:manualLayout>
      </c:layout>
      <c:overlay val="0"/>
    </c:title>
    <c:autoTitleDeleted val="0"/>
    <c:plotArea>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Foaie1!$A$1:$A$16</c:f>
              <c:strCache>
                <c:ptCount val="16"/>
                <c:pt idx="0">
                  <c:v>COVID/ sănătate</c:v>
                </c:pt>
                <c:pt idx="1">
                  <c:v>Meteo</c:v>
                </c:pt>
                <c:pt idx="2">
                  <c:v>Politică/ administrație</c:v>
                </c:pt>
                <c:pt idx="3">
                  <c:v>Economie</c:v>
                </c:pt>
                <c:pt idx="4">
                  <c:v>Trafic</c:v>
                </c:pt>
                <c:pt idx="5">
                  <c:v>Slujbe</c:v>
                </c:pt>
                <c:pt idx="6">
                  <c:v>Școli</c:v>
                </c:pt>
                <c:pt idx="7">
                  <c:v>Cumpărături</c:v>
                </c:pt>
                <c:pt idx="8">
                  <c:v>Timp liber</c:v>
                </c:pt>
                <c:pt idx="9">
                  <c:v>Imobiliare</c:v>
                </c:pt>
                <c:pt idx="10">
                  <c:v>Sport</c:v>
                </c:pt>
                <c:pt idx="11">
                  <c:v>Servicii/ meșteri</c:v>
                </c:pt>
                <c:pt idx="12">
                  <c:v>Poliție</c:v>
                </c:pt>
                <c:pt idx="13">
                  <c:v>Altele</c:v>
                </c:pt>
                <c:pt idx="14">
                  <c:v>Mica publicitate</c:v>
                </c:pt>
                <c:pt idx="15">
                  <c:v>Niciunul</c:v>
                </c:pt>
              </c:strCache>
            </c:strRef>
          </c:cat>
          <c:val>
            <c:numRef>
              <c:f>Foaie1!$B$1:$B$16</c:f>
              <c:numCache>
                <c:formatCode>0%</c:formatCode>
                <c:ptCount val="16"/>
                <c:pt idx="0">
                  <c:v>0.58150000000000002</c:v>
                </c:pt>
                <c:pt idx="1">
                  <c:v>0.57779999999999998</c:v>
                </c:pt>
                <c:pt idx="2">
                  <c:v>0.45050000000000001</c:v>
                </c:pt>
                <c:pt idx="3">
                  <c:v>0.3654</c:v>
                </c:pt>
                <c:pt idx="4">
                  <c:v>0.34670000000000001</c:v>
                </c:pt>
                <c:pt idx="5">
                  <c:v>0.309</c:v>
                </c:pt>
                <c:pt idx="6">
                  <c:v>0.2697</c:v>
                </c:pt>
                <c:pt idx="7">
                  <c:v>0.25940000000000002</c:v>
                </c:pt>
                <c:pt idx="8">
                  <c:v>0.24329999999999999</c:v>
                </c:pt>
                <c:pt idx="9">
                  <c:v>0.24210000000000001</c:v>
                </c:pt>
                <c:pt idx="10">
                  <c:v>0.20150000000000001</c:v>
                </c:pt>
                <c:pt idx="11">
                  <c:v>0.19389999999999999</c:v>
                </c:pt>
                <c:pt idx="12">
                  <c:v>0.18190000000000001</c:v>
                </c:pt>
                <c:pt idx="13">
                  <c:v>0.11799999999999999</c:v>
                </c:pt>
                <c:pt idx="14">
                  <c:v>0.1119</c:v>
                </c:pt>
                <c:pt idx="15">
                  <c:v>4.0099999999999997E-2</c:v>
                </c:pt>
              </c:numCache>
            </c:numRef>
          </c:val>
        </c:ser>
        <c:dLbls>
          <c:showLegendKey val="0"/>
          <c:showVal val="0"/>
          <c:showCatName val="0"/>
          <c:showSerName val="0"/>
          <c:showPercent val="0"/>
          <c:showBubbleSize val="0"/>
        </c:dLbls>
        <c:gapWidth val="150"/>
        <c:axId val="149922560"/>
        <c:axId val="149924096"/>
      </c:barChart>
      <c:catAx>
        <c:axId val="149922560"/>
        <c:scaling>
          <c:orientation val="minMax"/>
        </c:scaling>
        <c:delete val="0"/>
        <c:axPos val="b"/>
        <c:majorTickMark val="none"/>
        <c:minorTickMark val="none"/>
        <c:tickLblPos val="nextTo"/>
        <c:txPr>
          <a:bodyPr/>
          <a:lstStyle/>
          <a:p>
            <a:pPr>
              <a:defRPr sz="1200" baseline="0">
                <a:latin typeface="Arial" panose="020B0604020202020204" pitchFamily="34" charset="0"/>
              </a:defRPr>
            </a:pPr>
            <a:endParaRPr lang="en-US"/>
          </a:p>
        </c:txPr>
        <c:crossAx val="149924096"/>
        <c:crosses val="autoZero"/>
        <c:auto val="1"/>
        <c:lblAlgn val="ctr"/>
        <c:lblOffset val="100"/>
        <c:noMultiLvlLbl val="0"/>
      </c:catAx>
      <c:valAx>
        <c:axId val="149924096"/>
        <c:scaling>
          <c:orientation val="minMax"/>
        </c:scaling>
        <c:delete val="0"/>
        <c:axPos val="l"/>
        <c:majorGridlines/>
        <c:numFmt formatCode="0%" sourceLinked="1"/>
        <c:majorTickMark val="none"/>
        <c:minorTickMark val="none"/>
        <c:tickLblPos val="nextTo"/>
        <c:crossAx val="14992256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multiLvlStrRef>
              <c:f>Foaie1!$E$27:$F$33</c:f>
              <c:multiLvlStrCache>
                <c:ptCount val="7"/>
                <c:lvl>
                  <c:pt idx="0">
                    <c:v>televiziune locală &amp; site-ul televiziunii</c:v>
                  </c:pt>
                  <c:pt idx="1">
                    <c:v>motoare de căutare</c:v>
                  </c:pt>
                  <c:pt idx="2">
                    <c:v>motoare de căutare</c:v>
                  </c:pt>
                  <c:pt idx="3">
                    <c:v>publicații locale și site-urile lor</c:v>
                  </c:pt>
                  <c:pt idx="4">
                    <c:v>publicații locale și site-urile lor</c:v>
                  </c:pt>
                  <c:pt idx="5">
                    <c:v>motoare de căutare</c:v>
                  </c:pt>
                  <c:pt idx="6">
                    <c:v>rețele de socializare</c:v>
                  </c:pt>
                </c:lvl>
                <c:lvl>
                  <c:pt idx="0">
                    <c:v>COVID</c:v>
                  </c:pt>
                  <c:pt idx="1">
                    <c:v>COVID</c:v>
                  </c:pt>
                  <c:pt idx="2">
                    <c:v>Meteo</c:v>
                  </c:pt>
                  <c:pt idx="3">
                    <c:v>Politică/ Adm.</c:v>
                  </c:pt>
                  <c:pt idx="4">
                    <c:v>Econo-mie</c:v>
                  </c:pt>
                  <c:pt idx="5">
                    <c:v>Trafic</c:v>
                  </c:pt>
                  <c:pt idx="6">
                    <c:v>Trafic</c:v>
                  </c:pt>
                </c:lvl>
              </c:multiLvlStrCache>
            </c:multiLvlStrRef>
          </c:cat>
          <c:val>
            <c:numRef>
              <c:f>Foaie1!$G$27:$G$33</c:f>
              <c:numCache>
                <c:formatCode>0%</c:formatCode>
                <c:ptCount val="7"/>
                <c:pt idx="0">
                  <c:v>0.22</c:v>
                </c:pt>
                <c:pt idx="1">
                  <c:v>0.21</c:v>
                </c:pt>
                <c:pt idx="2">
                  <c:v>0.35</c:v>
                </c:pt>
                <c:pt idx="3">
                  <c:v>0.26</c:v>
                </c:pt>
                <c:pt idx="4">
                  <c:v>0.3</c:v>
                </c:pt>
                <c:pt idx="5">
                  <c:v>0.22</c:v>
                </c:pt>
                <c:pt idx="6">
                  <c:v>0.2</c:v>
                </c:pt>
              </c:numCache>
            </c:numRef>
          </c:val>
        </c:ser>
        <c:dLbls>
          <c:showLegendKey val="0"/>
          <c:showVal val="0"/>
          <c:showCatName val="0"/>
          <c:showSerName val="0"/>
          <c:showPercent val="0"/>
          <c:showBubbleSize val="0"/>
        </c:dLbls>
        <c:gapWidth val="150"/>
        <c:axId val="150352640"/>
        <c:axId val="150354176"/>
      </c:barChart>
      <c:catAx>
        <c:axId val="150352640"/>
        <c:scaling>
          <c:orientation val="minMax"/>
        </c:scaling>
        <c:delete val="0"/>
        <c:axPos val="l"/>
        <c:majorTickMark val="out"/>
        <c:minorTickMark val="none"/>
        <c:tickLblPos val="nextTo"/>
        <c:crossAx val="150354176"/>
        <c:crosses val="autoZero"/>
        <c:auto val="1"/>
        <c:lblAlgn val="ctr"/>
        <c:lblOffset val="100"/>
        <c:noMultiLvlLbl val="0"/>
      </c:catAx>
      <c:valAx>
        <c:axId val="150354176"/>
        <c:scaling>
          <c:orientation val="minMax"/>
        </c:scaling>
        <c:delete val="0"/>
        <c:axPos val="b"/>
        <c:majorGridlines/>
        <c:numFmt formatCode="0%" sourceLinked="1"/>
        <c:majorTickMark val="out"/>
        <c:minorTickMark val="none"/>
        <c:tickLblPos val="nextTo"/>
        <c:crossAx val="150352640"/>
        <c:crosses val="autoZero"/>
        <c:crossBetween val="between"/>
      </c:valAx>
    </c:plotArea>
    <c:plotVisOnly val="1"/>
    <c:dispBlanksAs val="gap"/>
    <c:showDLblsOverMax val="0"/>
  </c:chart>
  <c:txPr>
    <a:bodyPr/>
    <a:lstStyle/>
    <a:p>
      <a:pPr>
        <a:defRPr sz="1200" baseline="0">
          <a:latin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multiLvlStrRef>
              <c:f>Foaie1!$E$27:$F$33</c:f>
              <c:multiLvlStrCache>
                <c:ptCount val="7"/>
                <c:lvl>
                  <c:pt idx="0">
                    <c:v>televiziune locală &amp; site-ul televiziunii</c:v>
                  </c:pt>
                  <c:pt idx="1">
                    <c:v>motoare de căutare</c:v>
                  </c:pt>
                  <c:pt idx="2">
                    <c:v>motoare de căutare</c:v>
                  </c:pt>
                  <c:pt idx="3">
                    <c:v>publicații locale și site-urile lor</c:v>
                  </c:pt>
                  <c:pt idx="4">
                    <c:v>publicații locale și site-urile lor</c:v>
                  </c:pt>
                  <c:pt idx="5">
                    <c:v>motoare de căutare</c:v>
                  </c:pt>
                  <c:pt idx="6">
                    <c:v>rețele de socializare</c:v>
                  </c:pt>
                </c:lvl>
                <c:lvl>
                  <c:pt idx="0">
                    <c:v>COVID</c:v>
                  </c:pt>
                  <c:pt idx="1">
                    <c:v>COVID</c:v>
                  </c:pt>
                  <c:pt idx="2">
                    <c:v>Meteo</c:v>
                  </c:pt>
                  <c:pt idx="3">
                    <c:v>Politică/ Adm.</c:v>
                  </c:pt>
                  <c:pt idx="4">
                    <c:v>Econo-mie</c:v>
                  </c:pt>
                  <c:pt idx="5">
                    <c:v>Trafic</c:v>
                  </c:pt>
                  <c:pt idx="6">
                    <c:v>Trafic</c:v>
                  </c:pt>
                </c:lvl>
              </c:multiLvlStrCache>
            </c:multiLvlStrRef>
          </c:cat>
          <c:val>
            <c:numRef>
              <c:f>Foaie1!$G$27:$G$33</c:f>
              <c:numCache>
                <c:formatCode>0%</c:formatCode>
                <c:ptCount val="7"/>
                <c:pt idx="0">
                  <c:v>0.22</c:v>
                </c:pt>
                <c:pt idx="1">
                  <c:v>0.21</c:v>
                </c:pt>
                <c:pt idx="2">
                  <c:v>0.35</c:v>
                </c:pt>
                <c:pt idx="3">
                  <c:v>0.26</c:v>
                </c:pt>
                <c:pt idx="4">
                  <c:v>0.3</c:v>
                </c:pt>
                <c:pt idx="5">
                  <c:v>0.22</c:v>
                </c:pt>
                <c:pt idx="6">
                  <c:v>0.2</c:v>
                </c:pt>
              </c:numCache>
            </c:numRef>
          </c:val>
        </c:ser>
        <c:dLbls>
          <c:showLegendKey val="0"/>
          <c:showVal val="0"/>
          <c:showCatName val="0"/>
          <c:showSerName val="0"/>
          <c:showPercent val="0"/>
          <c:showBubbleSize val="0"/>
        </c:dLbls>
        <c:gapWidth val="150"/>
        <c:axId val="150368640"/>
        <c:axId val="150370176"/>
      </c:barChart>
      <c:catAx>
        <c:axId val="150368640"/>
        <c:scaling>
          <c:orientation val="minMax"/>
        </c:scaling>
        <c:delete val="0"/>
        <c:axPos val="l"/>
        <c:majorTickMark val="out"/>
        <c:minorTickMark val="none"/>
        <c:tickLblPos val="nextTo"/>
        <c:crossAx val="150370176"/>
        <c:crosses val="autoZero"/>
        <c:auto val="1"/>
        <c:lblAlgn val="ctr"/>
        <c:lblOffset val="100"/>
        <c:noMultiLvlLbl val="0"/>
      </c:catAx>
      <c:valAx>
        <c:axId val="150370176"/>
        <c:scaling>
          <c:orientation val="minMax"/>
        </c:scaling>
        <c:delete val="0"/>
        <c:axPos val="b"/>
        <c:majorGridlines/>
        <c:numFmt formatCode="0%" sourceLinked="1"/>
        <c:majorTickMark val="out"/>
        <c:minorTickMark val="none"/>
        <c:tickLblPos val="nextTo"/>
        <c:crossAx val="150368640"/>
        <c:crosses val="autoZero"/>
        <c:crossBetween val="between"/>
      </c:valAx>
    </c:plotArea>
    <c:plotVisOnly val="1"/>
    <c:dispBlanksAs val="gap"/>
    <c:showDLblsOverMax val="0"/>
  </c:chart>
  <c:txPr>
    <a:bodyPr/>
    <a:lstStyle/>
    <a:p>
      <a:pPr>
        <a:defRPr sz="1200" baseline="0">
          <a:latin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33506-A79E-4108-990C-89844DCC64E0}" type="slidenum">
              <a:rPr lang="en-GB" smtClean="0"/>
              <a:t>‹#›</a:t>
            </a:fld>
            <a:endParaRPr lang="en-GB"/>
          </a:p>
        </p:txBody>
      </p:sp>
    </p:spTree>
    <p:extLst>
      <p:ext uri="{BB962C8B-B14F-4D97-AF65-F5344CB8AC3E}">
        <p14:creationId xmlns:p14="http://schemas.microsoft.com/office/powerpoint/2010/main" val="226821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C9EF2-03E5-4E82-A0A2-F448F6C8482F}" type="datetimeFigureOut">
              <a:rPr lang="en-GB" smtClean="0"/>
              <a:t>22/06/2021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1AB53-D344-45E5-872F-9DEDC3A08EDA}" type="slidenum">
              <a:rPr lang="en-GB" smtClean="0"/>
              <a:t>‹#›</a:t>
            </a:fld>
            <a:endParaRPr lang="en-GB"/>
          </a:p>
        </p:txBody>
      </p:sp>
    </p:spTree>
    <p:extLst>
      <p:ext uri="{BB962C8B-B14F-4D97-AF65-F5344CB8AC3E}">
        <p14:creationId xmlns:p14="http://schemas.microsoft.com/office/powerpoint/2010/main" val="110806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B341AB53-D344-45E5-872F-9DEDC3A08EDA}" type="slidenum">
              <a:rPr lang="en-GB" smtClean="0"/>
              <a:t>1</a:t>
            </a:fld>
            <a:endParaRPr lang="en-GB"/>
          </a:p>
        </p:txBody>
      </p:sp>
    </p:spTree>
    <p:extLst>
      <p:ext uri="{BB962C8B-B14F-4D97-AF65-F5344CB8AC3E}">
        <p14:creationId xmlns:p14="http://schemas.microsoft.com/office/powerpoint/2010/main" val="322647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2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2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B341AB53-D344-45E5-872F-9DEDC3A08EDA}" type="slidenum">
              <a:rPr lang="en-GB" smtClean="0"/>
              <a:t>22</a:t>
            </a:fld>
            <a:endParaRPr lang="en-GB"/>
          </a:p>
        </p:txBody>
      </p:sp>
    </p:spTree>
    <p:extLst>
      <p:ext uri="{BB962C8B-B14F-4D97-AF65-F5344CB8AC3E}">
        <p14:creationId xmlns:p14="http://schemas.microsoft.com/office/powerpoint/2010/main" val="322647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2</a:t>
            </a:fld>
            <a:endParaRPr lang="en-GB"/>
          </a:p>
        </p:txBody>
      </p:sp>
    </p:spTree>
    <p:extLst>
      <p:ext uri="{BB962C8B-B14F-4D97-AF65-F5344CB8AC3E}">
        <p14:creationId xmlns:p14="http://schemas.microsoft.com/office/powerpoint/2010/main" val="299700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82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10"/>
          </p:nvPr>
        </p:nvSpPr>
        <p:spPr/>
        <p:txBody>
          <a:bodyPr/>
          <a:lstStyle/>
          <a:p>
            <a:fld id="{125F408E-9F0C-4641-A0A1-7B12F85181AD}" type="slidenum">
              <a:rPr lang="en-US" smtClean="0"/>
              <a:t>4</a:t>
            </a:fld>
            <a:endParaRPr lang="en-US"/>
          </a:p>
        </p:txBody>
      </p:sp>
    </p:spTree>
    <p:extLst>
      <p:ext uri="{BB962C8B-B14F-4D97-AF65-F5344CB8AC3E}">
        <p14:creationId xmlns:p14="http://schemas.microsoft.com/office/powerpoint/2010/main" val="313253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6</a:t>
            </a:fld>
            <a:endParaRPr lang="en-GB"/>
          </a:p>
        </p:txBody>
      </p:sp>
    </p:spTree>
    <p:extLst>
      <p:ext uri="{BB962C8B-B14F-4D97-AF65-F5344CB8AC3E}">
        <p14:creationId xmlns:p14="http://schemas.microsoft.com/office/powerpoint/2010/main" val="299700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13</a:t>
            </a:fld>
            <a:endParaRPr lang="en-GB"/>
          </a:p>
        </p:txBody>
      </p:sp>
    </p:spTree>
    <p:extLst>
      <p:ext uri="{BB962C8B-B14F-4D97-AF65-F5344CB8AC3E}">
        <p14:creationId xmlns:p14="http://schemas.microsoft.com/office/powerpoint/2010/main" val="211290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2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2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2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32222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bg2"/>
          </a:solidFill>
        </p:spPr>
        <p:txBody>
          <a:bodyPr/>
          <a:lstStyle/>
          <a:p>
            <a:endParaRPr lang="en-US" dirty="0"/>
          </a:p>
        </p:txBody>
      </p:sp>
      <p:sp>
        <p:nvSpPr>
          <p:cNvPr id="2" name="Title 1"/>
          <p:cNvSpPr>
            <a:spLocks noGrp="1"/>
          </p:cNvSpPr>
          <p:nvPr>
            <p:ph type="title"/>
          </p:nvPr>
        </p:nvSpPr>
        <p:spPr>
          <a:xfrm>
            <a:off x="720000" y="1616075"/>
            <a:ext cx="10740164" cy="1873531"/>
          </a:xfrm>
        </p:spPr>
        <p:txBody>
          <a:bodyPr anchor="b" anchorCtr="0"/>
          <a:lstStyle>
            <a:lvl1pPr>
              <a:defRPr sz="4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720000" y="3633606"/>
            <a:ext cx="10740164" cy="173106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41236565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bg2"/>
          </a:solidFill>
        </p:spPr>
        <p:txBody>
          <a:bodyPr/>
          <a:lstStyle/>
          <a:p>
            <a:endParaRPr lang="en-US" dirty="0"/>
          </a:p>
        </p:txBody>
      </p:sp>
      <p:sp>
        <p:nvSpPr>
          <p:cNvPr id="2" name="Title 1"/>
          <p:cNvSpPr>
            <a:spLocks noGrp="1"/>
          </p:cNvSpPr>
          <p:nvPr>
            <p:ph type="title"/>
          </p:nvPr>
        </p:nvSpPr>
        <p:spPr>
          <a:xfrm>
            <a:off x="720000" y="1616075"/>
            <a:ext cx="10740164" cy="1873531"/>
          </a:xfrm>
        </p:spPr>
        <p:txBody>
          <a:bodyPr anchor="b" anchorCtr="0"/>
          <a:lstStyle>
            <a:lvl1pPr>
              <a:defRPr sz="4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720000" y="3633606"/>
            <a:ext cx="10740164" cy="173106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US"/>
              <a:t>RISJ Digital News Report 2018</a:t>
            </a:r>
            <a:endParaRPr lang="en-GB"/>
          </a:p>
        </p:txBody>
      </p:sp>
      <p:sp>
        <p:nvSpPr>
          <p:cNvPr id="6" name="Slide Number Placeholder 5"/>
          <p:cNvSpPr>
            <a:spLocks noGrp="1"/>
          </p:cNvSpPr>
          <p:nvPr>
            <p:ph type="sldNum" sz="quarter" idx="12"/>
          </p:nvPr>
        </p:nvSpPr>
        <p:spPr>
          <a:xfrm>
            <a:off x="9879898" y="6391361"/>
            <a:ext cx="345757" cy="276023"/>
          </a:xfrm>
          <a:prstGeom prst="rect">
            <a:avLst/>
          </a:prstGeom>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25089553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RISJ Digital News Report 2018</a:t>
            </a:r>
            <a:endParaRPr lang="en-GB"/>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2011921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US"/>
              <a:t>RISJ Digital News Report 2018</a:t>
            </a:r>
            <a:endParaRPr lang="en-GB"/>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9780278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459761"/>
            <a:ext cx="10740164" cy="9720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US"/>
              <a:t>RISJ Digital News Report 2018</a:t>
            </a:r>
            <a:endParaRPr lang="en-GB"/>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24461355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bg2"/>
          </a:solidFill>
        </p:spPr>
        <p:txBody>
          <a:bodyPr/>
          <a:lstStyle/>
          <a:p>
            <a:endParaRPr lang="en-US" dirty="0"/>
          </a:p>
        </p:txBody>
      </p:sp>
      <p:sp>
        <p:nvSpPr>
          <p:cNvPr id="2" name="Title 1"/>
          <p:cNvSpPr>
            <a:spLocks noGrp="1"/>
          </p:cNvSpPr>
          <p:nvPr>
            <p:ph type="title"/>
          </p:nvPr>
        </p:nvSpPr>
        <p:spPr>
          <a:xfrm>
            <a:off x="720000" y="460456"/>
            <a:ext cx="10740164" cy="9720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US"/>
              <a:t>RISJ Digital News Report 2018</a:t>
            </a:r>
            <a:endParaRPr lang="en-GB"/>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9216288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bg2"/>
          </a:solidFill>
        </p:spPr>
        <p:txBody>
          <a:bodyPr/>
          <a:lstStyle/>
          <a:p>
            <a:endParaRPr lang="en-US" dirty="0"/>
          </a:p>
        </p:txBody>
      </p:sp>
      <p:sp>
        <p:nvSpPr>
          <p:cNvPr id="2" name="Title 1"/>
          <p:cNvSpPr>
            <a:spLocks noGrp="1"/>
          </p:cNvSpPr>
          <p:nvPr>
            <p:ph type="title"/>
          </p:nvPr>
        </p:nvSpPr>
        <p:spPr>
          <a:xfrm>
            <a:off x="720000" y="1616075"/>
            <a:ext cx="10740164" cy="1873531"/>
          </a:xfrm>
        </p:spPr>
        <p:txBody>
          <a:bodyPr anchor="b" anchorCtr="0"/>
          <a:lstStyle>
            <a:lvl1pPr>
              <a:defRPr sz="4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720000" y="3633606"/>
            <a:ext cx="10740164" cy="173106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US"/>
              <a:t>RISJ Digital News Report 2018</a:t>
            </a:r>
            <a:endParaRPr lang="en-GB"/>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175623283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460456"/>
            <a:ext cx="5235575" cy="972000"/>
          </a:xfrm>
        </p:spPr>
        <p:txBody>
          <a:bodyPr>
            <a:noAutofit/>
          </a:bodyPr>
          <a:lstStyle>
            <a:lvl1pPr>
              <a:defRPr sz="3600"/>
            </a:lvl1pPr>
          </a:lstStyle>
          <a:p>
            <a:r>
              <a:rPr lang="en-US" dirty="0"/>
              <a:t>Click to edit Master title style</a:t>
            </a:r>
            <a:endParaRPr lang="en-GB" dirty="0"/>
          </a:p>
        </p:txBody>
      </p:sp>
      <p:sp>
        <p:nvSpPr>
          <p:cNvPr id="3" name="Content Placeholder 2"/>
          <p:cNvSpPr>
            <a:spLocks noGrp="1"/>
          </p:cNvSpPr>
          <p:nvPr>
            <p:ph idx="1" hasCustomPrompt="1"/>
          </p:nvPr>
        </p:nvSpPr>
        <p:spPr>
          <a:xfrm>
            <a:off x="715963" y="1620000"/>
            <a:ext cx="5235575"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noAutofit/>
          </a:bodyPr>
          <a:lstStyle/>
          <a:p>
            <a:r>
              <a:rPr lang="en-US"/>
              <a:t>RISJ Digital News Report 2018</a:t>
            </a:r>
            <a:endParaRPr lang="en-GB"/>
          </a:p>
        </p:txBody>
      </p:sp>
      <p:sp>
        <p:nvSpPr>
          <p:cNvPr id="6" name="Slide Number Placeholder 5"/>
          <p:cNvSpPr>
            <a:spLocks noGrp="1"/>
          </p:cNvSpPr>
          <p:nvPr>
            <p:ph type="sldNum" sz="quarter" idx="12"/>
          </p:nvPr>
        </p:nvSpPr>
        <p:spPr/>
        <p:txBody>
          <a:bodyPr>
            <a:noAutofit/>
          </a:bodyPr>
          <a:lstStyle/>
          <a:p>
            <a:fld id="{59382468-976F-4E06-8C24-C0E91756A634}" type="slidenum">
              <a:rPr lang="en-GB" smtClean="0"/>
              <a:t>‹#›</a:t>
            </a:fld>
            <a:endParaRPr lang="en-GB"/>
          </a:p>
        </p:txBody>
      </p:sp>
      <p:sp>
        <p:nvSpPr>
          <p:cNvPr id="7" name="Picture Placeholder 2"/>
          <p:cNvSpPr>
            <a:spLocks noGrp="1"/>
          </p:cNvSpPr>
          <p:nvPr>
            <p:ph type="pic" idx="13"/>
          </p:nvPr>
        </p:nvSpPr>
        <p:spPr>
          <a:xfrm>
            <a:off x="6240463" y="504001"/>
            <a:ext cx="5219700" cy="5467338"/>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71202989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460456"/>
            <a:ext cx="10744200" cy="972000"/>
          </a:xfrm>
        </p:spPr>
        <p:txBody>
          <a:bodyPr>
            <a:noAutofit/>
          </a:bodyPr>
          <a:lstStyle>
            <a:lvl1pPr>
              <a:defRPr sz="3600"/>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noAutofit/>
          </a:bodyPr>
          <a:lstStyle/>
          <a:p>
            <a:r>
              <a:rPr lang="en-US"/>
              <a:t>RISJ Digital News Report 2018</a:t>
            </a:r>
            <a:endParaRPr lang="en-GB"/>
          </a:p>
        </p:txBody>
      </p:sp>
      <p:sp>
        <p:nvSpPr>
          <p:cNvPr id="6" name="Slide Number Placeholder 5"/>
          <p:cNvSpPr>
            <a:spLocks noGrp="1"/>
          </p:cNvSpPr>
          <p:nvPr>
            <p:ph type="sldNum" sz="quarter" idx="12"/>
          </p:nvPr>
        </p:nvSpPr>
        <p:spPr/>
        <p:txBody>
          <a:bodyPr>
            <a:noAutofit/>
          </a:bodyPr>
          <a:lstStyle/>
          <a:p>
            <a:fld id="{59382468-976F-4E06-8C24-C0E91756A634}" type="slidenum">
              <a:rPr lang="en-GB" smtClean="0"/>
              <a:t>‹#›</a:t>
            </a:fld>
            <a:endParaRPr lang="en-GB"/>
          </a:p>
        </p:txBody>
      </p:sp>
      <p:sp>
        <p:nvSpPr>
          <p:cNvPr id="7" name="Picture Placeholder 2"/>
          <p:cNvSpPr>
            <a:spLocks noGrp="1"/>
          </p:cNvSpPr>
          <p:nvPr>
            <p:ph type="pic" idx="13"/>
          </p:nvPr>
        </p:nvSpPr>
        <p:spPr>
          <a:xfrm>
            <a:off x="6240463" y="1616075"/>
            <a:ext cx="5219700" cy="4355264"/>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p:cNvSpPr>
            <a:spLocks noGrp="1"/>
          </p:cNvSpPr>
          <p:nvPr>
            <p:ph type="pic" idx="14"/>
          </p:nvPr>
        </p:nvSpPr>
        <p:spPr>
          <a:xfrm>
            <a:off x="723900" y="1616075"/>
            <a:ext cx="5219700" cy="4355264"/>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461083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460456"/>
            <a:ext cx="5235575" cy="972000"/>
          </a:xfrm>
        </p:spPr>
        <p:txBody>
          <a:bodyPr>
            <a:noAutofit/>
          </a:bodyPr>
          <a:lstStyle>
            <a:lvl1pPr>
              <a:defRPr sz="3600"/>
            </a:lvl1pPr>
          </a:lstStyle>
          <a:p>
            <a:r>
              <a:rPr lang="en-US" dirty="0"/>
              <a:t>Click to edit Master title style</a:t>
            </a:r>
            <a:endParaRPr lang="en-GB" dirty="0"/>
          </a:p>
        </p:txBody>
      </p:sp>
      <p:sp>
        <p:nvSpPr>
          <p:cNvPr id="3" name="Content Placeholder 2"/>
          <p:cNvSpPr>
            <a:spLocks noGrp="1"/>
          </p:cNvSpPr>
          <p:nvPr>
            <p:ph idx="1" hasCustomPrompt="1"/>
          </p:nvPr>
        </p:nvSpPr>
        <p:spPr>
          <a:xfrm>
            <a:off x="715963" y="1620000"/>
            <a:ext cx="5235575"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noAutofit/>
          </a:bodyPr>
          <a:lstStyle/>
          <a:p>
            <a:r>
              <a:rPr lang="en-US"/>
              <a:t>RISJ Digital News Report 2018</a:t>
            </a:r>
            <a:endParaRPr lang="en-GB"/>
          </a:p>
        </p:txBody>
      </p:sp>
      <p:sp>
        <p:nvSpPr>
          <p:cNvPr id="6" name="Slide Number Placeholder 5"/>
          <p:cNvSpPr>
            <a:spLocks noGrp="1"/>
          </p:cNvSpPr>
          <p:nvPr>
            <p:ph type="sldNum" sz="quarter" idx="12"/>
          </p:nvPr>
        </p:nvSpPr>
        <p:spPr/>
        <p:txBody>
          <a:bodyPr>
            <a:noAutofit/>
          </a:bodyPr>
          <a:lstStyle/>
          <a:p>
            <a:fld id="{59382468-976F-4E06-8C24-C0E91756A634}" type="slidenum">
              <a:rPr lang="en-GB" smtClean="0"/>
              <a:t>‹#›</a:t>
            </a:fld>
            <a:endParaRPr lang="en-GB"/>
          </a:p>
        </p:txBody>
      </p:sp>
      <p:sp>
        <p:nvSpPr>
          <p:cNvPr id="7" name="Picture Placeholder 2"/>
          <p:cNvSpPr>
            <a:spLocks noGrp="1"/>
          </p:cNvSpPr>
          <p:nvPr>
            <p:ph type="pic" idx="13"/>
          </p:nvPr>
        </p:nvSpPr>
        <p:spPr>
          <a:xfrm>
            <a:off x="6240463" y="504002"/>
            <a:ext cx="5319712" cy="2681160"/>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p:cNvSpPr>
            <a:spLocks noGrp="1"/>
          </p:cNvSpPr>
          <p:nvPr>
            <p:ph type="pic" idx="14"/>
          </p:nvPr>
        </p:nvSpPr>
        <p:spPr>
          <a:xfrm>
            <a:off x="6240463" y="3430081"/>
            <a:ext cx="5319712" cy="2681160"/>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22728598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395801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460456"/>
            <a:ext cx="10740164" cy="972000"/>
          </a:xfrm>
        </p:spPr>
        <p:txBody>
          <a:bodyPr>
            <a:noAutofit/>
          </a:bodyPr>
          <a:lstStyle>
            <a:lvl1pPr>
              <a:defRPr sz="3600"/>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noAutofit/>
          </a:bodyPr>
          <a:lstStyle/>
          <a:p>
            <a:r>
              <a:rPr lang="en-US"/>
              <a:t>RISJ Digital News Report 2018</a:t>
            </a:r>
            <a:endParaRPr lang="en-GB"/>
          </a:p>
        </p:txBody>
      </p:sp>
      <p:sp>
        <p:nvSpPr>
          <p:cNvPr id="6" name="Slide Number Placeholder 5"/>
          <p:cNvSpPr>
            <a:spLocks noGrp="1"/>
          </p:cNvSpPr>
          <p:nvPr>
            <p:ph type="sldNum" sz="quarter" idx="12"/>
          </p:nvPr>
        </p:nvSpPr>
        <p:spPr/>
        <p:txBody>
          <a:bodyPr>
            <a:noAutofit/>
          </a:bodyPr>
          <a:lstStyle/>
          <a:p>
            <a:fld id="{59382468-976F-4E06-8C24-C0E91756A634}" type="slidenum">
              <a:rPr lang="en-GB" smtClean="0"/>
              <a:t>‹#›</a:t>
            </a:fld>
            <a:endParaRPr lang="en-GB"/>
          </a:p>
        </p:txBody>
      </p:sp>
      <p:sp>
        <p:nvSpPr>
          <p:cNvPr id="7" name="Picture Placeholder 7"/>
          <p:cNvSpPr>
            <a:spLocks noGrp="1"/>
          </p:cNvSpPr>
          <p:nvPr>
            <p:ph type="pic" sz="quarter" idx="13"/>
          </p:nvPr>
        </p:nvSpPr>
        <p:spPr>
          <a:xfrm>
            <a:off x="720000" y="1616075"/>
            <a:ext cx="3420000" cy="1980000"/>
          </a:xfrm>
        </p:spPr>
        <p:txBody>
          <a:bodyPr>
            <a:noAutofit/>
          </a:bodyPr>
          <a:lstStyle/>
          <a:p>
            <a:endParaRPr lang="en-GB"/>
          </a:p>
        </p:txBody>
      </p:sp>
      <p:sp>
        <p:nvSpPr>
          <p:cNvPr id="8" name="Picture Placeholder 7"/>
          <p:cNvSpPr>
            <a:spLocks noGrp="1"/>
          </p:cNvSpPr>
          <p:nvPr>
            <p:ph type="pic" sz="quarter" idx="14"/>
          </p:nvPr>
        </p:nvSpPr>
        <p:spPr>
          <a:xfrm>
            <a:off x="4376087" y="1616075"/>
            <a:ext cx="3420000" cy="1980000"/>
          </a:xfrm>
        </p:spPr>
        <p:txBody>
          <a:bodyPr>
            <a:noAutofit/>
          </a:bodyPr>
          <a:lstStyle/>
          <a:p>
            <a:endParaRPr lang="en-GB"/>
          </a:p>
        </p:txBody>
      </p:sp>
      <p:sp>
        <p:nvSpPr>
          <p:cNvPr id="9" name="Picture Placeholder 7"/>
          <p:cNvSpPr>
            <a:spLocks noGrp="1"/>
          </p:cNvSpPr>
          <p:nvPr>
            <p:ph type="pic" sz="quarter" idx="15"/>
          </p:nvPr>
        </p:nvSpPr>
        <p:spPr>
          <a:xfrm>
            <a:off x="8032174" y="1616075"/>
            <a:ext cx="3420000" cy="1980000"/>
          </a:xfrm>
        </p:spPr>
        <p:txBody>
          <a:bodyPr>
            <a:noAutofit/>
          </a:bodyPr>
          <a:lstStyle/>
          <a:p>
            <a:endParaRPr lang="en-GB"/>
          </a:p>
        </p:txBody>
      </p:sp>
      <p:sp>
        <p:nvSpPr>
          <p:cNvPr id="10" name="Text Placeholder 11"/>
          <p:cNvSpPr>
            <a:spLocks noGrp="1"/>
          </p:cNvSpPr>
          <p:nvPr>
            <p:ph type="body" sz="quarter" idx="16" hasCustomPrompt="1"/>
          </p:nvPr>
        </p:nvSpPr>
        <p:spPr>
          <a:xfrm>
            <a:off x="715963" y="3780000"/>
            <a:ext cx="3432027" cy="1538760"/>
          </a:xfrm>
        </p:spPr>
        <p:txBody>
          <a:bodyPr lIns="36000" rIns="0">
            <a:noAutofit/>
          </a:bodyPr>
          <a:lstStyle>
            <a:lvl1pPr marL="0" indent="0">
              <a:lnSpc>
                <a:spcPct val="100000"/>
              </a:lnSpc>
              <a:buNone/>
              <a:defRPr sz="1600"/>
            </a:lvl1pPr>
          </a:lstStyle>
          <a:p>
            <a:pPr lvl="0"/>
            <a:r>
              <a:rPr lang="en-US" dirty="0"/>
              <a:t>Click to edit Master text styles</a:t>
            </a:r>
            <a:endParaRPr lang="en-GB" dirty="0"/>
          </a:p>
        </p:txBody>
      </p:sp>
      <p:sp>
        <p:nvSpPr>
          <p:cNvPr id="11" name="Text Placeholder 11"/>
          <p:cNvSpPr>
            <a:spLocks noGrp="1"/>
          </p:cNvSpPr>
          <p:nvPr>
            <p:ph type="body" sz="quarter" idx="17" hasCustomPrompt="1"/>
          </p:nvPr>
        </p:nvSpPr>
        <p:spPr>
          <a:xfrm>
            <a:off x="4376087" y="3780000"/>
            <a:ext cx="3427990" cy="1538760"/>
          </a:xfrm>
        </p:spPr>
        <p:txBody>
          <a:bodyPr lIns="36000" rIns="0">
            <a:noAutofit/>
          </a:bodyPr>
          <a:lstStyle>
            <a:lvl1pPr marL="0" indent="0">
              <a:lnSpc>
                <a:spcPct val="100000"/>
              </a:lnSpc>
              <a:buNone/>
              <a:defRPr sz="1600"/>
            </a:lvl1pPr>
          </a:lstStyle>
          <a:p>
            <a:pPr lvl="0"/>
            <a:r>
              <a:rPr lang="en-US" dirty="0"/>
              <a:t>Click to edit Master text styles</a:t>
            </a:r>
            <a:endParaRPr lang="en-GB" dirty="0"/>
          </a:p>
        </p:txBody>
      </p:sp>
      <p:sp>
        <p:nvSpPr>
          <p:cNvPr id="12" name="Text Placeholder 11"/>
          <p:cNvSpPr>
            <a:spLocks noGrp="1"/>
          </p:cNvSpPr>
          <p:nvPr>
            <p:ph type="body" sz="quarter" idx="18" hasCustomPrompt="1"/>
          </p:nvPr>
        </p:nvSpPr>
        <p:spPr>
          <a:xfrm>
            <a:off x="8032174" y="3780000"/>
            <a:ext cx="3427990" cy="1538760"/>
          </a:xfrm>
        </p:spPr>
        <p:txBody>
          <a:bodyPr lIns="36000" rIns="0">
            <a:noAutofit/>
          </a:bodyPr>
          <a:lstStyle>
            <a:lvl1pPr marL="0" indent="0">
              <a:lnSpc>
                <a:spcPct val="100000"/>
              </a:lnSpc>
              <a:buNone/>
              <a:defRPr sz="1600"/>
            </a:lvl1pPr>
          </a:lstStyle>
          <a:p>
            <a:pPr lvl="0"/>
            <a:r>
              <a:rPr lang="en-US" dirty="0"/>
              <a:t>Click to edit Master text styles</a:t>
            </a:r>
            <a:endParaRPr lang="en-GB" dirty="0"/>
          </a:p>
        </p:txBody>
      </p:sp>
    </p:spTree>
    <p:extLst>
      <p:ext uri="{BB962C8B-B14F-4D97-AF65-F5344CB8AC3E}">
        <p14:creationId xmlns:p14="http://schemas.microsoft.com/office/powerpoint/2010/main" val="29812515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460456"/>
            <a:ext cx="10740164" cy="972000"/>
          </a:xfrm>
        </p:spPr>
        <p:txBody>
          <a:bodyPr>
            <a:noAutofit/>
          </a:bodyPr>
          <a:lstStyle>
            <a:lvl1pPr>
              <a:defRPr sz="3600"/>
            </a:lvl1pPr>
          </a:lstStyle>
          <a:p>
            <a:r>
              <a:rPr lang="en-US" dirty="0"/>
              <a:t>Click to edit Master title style</a:t>
            </a:r>
            <a:endParaRPr lang="en-GB" dirty="0"/>
          </a:p>
        </p:txBody>
      </p:sp>
      <p:sp>
        <p:nvSpPr>
          <p:cNvPr id="3" name="Content Placeholder 2"/>
          <p:cNvSpPr>
            <a:spLocks noGrp="1"/>
          </p:cNvSpPr>
          <p:nvPr>
            <p:ph idx="1" hasCustomPrompt="1"/>
          </p:nvPr>
        </p:nvSpPr>
        <p:spPr>
          <a:xfrm>
            <a:off x="720000" y="972000"/>
            <a:ext cx="10515600" cy="1221518"/>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Footer Placeholder 4"/>
          <p:cNvSpPr>
            <a:spLocks noGrp="1"/>
          </p:cNvSpPr>
          <p:nvPr>
            <p:ph type="ftr" sz="quarter" idx="11"/>
          </p:nvPr>
        </p:nvSpPr>
        <p:spPr/>
        <p:txBody>
          <a:bodyPr>
            <a:noAutofit/>
          </a:bodyPr>
          <a:lstStyle/>
          <a:p>
            <a:r>
              <a:rPr lang="en-US"/>
              <a:t>RISJ Digital News Report 2018</a:t>
            </a:r>
            <a:endParaRPr lang="en-GB"/>
          </a:p>
        </p:txBody>
      </p:sp>
      <p:sp>
        <p:nvSpPr>
          <p:cNvPr id="6" name="Slide Number Placeholder 5"/>
          <p:cNvSpPr>
            <a:spLocks noGrp="1"/>
          </p:cNvSpPr>
          <p:nvPr>
            <p:ph type="sldNum" sz="quarter" idx="12"/>
          </p:nvPr>
        </p:nvSpPr>
        <p:spPr/>
        <p:txBody>
          <a:bodyPr>
            <a:noAutofit/>
          </a:bodyPr>
          <a:lstStyle/>
          <a:p>
            <a:fld id="{59382468-976F-4E06-8C24-C0E91756A634}" type="slidenum">
              <a:rPr lang="en-GB" smtClean="0"/>
              <a:t>‹#›</a:t>
            </a:fld>
            <a:endParaRPr lang="en-GB"/>
          </a:p>
        </p:txBody>
      </p:sp>
    </p:spTree>
    <p:extLst>
      <p:ext uri="{BB962C8B-B14F-4D97-AF65-F5344CB8AC3E}">
        <p14:creationId xmlns:p14="http://schemas.microsoft.com/office/powerpoint/2010/main" val="4640293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a:xfrm>
            <a:off x="720000" y="460456"/>
            <a:ext cx="10740164" cy="972000"/>
          </a:xfrm>
        </p:spPr>
        <p:txBody>
          <a:bodyPr lIns="90000"/>
          <a:lstStyle>
            <a:lvl1pPr>
              <a:defRPr sz="3600"/>
            </a:lvl1pPr>
          </a:lstStyle>
          <a:p>
            <a:r>
              <a:rPr lang="en-US" noProof="0" dirty="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90500" y="1376363"/>
            <a:ext cx="1181100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90500" y="1016000"/>
            <a:ext cx="1181100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3" name="Content Placeholder 2"/>
          <p:cNvSpPr>
            <a:spLocks noGrp="1"/>
          </p:cNvSpPr>
          <p:nvPr>
            <p:ph sz="quarter" idx="2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98318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39184" y="6255560"/>
            <a:ext cx="8545115" cy="485808"/>
          </a:xfrm>
          <a:prstGeom prst="rect">
            <a:avLst/>
          </a:prstGeom>
        </p:spPr>
        <p:txBody>
          <a:bodyPr/>
          <a:lstStyle>
            <a:lvl1pPr>
              <a:defRPr sz="800" b="1">
                <a:solidFill>
                  <a:schemeClr val="tx1"/>
                </a:solidFill>
              </a:defRPr>
            </a:lvl1pPr>
            <a:lvl2pPr>
              <a:defRPr sz="700" b="1" i="1">
                <a:solidFill>
                  <a:schemeClr val="tx1"/>
                </a:solidFill>
              </a:defRPr>
            </a:lvl2pPr>
            <a:lvl3pPr>
              <a:defRPr sz="800" b="1">
                <a:solidFill>
                  <a:schemeClr val="tx1"/>
                </a:solidFill>
              </a:defRPr>
            </a:lvl3pPr>
            <a:lvl4pPr>
              <a:defRPr sz="800" b="1">
                <a:solidFill>
                  <a:schemeClr val="tx1"/>
                </a:solidFill>
              </a:defRPr>
            </a:lvl4pPr>
            <a:lvl5pPr>
              <a:defRPr sz="800" b="1">
                <a:solidFill>
                  <a:schemeClr val="tx1"/>
                </a:solidFill>
              </a:defRPr>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527051" y="620713"/>
            <a:ext cx="11137900" cy="292100"/>
          </a:xfrm>
          <a:prstGeom prst="rect">
            <a:avLst/>
          </a:prstGeom>
          <a:ln w="19050">
            <a:solidFill>
              <a:srgbClr val="C00000"/>
            </a:solidFill>
          </a:ln>
        </p:spPr>
        <p:txBody>
          <a:bodyPr/>
          <a:lstStyle>
            <a:lvl1pPr>
              <a:defRPr i="1">
                <a:solidFill>
                  <a:schemeClr val="tx1"/>
                </a:solidFill>
              </a:defRPr>
            </a:lvl1pPr>
            <a:lvl2pPr>
              <a:defRPr i="1">
                <a:solidFill>
                  <a:schemeClr val="tx1"/>
                </a:solidFill>
              </a:defRPr>
            </a:lvl2pPr>
            <a:lvl3pPr>
              <a:defRPr i="1">
                <a:solidFill>
                  <a:schemeClr val="tx1"/>
                </a:solidFill>
              </a:defRPr>
            </a:lvl3pPr>
            <a:lvl4pPr>
              <a:defRPr i="1">
                <a:solidFill>
                  <a:schemeClr val="tx1"/>
                </a:solidFill>
              </a:defRPr>
            </a:lvl4pPr>
            <a:lvl5pPr>
              <a:defRPr i="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Rectangle 3"/>
          <p:cNvSpPr/>
          <p:nvPr userDrawn="1"/>
        </p:nvSpPr>
        <p:spPr>
          <a:xfrm>
            <a:off x="11867604" y="6540299"/>
            <a:ext cx="306494" cy="215444"/>
          </a:xfrm>
          <a:prstGeom prst="rect">
            <a:avLst/>
          </a:prstGeom>
        </p:spPr>
        <p:txBody>
          <a:bodyPr wrap="none">
            <a:spAutoFit/>
          </a:bodyPr>
          <a:lstStyle/>
          <a:p>
            <a:fld id="{73B2A351-FDD8-4BE1-B344-345A3AA5D2CB}" type="slidenum">
              <a:rPr lang="da-DK" sz="800" smtClean="0">
                <a:solidFill>
                  <a:srgbClr val="A7A9AC"/>
                </a:solidFill>
              </a:rPr>
              <a:pPr/>
              <a:t>‹#›</a:t>
            </a:fld>
            <a:endParaRPr lang="en-GB" sz="800" dirty="0">
              <a:solidFill>
                <a:srgbClr val="A7A9AC"/>
              </a:solidFill>
            </a:endParaRPr>
          </a:p>
        </p:txBody>
      </p:sp>
    </p:spTree>
    <p:extLst>
      <p:ext uri="{BB962C8B-B14F-4D97-AF65-F5344CB8AC3E}">
        <p14:creationId xmlns:p14="http://schemas.microsoft.com/office/powerpoint/2010/main" val="4835043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First Slide - Present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xmlns=""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xmlns="" id="{44D6EFC6-ADA4-5D43-80B0-3BFC5EF96ECD}"/>
              </a:ext>
            </a:extLst>
          </p:cNvPr>
          <p:cNvSpPr>
            <a:spLocks noGrp="1"/>
          </p:cNvSpPr>
          <p:nvPr>
            <p:ph type="body" sz="quarter" idx="12" hasCustomPrompt="1"/>
          </p:nvPr>
        </p:nvSpPr>
        <p:spPr>
          <a:xfrm>
            <a:off x="1870530" y="3517066"/>
            <a:ext cx="8160000" cy="369332"/>
          </a:xfrm>
        </p:spPr>
        <p:txBody>
          <a:bodyPr>
            <a:sp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r>
              <a:rPr lang="en-US" dirty="0"/>
              <a:t>Further Information</a:t>
            </a:r>
          </a:p>
        </p:txBody>
      </p:sp>
      <p:sp>
        <p:nvSpPr>
          <p:cNvPr id="17" name="Title 3">
            <a:extLst>
              <a:ext uri="{FF2B5EF4-FFF2-40B4-BE49-F238E27FC236}">
                <a16:creationId xmlns:a16="http://schemas.microsoft.com/office/drawing/2014/main" xmlns="" id="{3EB61425-7076-7940-8CB4-73E10E0A081C}"/>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tx2"/>
                </a:solidFill>
              </a:defRPr>
            </a:lvl1pPr>
          </a:lstStyle>
          <a:p>
            <a:r>
              <a:rPr lang="en-US" dirty="0"/>
              <a:t>Internal/Sales Presentation on two lines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246742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eneric Slide ">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a:lnSpc>
                <a:spcPct val="120000"/>
              </a:lnSpc>
              <a:defRPr sz="2400">
                <a:solidFill>
                  <a:schemeClr val="tx2"/>
                </a:solidFill>
                <a:latin typeface="+mn-lt"/>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3" name="Footer Placeholder 2"/>
          <p:cNvSpPr>
            <a:spLocks noGrp="1"/>
          </p:cNvSpPr>
          <p:nvPr>
            <p:ph type="ftr" sz="quarter" idx="14"/>
          </p:nvPr>
        </p:nvSpPr>
        <p:spPr/>
        <p:txBody>
          <a:bodyPr/>
          <a:lstStyle/>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Generic Slide</a:t>
            </a:r>
          </a:p>
        </p:txBody>
      </p:sp>
    </p:spTree>
    <p:extLst>
      <p:ext uri="{BB962C8B-B14F-4D97-AF65-F5344CB8AC3E}">
        <p14:creationId xmlns:p14="http://schemas.microsoft.com/office/powerpoint/2010/main" val="2472968766"/>
      </p:ext>
    </p:extLst>
  </p:cSld>
  <p:clrMapOvr>
    <a:masterClrMapping/>
  </p:clrMapOvr>
  <p:extLst>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marL="285750" marR="0" indent="-285750" algn="l" defTabSz="685800" rtl="0" eaLnBrk="1" fontAlgn="auto" latinLnBrk="0" hangingPunct="1">
              <a:lnSpc>
                <a:spcPct val="120000"/>
              </a:lnSpc>
              <a:spcBef>
                <a:spcPts val="750"/>
              </a:spcBef>
              <a:spcAft>
                <a:spcPts val="0"/>
              </a:spcAft>
              <a:buClr>
                <a:schemeClr val="tx1"/>
              </a:buClr>
              <a:buSzTx/>
              <a:buFont typeface="Arial" panose="020B0604020202020204" pitchFamily="34" charset="0"/>
              <a:buChar char="•"/>
              <a:tabLst/>
              <a:defRPr sz="2400" baseline="0">
                <a:solidFill>
                  <a:schemeClr val="tx2"/>
                </a:solidFill>
                <a:latin typeface="+mn-lt"/>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solidFill>
                  <a:schemeClr val="tx2"/>
                </a:solidFill>
                <a:latin typeface="+mn-lt"/>
              </a:defRPr>
            </a:lvl2pPr>
          </a:lstStyle>
          <a:p>
            <a:pPr lvl="0"/>
            <a:r>
              <a:rPr lang="en-GB" dirty="0"/>
              <a:t>Bullet – Arial, 24pt, Regular, Dark Plum</a:t>
            </a:r>
          </a:p>
          <a:p>
            <a:pPr lvl="1"/>
            <a:r>
              <a:rPr lang="en-GB" dirty="0"/>
              <a:t>Sub bullet – Arial, 18pt, Regular, Dark Plum</a:t>
            </a:r>
          </a:p>
          <a:p>
            <a:pPr marL="628650" marR="0" lvl="1"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dirty="0"/>
              <a:t>Sub bullet – Arial, 18pt, Regular, Dark Plum</a:t>
            </a:r>
          </a:p>
          <a:p>
            <a:pPr lvl="0"/>
            <a:r>
              <a:rPr lang="en-GB" dirty="0"/>
              <a:t>Lorem ipsum </a:t>
            </a:r>
            <a:r>
              <a:rPr lang="en-GB" dirty="0" err="1"/>
              <a:t>dolor</a:t>
            </a:r>
            <a:r>
              <a:rPr lang="en-GB" dirty="0"/>
              <a:t> sit </a:t>
            </a:r>
            <a:r>
              <a:rPr lang="en-GB" dirty="0" err="1"/>
              <a:t>amet</a:t>
            </a:r>
            <a:endParaRPr lang="en-GB" dirty="0"/>
          </a:p>
          <a:p>
            <a:pPr marL="285750" marR="0" lvl="0" indent="-2857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en-GB" dirty="0"/>
              <a:t>Lorem ipsum </a:t>
            </a:r>
            <a:r>
              <a:rPr lang="en-GB" dirty="0" err="1"/>
              <a:t>dolor</a:t>
            </a:r>
            <a:r>
              <a:rPr lang="en-GB" dirty="0"/>
              <a:t> sit </a:t>
            </a:r>
            <a:r>
              <a:rPr lang="en-GB" dirty="0" err="1"/>
              <a:t>amet</a:t>
            </a:r>
            <a:endParaRPr lang="en-GB" dirty="0"/>
          </a:p>
        </p:txBody>
      </p:sp>
      <p:sp>
        <p:nvSpPr>
          <p:cNvPr id="3" name="Footer Placeholder 2"/>
          <p:cNvSpPr>
            <a:spLocks noGrp="1"/>
          </p:cNvSpPr>
          <p:nvPr>
            <p:ph type="ftr" sz="quarter" idx="14"/>
          </p:nvPr>
        </p:nvSpPr>
        <p:spPr/>
        <p:txBody>
          <a:bodyPr/>
          <a:lstStyle/>
          <a:p>
            <a:endParaRPr lang="en-US" dirty="0"/>
          </a:p>
        </p:txBody>
      </p:sp>
      <p:sp>
        <p:nvSpPr>
          <p:cNvPr id="4" name="Title 3"/>
          <p:cNvSpPr>
            <a:spLocks noGrp="1"/>
          </p:cNvSpPr>
          <p:nvPr>
            <p:ph type="title" hasCustomPrompt="1"/>
          </p:nvPr>
        </p:nvSpPr>
        <p:spPr/>
        <p:txBody>
          <a:bodyPr/>
          <a:lstStyle>
            <a:lvl1pPr>
              <a:defRPr baseline="0"/>
            </a:lvl1pPr>
          </a:lstStyle>
          <a:p>
            <a:r>
              <a:rPr lang="en-US" dirty="0"/>
              <a:t>Bullet List</a:t>
            </a:r>
          </a:p>
        </p:txBody>
      </p:sp>
    </p:spTree>
    <p:extLst>
      <p:ext uri="{BB962C8B-B14F-4D97-AF65-F5344CB8AC3E}">
        <p14:creationId xmlns:p14="http://schemas.microsoft.com/office/powerpoint/2010/main" val="84816464"/>
      </p:ext>
    </p:extLst>
  </p:cSld>
  <p:clrMapOvr>
    <a:masterClrMapping/>
  </p:clrMapOvr>
  <p:extLst>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 - Section - Violet">
    <p:bg>
      <p:bgPr>
        <a:solidFill>
          <a:srgbClr val="7C64C3"/>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BEB2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7" name="Title 1">
            <a:extLst>
              <a:ext uri="{FF2B5EF4-FFF2-40B4-BE49-F238E27FC236}">
                <a16:creationId xmlns:a16="http://schemas.microsoft.com/office/drawing/2014/main" xmlns=""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870387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 3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xmlns="" id="{2329985B-D2C5-5C48-B1C3-2BB7D57E0819}"/>
              </a:ext>
            </a:extLst>
          </p:cNvPr>
          <p:cNvSpPr>
            <a:spLocks noGrp="1"/>
          </p:cNvSpPr>
          <p:nvPr>
            <p:ph type="body" sz="quarter" idx="11" hasCustomPrompt="1"/>
          </p:nvPr>
        </p:nvSpPr>
        <p:spPr>
          <a:xfrm>
            <a:off x="777600"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1</a:t>
            </a:r>
          </a:p>
        </p:txBody>
      </p:sp>
      <p:sp>
        <p:nvSpPr>
          <p:cNvPr id="3" name="Rectangle 2">
            <a:extLst>
              <a:ext uri="{FF2B5EF4-FFF2-40B4-BE49-F238E27FC236}">
                <a16:creationId xmlns:a16="http://schemas.microsoft.com/office/drawing/2014/main" xmlns="" id="{D6CF3F56-8DA4-7040-8564-EF1A99EC84D1}"/>
              </a:ext>
            </a:extLst>
          </p:cNvPr>
          <p:cNvSpPr/>
          <p:nvPr userDrawn="1"/>
        </p:nvSpPr>
        <p:spPr>
          <a:xfrm>
            <a:off x="4196727"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xmlns="" id="{BA862AD6-F385-F04E-A28D-59877B3370B5}"/>
              </a:ext>
            </a:extLst>
          </p:cNvPr>
          <p:cNvSpPr>
            <a:spLocks noGrp="1"/>
          </p:cNvSpPr>
          <p:nvPr>
            <p:ph type="body" sz="quarter" idx="12" hasCustomPrompt="1"/>
          </p:nvPr>
        </p:nvSpPr>
        <p:spPr>
          <a:xfrm>
            <a:off x="4537745"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2</a:t>
            </a:r>
          </a:p>
        </p:txBody>
      </p:sp>
      <p:sp>
        <p:nvSpPr>
          <p:cNvPr id="14" name="Text Placeholder 5">
            <a:extLst>
              <a:ext uri="{FF2B5EF4-FFF2-40B4-BE49-F238E27FC236}">
                <a16:creationId xmlns:a16="http://schemas.microsoft.com/office/drawing/2014/main" xmlns="" id="{992AAD82-B17B-F847-B348-0A9F1C2C0711}"/>
              </a:ext>
            </a:extLst>
          </p:cNvPr>
          <p:cNvSpPr>
            <a:spLocks noGrp="1"/>
          </p:cNvSpPr>
          <p:nvPr>
            <p:ph type="body" sz="quarter" idx="13" hasCustomPrompt="1"/>
          </p:nvPr>
        </p:nvSpPr>
        <p:spPr>
          <a:xfrm>
            <a:off x="8297891"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3</a:t>
            </a:r>
          </a:p>
        </p:txBody>
      </p:sp>
      <p:sp>
        <p:nvSpPr>
          <p:cNvPr id="17" name="Rectangle 16">
            <a:extLst>
              <a:ext uri="{FF2B5EF4-FFF2-40B4-BE49-F238E27FC236}">
                <a16:creationId xmlns:a16="http://schemas.microsoft.com/office/drawing/2014/main" xmlns="" id="{7C7BD529-37CC-EB46-BD0E-9CB5DA742F98}"/>
              </a:ext>
            </a:extLst>
          </p:cNvPr>
          <p:cNvSpPr/>
          <p:nvPr userDrawn="1"/>
        </p:nvSpPr>
        <p:spPr>
          <a:xfrm>
            <a:off x="7956872"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4" hasCustomPrompt="1"/>
          </p:nvPr>
        </p:nvSpPr>
        <p:spPr>
          <a:xfrm>
            <a:off x="777600"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4"/>
          <p:cNvSpPr>
            <a:spLocks noGrp="1"/>
          </p:cNvSpPr>
          <p:nvPr>
            <p:ph type="body" sz="quarter" idx="15" hasCustomPrompt="1"/>
          </p:nvPr>
        </p:nvSpPr>
        <p:spPr>
          <a:xfrm>
            <a:off x="4537745"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9" name="Text Placeholder 4"/>
          <p:cNvSpPr>
            <a:spLocks noGrp="1"/>
          </p:cNvSpPr>
          <p:nvPr>
            <p:ph type="body" sz="quarter" idx="16" hasCustomPrompt="1"/>
          </p:nvPr>
        </p:nvSpPr>
        <p:spPr>
          <a:xfrm>
            <a:off x="8297891"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3 cols</a:t>
            </a:r>
          </a:p>
        </p:txBody>
      </p:sp>
    </p:spTree>
    <p:extLst>
      <p:ext uri="{BB962C8B-B14F-4D97-AF65-F5344CB8AC3E}">
        <p14:creationId xmlns:p14="http://schemas.microsoft.com/office/powerpoint/2010/main" val="1801237448"/>
      </p:ext>
    </p:extLst>
  </p:cSld>
  <p:clrMapOvr>
    <a:masterClrMapping/>
  </p:clrMapOvr>
  <p:extLst>
    <p:ext uri="{DCECCB84-F9BA-43D5-87BE-67443E8EF086}">
      <p15:sldGuideLst xmlns:p15="http://schemas.microsoft.com/office/powerpoint/2012/main" xmlns="">
        <p15:guide id="1" orient="horz" pos="1394">
          <p15:clr>
            <a:srgbClr val="FBAE40"/>
          </p15:clr>
        </p15:guide>
        <p15:guide id="2" orient="horz" pos="38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 - Section - Orchid">
    <p:bg>
      <p:bgPr>
        <a:solidFill>
          <a:srgbClr val="DC4C8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EEA6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xmlns=""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36868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15803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90501" y="1700212"/>
            <a:ext cx="5905500" cy="3889377"/>
          </a:xfrm>
          <a:prstGeom prst="rect">
            <a:avLst/>
          </a:prstGeom>
        </p:spPr>
        <p:txBody>
          <a:bodyPr/>
          <a:lstStyle/>
          <a:p>
            <a:r>
              <a:rPr lang="en-US" noProof="0"/>
              <a:t>Click icon to add chart</a:t>
            </a:r>
            <a:endParaRPr lang="en-GB" noProof="0"/>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0" name="Chart Placeholder 7"/>
          <p:cNvSpPr>
            <a:spLocks noGrp="1"/>
          </p:cNvSpPr>
          <p:nvPr>
            <p:ph type="chart" sz="quarter" idx="19"/>
          </p:nvPr>
        </p:nvSpPr>
        <p:spPr>
          <a:xfrm>
            <a:off x="6095999" y="1700213"/>
            <a:ext cx="5905500" cy="3889376"/>
          </a:xfrm>
          <a:prstGeom prst="rect">
            <a:avLst/>
          </a:prstGeom>
        </p:spPr>
        <p:txBody>
          <a:bodyPr/>
          <a:lstStyle/>
          <a:p>
            <a:r>
              <a:rPr lang="en-US" noProof="0"/>
              <a:t>Click icon to add chart</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6095999" y="5589588"/>
            <a:ext cx="5905499"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
        <p:nvSpPr>
          <p:cNvPr id="11" name="Content Placeholder 11"/>
          <p:cNvSpPr>
            <a:spLocks noGrp="1"/>
          </p:cNvSpPr>
          <p:nvPr>
            <p:ph sz="quarter" idx="26" hasCustomPrompt="1"/>
          </p:nvPr>
        </p:nvSpPr>
        <p:spPr>
          <a:xfrm>
            <a:off x="196245" y="5589588"/>
            <a:ext cx="5905499"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Tree>
    <p:extLst>
      <p:ext uri="{BB962C8B-B14F-4D97-AF65-F5344CB8AC3E}">
        <p14:creationId xmlns:p14="http://schemas.microsoft.com/office/powerpoint/2010/main" val="134978272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 - Section - Purple">
    <p:bg>
      <p:bgPr>
        <a:solidFill>
          <a:srgbClr val="9A4DB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CDA6D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9" name="Title 1">
            <a:extLst>
              <a:ext uri="{FF2B5EF4-FFF2-40B4-BE49-F238E27FC236}">
                <a16:creationId xmlns:a16="http://schemas.microsoft.com/office/drawing/2014/main" xmlns=""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341293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a:t>Click to edit Master title style</a:t>
            </a:r>
            <a:endParaRPr lang="en-GB" noProof="0" dirty="0"/>
          </a:p>
        </p:txBody>
      </p:sp>
      <p:sp>
        <p:nvSpPr>
          <p:cNvPr id="7" name="Text Placeholder 6"/>
          <p:cNvSpPr>
            <a:spLocks noGrp="1"/>
          </p:cNvSpPr>
          <p:nvPr>
            <p:ph type="body" sz="quarter" idx="19"/>
          </p:nvPr>
        </p:nvSpPr>
        <p:spPr>
          <a:xfrm>
            <a:off x="190500" y="1700213"/>
            <a:ext cx="11811000" cy="44656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val="30190309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90500" y="1700212"/>
            <a:ext cx="11811000" cy="3889375"/>
          </a:xfrm>
          <a:prstGeom prst="rect">
            <a:avLst/>
          </a:prstGeom>
        </p:spPr>
        <p:txBody>
          <a:bodyPr/>
          <a:lstStyle/>
          <a:p>
            <a:r>
              <a:rPr lang="en-US" noProof="0"/>
              <a:t>Click icon to add chart</a:t>
            </a:r>
            <a:endParaRPr lang="en-GB" noProof="0" dirty="0"/>
          </a:p>
        </p:txBody>
      </p:sp>
      <p:sp>
        <p:nvSpPr>
          <p:cNvPr id="12" name="Content Placeholder 11"/>
          <p:cNvSpPr>
            <a:spLocks noGrp="1"/>
          </p:cNvSpPr>
          <p:nvPr>
            <p:ph sz="quarter" idx="14" hasCustomPrompt="1"/>
          </p:nvPr>
        </p:nvSpPr>
        <p:spPr>
          <a:xfrm>
            <a:off x="190500" y="5589588"/>
            <a:ext cx="1181100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
        <p:nvSpPr>
          <p:cNvPr id="7" name="Title 6"/>
          <p:cNvSpPr>
            <a:spLocks noGrp="1"/>
          </p:cNvSpPr>
          <p:nvPr>
            <p:ph type="title"/>
          </p:nvPr>
        </p:nvSpPr>
        <p:spPr/>
        <p:txBody>
          <a:bodyPr/>
          <a:lstStyle/>
          <a:p>
            <a:r>
              <a:rPr lang="en-US"/>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80071" y="1376363"/>
            <a:ext cx="11821429" cy="323850"/>
          </a:xfrm>
        </p:spPr>
        <p:txBody>
          <a:bodyPr anchor="t">
            <a:normAutofit/>
          </a:bodyPr>
          <a:lstStyle>
            <a:lvl1pPr marL="0" indent="0">
              <a:buNone/>
              <a:defRPr sz="1200" i="1"/>
            </a:lvl1pPr>
          </a:lstStyle>
          <a:p>
            <a:pPr lvl="0"/>
            <a:r>
              <a:rPr lang="en-US" dirty="0"/>
              <a:t>Question Text</a:t>
            </a:r>
          </a:p>
        </p:txBody>
      </p:sp>
      <p:sp>
        <p:nvSpPr>
          <p:cNvPr id="9" name="Text Placeholder 2"/>
          <p:cNvSpPr>
            <a:spLocks noGrp="1"/>
          </p:cNvSpPr>
          <p:nvPr>
            <p:ph type="body" sz="quarter" idx="19" hasCustomPrompt="1"/>
          </p:nvPr>
        </p:nvSpPr>
        <p:spPr>
          <a:xfrm>
            <a:off x="188470" y="1016323"/>
            <a:ext cx="11813031" cy="360040"/>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Tree>
    <p:extLst>
      <p:ext uri="{BB962C8B-B14F-4D97-AF65-F5344CB8AC3E}">
        <p14:creationId xmlns:p14="http://schemas.microsoft.com/office/powerpoint/2010/main" val="147535288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First Slide - Presentation">
    <p:bg>
      <p:bgPr>
        <a:solidFill>
          <a:srgbClr val="432B8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53225" y="0"/>
            <a:ext cx="5124450"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xmlns=""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xmlns="" id="{44D6EFC6-ADA4-5D43-80B0-3BFC5EF96ECD}"/>
              </a:ext>
            </a:extLst>
          </p:cNvPr>
          <p:cNvSpPr>
            <a:spLocks noGrp="1"/>
          </p:cNvSpPr>
          <p:nvPr>
            <p:ph type="body" sz="quarter" idx="12" hasCustomPrompt="1"/>
          </p:nvPr>
        </p:nvSpPr>
        <p:spPr>
          <a:xfrm>
            <a:off x="1889799" y="3476505"/>
            <a:ext cx="8160000" cy="369332"/>
          </a:xfrm>
        </p:spPr>
        <p:txBody>
          <a:bodyPr>
            <a:sp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r>
              <a:rPr lang="en-US" dirty="0"/>
              <a:t>Further Information</a:t>
            </a:r>
          </a:p>
        </p:txBody>
      </p:sp>
      <p:sp>
        <p:nvSpPr>
          <p:cNvPr id="4" name="Title 3">
            <a:extLst>
              <a:ext uri="{FF2B5EF4-FFF2-40B4-BE49-F238E27FC236}">
                <a16:creationId xmlns:a16="http://schemas.microsoft.com/office/drawing/2014/main" xmlns="" id="{69279296-2150-1243-BF06-F7B86422173D}"/>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bg1"/>
                </a:solidFill>
              </a:defRPr>
            </a:lvl1pPr>
          </a:lstStyle>
          <a:p>
            <a:r>
              <a:rPr lang="en-US" dirty="0"/>
              <a:t>Internal/Sales Presentation on two lines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33709985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rst Slide - Repor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4" name="Picture Placeholder 3"/>
          <p:cNvSpPr>
            <a:spLocks noGrp="1"/>
          </p:cNvSpPr>
          <p:nvPr>
            <p:ph type="pic" sz="quarter" idx="10" hasCustomPrompt="1"/>
          </p:nvPr>
        </p:nvSpPr>
        <p:spPr>
          <a:xfrm>
            <a:off x="1870530" y="4743779"/>
            <a:ext cx="2232000" cy="1022400"/>
          </a:xfrm>
        </p:spPr>
        <p:txBody>
          <a:bodyPr/>
          <a:lstStyle>
            <a:lvl1pPr>
              <a:defRPr/>
            </a:lvl1pPr>
          </a:lstStyle>
          <a:p>
            <a:r>
              <a:rPr lang="en-US" dirty="0"/>
              <a:t>Client Logo</a:t>
            </a:r>
          </a:p>
        </p:txBody>
      </p:sp>
      <p:sp>
        <p:nvSpPr>
          <p:cNvPr id="12" name="Text Placeholder 4">
            <a:extLst>
              <a:ext uri="{FF2B5EF4-FFF2-40B4-BE49-F238E27FC236}">
                <a16:creationId xmlns:a16="http://schemas.microsoft.com/office/drawing/2014/main" xmlns="" id="{9F70698D-88E0-B141-90FB-5A44CCCFDF42}"/>
              </a:ext>
            </a:extLst>
          </p:cNvPr>
          <p:cNvSpPr>
            <a:spLocks noGrp="1"/>
          </p:cNvSpPr>
          <p:nvPr>
            <p:ph type="body" sz="quarter" idx="11" hasCustomPrompt="1"/>
          </p:nvPr>
        </p:nvSpPr>
        <p:spPr>
          <a:xfrm>
            <a:off x="1870530" y="2394514"/>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13" name="Title 1">
            <a:extLst>
              <a:ext uri="{FF2B5EF4-FFF2-40B4-BE49-F238E27FC236}">
                <a16:creationId xmlns:a16="http://schemas.microsoft.com/office/drawing/2014/main" xmlns="" id="{0EEA445F-1D9F-A746-A834-F8D7E5A4F7E2}"/>
              </a:ext>
            </a:extLst>
          </p:cNvPr>
          <p:cNvSpPr>
            <a:spLocks noGrp="1"/>
          </p:cNvSpPr>
          <p:nvPr>
            <p:ph type="title" hasCustomPrompt="1"/>
          </p:nvPr>
        </p:nvSpPr>
        <p:spPr>
          <a:xfrm>
            <a:off x="1870530" y="2781227"/>
            <a:ext cx="8160000" cy="1533638"/>
          </a:xfrm>
          <a:prstGeom prst="rect">
            <a:avLst/>
          </a:prstGeom>
        </p:spPr>
        <p:txBody>
          <a:bodyPr anchor="t" anchorCtr="0">
            <a:noAutofit/>
          </a:bodyPr>
          <a:lstStyle>
            <a:lvl1pPr>
              <a:lnSpc>
                <a:spcPct val="100000"/>
              </a:lnSpc>
              <a:defRPr lang="en-GB" sz="4800" b="1" smtClean="0">
                <a:solidFill>
                  <a:schemeClr val="tx2"/>
                </a:solidFill>
                <a:effectLst/>
              </a:defRPr>
            </a:lvl1pPr>
          </a:lstStyle>
          <a:p>
            <a:r>
              <a:rPr lang="en-GB" b="1" dirty="0">
                <a:solidFill>
                  <a:srgbClr val="332D42"/>
                </a:solidFill>
                <a:effectLst/>
                <a:latin typeface="Arial" panose="020B0604020202020204" pitchFamily="34" charset="0"/>
              </a:rPr>
              <a:t>Sales Presentation on two lines</a:t>
            </a:r>
            <a:endParaRPr lang="en-GB" dirty="0">
              <a:solidFill>
                <a:srgbClr val="332D42"/>
              </a:solidFill>
              <a:effectLst/>
              <a:latin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0530" y="1533601"/>
            <a:ext cx="2029968" cy="472983"/>
          </a:xfrm>
          <a:prstGeom prst="rect">
            <a:avLst/>
          </a:prstGeom>
        </p:spPr>
      </p:pic>
    </p:spTree>
    <p:extLst>
      <p:ext uri="{BB962C8B-B14F-4D97-AF65-F5344CB8AC3E}">
        <p14:creationId xmlns:p14="http://schemas.microsoft.com/office/powerpoint/2010/main" val="1869233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73000"/>
            <a:ext cx="10634400" cy="3600000"/>
          </a:xfrm>
        </p:spPr>
        <p:txBody>
          <a:bodyPr>
            <a:normAutofit/>
          </a:bodyPr>
          <a:lstStyle>
            <a:lvl1pPr>
              <a:defRPr sz="1600">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xmlns="" id="{F0159494-11C6-E74E-8D57-F829B0B264DA}"/>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3" name="Title 2"/>
          <p:cNvSpPr>
            <a:spLocks noGrp="1"/>
          </p:cNvSpPr>
          <p:nvPr>
            <p:ph type="title" hasCustomPrompt="1"/>
          </p:nvPr>
        </p:nvSpPr>
        <p:spPr/>
        <p:txBody>
          <a:bodyPr/>
          <a:lstStyle>
            <a:lvl1pPr>
              <a:defRPr/>
            </a:lvl1pPr>
          </a:lstStyle>
          <a:p>
            <a:r>
              <a:rPr lang="en-US" dirty="0"/>
              <a:t>Single Chart</a:t>
            </a:r>
          </a:p>
        </p:txBody>
      </p:sp>
      <p:sp>
        <p:nvSpPr>
          <p:cNvPr id="7"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28372283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1394">
          <p15:clr>
            <a:srgbClr val="FBAE40"/>
          </p15:clr>
        </p15:guide>
        <p15:guide id="2" orient="horz" pos="38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38396"/>
            <a:ext cx="5180750" cy="3600000"/>
          </a:xfrm>
        </p:spPr>
        <p:txBody>
          <a:bodyPr>
            <a:normAutofit/>
          </a:bodyPr>
          <a:lstStyle>
            <a:lvl1pPr>
              <a:defRPr sz="1600">
                <a:solidFill>
                  <a:schemeClr val="tx1"/>
                </a:solidFill>
              </a:defRPr>
            </a:lvl1pPr>
          </a:lstStyle>
          <a:p>
            <a:r>
              <a:rPr lang="en-US"/>
              <a:t>Click icon to add chart</a:t>
            </a:r>
            <a:endParaRPr lang="en-US" dirty="0"/>
          </a:p>
        </p:txBody>
      </p:sp>
      <p:sp>
        <p:nvSpPr>
          <p:cNvPr id="9" name="Chart Placeholder 7"/>
          <p:cNvSpPr>
            <a:spLocks noGrp="1"/>
          </p:cNvSpPr>
          <p:nvPr>
            <p:ph type="chart" sz="quarter" idx="15"/>
          </p:nvPr>
        </p:nvSpPr>
        <p:spPr>
          <a:xfrm>
            <a:off x="6231250" y="1838870"/>
            <a:ext cx="5180750" cy="3600000"/>
          </a:xfrm>
        </p:spPr>
        <p:txBody>
          <a:bodyPr>
            <a:normAutofit/>
          </a:bodyPr>
          <a:lstStyle>
            <a:lvl1pPr>
              <a:defRPr sz="1600">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xmlns="" id="{2329985B-D2C5-5C48-B1C3-2BB7D57E0819}"/>
              </a:ext>
            </a:extLst>
          </p:cNvPr>
          <p:cNvSpPr>
            <a:spLocks noGrp="1"/>
          </p:cNvSpPr>
          <p:nvPr>
            <p:ph type="body" sz="quarter" idx="11" hasCustomPrompt="1"/>
          </p:nvPr>
        </p:nvSpPr>
        <p:spPr>
          <a:xfrm>
            <a:off x="77760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12" name="Text Placeholder 5">
            <a:extLst>
              <a:ext uri="{FF2B5EF4-FFF2-40B4-BE49-F238E27FC236}">
                <a16:creationId xmlns:a16="http://schemas.microsoft.com/office/drawing/2014/main" xmlns="" id="{61CB4D8D-07CB-3A44-9EC5-11056508DA5F}"/>
              </a:ext>
            </a:extLst>
          </p:cNvPr>
          <p:cNvSpPr>
            <a:spLocks noGrp="1"/>
          </p:cNvSpPr>
          <p:nvPr>
            <p:ph type="body" sz="quarter" idx="16" hasCustomPrompt="1"/>
          </p:nvPr>
        </p:nvSpPr>
        <p:spPr>
          <a:xfrm>
            <a:off x="623125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 name="Footer Placeholder 1"/>
          <p:cNvSpPr>
            <a:spLocks noGrp="1"/>
          </p:cNvSpPr>
          <p:nvPr>
            <p:ph type="ftr" sz="quarter" idx="17"/>
          </p:nvPr>
        </p:nvSpPr>
        <p:spPr/>
        <p:txBody>
          <a:bodyPr/>
          <a:lstStyle/>
          <a:p>
            <a:endParaRPr lang="en-US" dirty="0"/>
          </a:p>
        </p:txBody>
      </p:sp>
      <p:sp>
        <p:nvSpPr>
          <p:cNvPr id="3" name="Title 2"/>
          <p:cNvSpPr>
            <a:spLocks noGrp="1"/>
          </p:cNvSpPr>
          <p:nvPr>
            <p:ph type="title" hasCustomPrompt="1"/>
          </p:nvPr>
        </p:nvSpPr>
        <p:spPr/>
        <p:txBody>
          <a:bodyPr/>
          <a:lstStyle>
            <a:lvl1pPr>
              <a:defRPr baseline="0"/>
            </a:lvl1pPr>
          </a:lstStyle>
          <a:p>
            <a:r>
              <a:rPr lang="en-US" dirty="0"/>
              <a:t>2 Charts</a:t>
            </a:r>
          </a:p>
        </p:txBody>
      </p:sp>
    </p:spTree>
    <p:extLst>
      <p:ext uri="{BB962C8B-B14F-4D97-AF65-F5344CB8AC3E}">
        <p14:creationId xmlns:p14="http://schemas.microsoft.com/office/powerpoint/2010/main" val="20311309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1394">
          <p15:clr>
            <a:srgbClr val="FBAE40"/>
          </p15:clr>
        </p15:guide>
        <p15:guide id="2" orient="horz" pos="382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Text – 1 Col</a:t>
            </a:r>
          </a:p>
        </p:txBody>
      </p:sp>
      <p:sp>
        <p:nvSpPr>
          <p:cNvPr id="7" name="Text Placeholder 7"/>
          <p:cNvSpPr>
            <a:spLocks noGrp="1"/>
          </p:cNvSpPr>
          <p:nvPr>
            <p:ph type="body" sz="quarter" idx="14" hasCustomPrompt="1"/>
          </p:nvPr>
        </p:nvSpPr>
        <p:spPr>
          <a:xfrm>
            <a:off x="777600" y="1961147"/>
            <a:ext cx="10634472" cy="1077218"/>
          </a:xfrm>
        </p:spPr>
        <p:txBody>
          <a:bodyPr>
            <a:spAutoFit/>
          </a:bodyPr>
          <a:lstStyle>
            <a:lvl1pPr>
              <a:lnSpc>
                <a:spcPct val="100000"/>
              </a:lnSpc>
              <a:spcBef>
                <a:spcPts val="0"/>
              </a:spcBef>
              <a:defRPr lang="en-US" sz="6400" b="1" kern="1200" dirty="0" smtClean="0">
                <a:solidFill>
                  <a:srgbClr val="9A4DB0"/>
                </a:solidFill>
                <a:latin typeface="+mn-lt"/>
                <a:ea typeface="+mn-ea"/>
                <a:cs typeface="+mn-cs"/>
              </a:defRPr>
            </a:lvl1pPr>
          </a:lstStyle>
          <a:p>
            <a:pPr lvl="0"/>
            <a:r>
              <a:rPr lang="en-US" dirty="0"/>
              <a:t>Service title</a:t>
            </a:r>
          </a:p>
        </p:txBody>
      </p:sp>
      <p:sp>
        <p:nvSpPr>
          <p:cNvPr id="8" name="Text Placeholder 9"/>
          <p:cNvSpPr>
            <a:spLocks noGrp="1"/>
          </p:cNvSpPr>
          <p:nvPr>
            <p:ph type="body" sz="quarter" idx="15" hasCustomPrompt="1"/>
          </p:nvPr>
        </p:nvSpPr>
        <p:spPr>
          <a:xfrm>
            <a:off x="777600" y="3260038"/>
            <a:ext cx="10634472" cy="1089529"/>
          </a:xfrm>
        </p:spPr>
        <p:txBody>
          <a:bodyPr>
            <a:spAutoFit/>
          </a:bodyPr>
          <a:lstStyle>
            <a:lvl1pPr>
              <a:defRPr lang="en-US" sz="2400" kern="120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2pPr>
            <a:lvl3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3pPr>
            <a:lvl4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4pPr>
            <a:lvl5pPr>
              <a:defRPr lang="en-US" sz="2400" kern="1200" dirty="0">
                <a:solidFill>
                  <a:srgbClr val="332C4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Summary, 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1386300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11532"/>
            <a:ext cx="3311999" cy="3600000"/>
          </a:xfrm>
        </p:spPr>
        <p:txBody>
          <a:bodyPr>
            <a:normAutofit/>
          </a:bodyPr>
          <a:lstStyle>
            <a:lvl1pPr>
              <a:defRPr sz="1600">
                <a:solidFill>
                  <a:schemeClr val="tx1"/>
                </a:solidFill>
              </a:defRPr>
            </a:lvl1pPr>
          </a:lstStyle>
          <a:p>
            <a:r>
              <a:rPr lang="en-US"/>
              <a:t>Click icon to add chart</a:t>
            </a:r>
            <a:endParaRPr lang="en-US" dirty="0"/>
          </a:p>
        </p:txBody>
      </p:sp>
      <p:sp>
        <p:nvSpPr>
          <p:cNvPr id="15" name="Text Placeholder 5">
            <a:extLst>
              <a:ext uri="{FF2B5EF4-FFF2-40B4-BE49-F238E27FC236}">
                <a16:creationId xmlns:a16="http://schemas.microsoft.com/office/drawing/2014/main" xmlns="" id="{3CD9E70E-047F-524B-8B42-F14CB3CAB7D6}"/>
              </a:ext>
            </a:extLst>
          </p:cNvPr>
          <p:cNvSpPr>
            <a:spLocks noGrp="1"/>
          </p:cNvSpPr>
          <p:nvPr>
            <p:ph type="body" sz="quarter" idx="11" hasCustomPrompt="1"/>
          </p:nvPr>
        </p:nvSpPr>
        <p:spPr>
          <a:xfrm>
            <a:off x="7776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4" name="Chart Placeholder 7">
            <a:extLst>
              <a:ext uri="{FF2B5EF4-FFF2-40B4-BE49-F238E27FC236}">
                <a16:creationId xmlns:a16="http://schemas.microsoft.com/office/drawing/2014/main" xmlns="" id="{F188B11B-60A7-0849-A43C-D99DF3D0A830}"/>
              </a:ext>
            </a:extLst>
          </p:cNvPr>
          <p:cNvSpPr>
            <a:spLocks noGrp="1"/>
          </p:cNvSpPr>
          <p:nvPr>
            <p:ph type="chart" sz="quarter" idx="13"/>
          </p:nvPr>
        </p:nvSpPr>
        <p:spPr>
          <a:xfrm>
            <a:off x="4438799" y="1811532"/>
            <a:ext cx="3311999" cy="3600000"/>
          </a:xfrm>
        </p:spPr>
        <p:txBody>
          <a:bodyPr>
            <a:normAutofit/>
          </a:bodyPr>
          <a:lstStyle>
            <a:lvl1pPr>
              <a:defRPr sz="1600">
                <a:solidFill>
                  <a:schemeClr val="tx1"/>
                </a:solidFill>
              </a:defRPr>
            </a:lvl1pPr>
          </a:lstStyle>
          <a:p>
            <a:r>
              <a:rPr lang="en-US"/>
              <a:t>Click icon to add chart</a:t>
            </a:r>
            <a:endParaRPr lang="en-US" dirty="0"/>
          </a:p>
        </p:txBody>
      </p:sp>
      <p:sp>
        <p:nvSpPr>
          <p:cNvPr id="25" name="Text Placeholder 5">
            <a:extLst>
              <a:ext uri="{FF2B5EF4-FFF2-40B4-BE49-F238E27FC236}">
                <a16:creationId xmlns:a16="http://schemas.microsoft.com/office/drawing/2014/main" xmlns="" id="{BA18ED58-B2E2-EE43-877F-DE0040789F94}"/>
              </a:ext>
            </a:extLst>
          </p:cNvPr>
          <p:cNvSpPr>
            <a:spLocks noGrp="1"/>
          </p:cNvSpPr>
          <p:nvPr>
            <p:ph type="body" sz="quarter" idx="14" hasCustomPrompt="1"/>
          </p:nvPr>
        </p:nvSpPr>
        <p:spPr>
          <a:xfrm>
            <a:off x="44388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6" name="Chart Placeholder 7">
            <a:extLst>
              <a:ext uri="{FF2B5EF4-FFF2-40B4-BE49-F238E27FC236}">
                <a16:creationId xmlns:a16="http://schemas.microsoft.com/office/drawing/2014/main" xmlns="" id="{9FFBC9A5-B88F-614E-B46F-B732306E6462}"/>
              </a:ext>
            </a:extLst>
          </p:cNvPr>
          <p:cNvSpPr>
            <a:spLocks noGrp="1"/>
          </p:cNvSpPr>
          <p:nvPr>
            <p:ph type="chart" sz="quarter" idx="15"/>
          </p:nvPr>
        </p:nvSpPr>
        <p:spPr>
          <a:xfrm>
            <a:off x="8099998" y="1811532"/>
            <a:ext cx="3311999" cy="3600000"/>
          </a:xfrm>
        </p:spPr>
        <p:txBody>
          <a:bodyPr>
            <a:normAutofit/>
          </a:bodyPr>
          <a:lstStyle>
            <a:lvl1pPr>
              <a:defRPr sz="1600">
                <a:solidFill>
                  <a:schemeClr val="tx1"/>
                </a:solidFill>
              </a:defRPr>
            </a:lvl1pPr>
          </a:lstStyle>
          <a:p>
            <a:r>
              <a:rPr lang="en-US"/>
              <a:t>Click icon to add chart</a:t>
            </a:r>
            <a:endParaRPr lang="en-US" dirty="0"/>
          </a:p>
        </p:txBody>
      </p:sp>
      <p:sp>
        <p:nvSpPr>
          <p:cNvPr id="27" name="Text Placeholder 5">
            <a:extLst>
              <a:ext uri="{FF2B5EF4-FFF2-40B4-BE49-F238E27FC236}">
                <a16:creationId xmlns:a16="http://schemas.microsoft.com/office/drawing/2014/main" xmlns="" id="{4E82FAE7-8F88-8D49-ABA2-20B0D71F8B7A}"/>
              </a:ext>
            </a:extLst>
          </p:cNvPr>
          <p:cNvSpPr>
            <a:spLocks noGrp="1"/>
          </p:cNvSpPr>
          <p:nvPr>
            <p:ph type="body" sz="quarter" idx="16" hasCustomPrompt="1"/>
          </p:nvPr>
        </p:nvSpPr>
        <p:spPr>
          <a:xfrm>
            <a:off x="8100001"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Chart layout – 3 cols</a:t>
            </a:r>
          </a:p>
        </p:txBody>
      </p:sp>
    </p:spTree>
    <p:extLst>
      <p:ext uri="{BB962C8B-B14F-4D97-AF65-F5344CB8AC3E}">
        <p14:creationId xmlns:p14="http://schemas.microsoft.com/office/powerpoint/2010/main" val="17641842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1394">
          <p15:clr>
            <a:srgbClr val="FBAE40"/>
          </p15:clr>
        </p15:guide>
        <p15:guide id="2" orient="horz" pos="38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235301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777601" y="1906927"/>
            <a:ext cx="10634400" cy="3787291"/>
          </a:xfrm>
        </p:spPr>
        <p:txBody>
          <a:bodyPr>
            <a:normAutofit/>
          </a:bodyPr>
          <a:lstStyle>
            <a:lvl1pPr>
              <a:defRPr sz="1600">
                <a:solidFill>
                  <a:schemeClr val="tx1"/>
                </a:solidFill>
              </a:defRPr>
            </a:lvl1pPr>
          </a:lstStyle>
          <a:p>
            <a:r>
              <a:rPr lang="en-US"/>
              <a:t>Click icon to add table</a:t>
            </a:r>
            <a:endParaRPr lang="en-US" dirty="0"/>
          </a:p>
        </p:txBody>
      </p:sp>
      <p:sp>
        <p:nvSpPr>
          <p:cNvPr id="11" name="Text Placeholder 5">
            <a:extLst>
              <a:ext uri="{FF2B5EF4-FFF2-40B4-BE49-F238E27FC236}">
                <a16:creationId xmlns:a16="http://schemas.microsoft.com/office/drawing/2014/main" xmlns="" id="{78E84C9E-2496-794B-9347-71DDA36E1208}"/>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5"/>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Basic Table</a:t>
            </a:r>
          </a:p>
        </p:txBody>
      </p:sp>
    </p:spTree>
    <p:extLst>
      <p:ext uri="{BB962C8B-B14F-4D97-AF65-F5344CB8AC3E}">
        <p14:creationId xmlns:p14="http://schemas.microsoft.com/office/powerpoint/2010/main" val="34624611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1394">
          <p15:clr>
            <a:srgbClr val="FBAE40"/>
          </p15:clr>
        </p15:guide>
        <p15:guide id="2" orient="horz" pos="38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777599" y="1985211"/>
            <a:ext cx="5185785" cy="3922294"/>
          </a:xfrm>
        </p:spPr>
        <p:txBody>
          <a:bodyPr/>
          <a:lstStyle>
            <a:lvl1pPr>
              <a:defRPr baseline="0">
                <a:solidFill>
                  <a:schemeClr val="tx1"/>
                </a:solidFill>
              </a:defRPr>
            </a:lvl1pPr>
          </a:lstStyle>
          <a:p>
            <a:r>
              <a:rPr lang="en-US" dirty="0"/>
              <a:t>Photo Placeholder</a:t>
            </a:r>
          </a:p>
        </p:txBody>
      </p:sp>
      <p:sp>
        <p:nvSpPr>
          <p:cNvPr id="26" name="Content Placeholder 25"/>
          <p:cNvSpPr>
            <a:spLocks noGrp="1"/>
          </p:cNvSpPr>
          <p:nvPr>
            <p:ph sz="quarter" idx="25" hasCustomPrompt="1"/>
          </p:nvPr>
        </p:nvSpPr>
        <p:spPr>
          <a:xfrm>
            <a:off x="6207634" y="1985211"/>
            <a:ext cx="5206767" cy="3922294"/>
          </a:xfrm>
        </p:spPr>
        <p:txBody>
          <a:bodyPr/>
          <a:lstStyle>
            <a:lvl1pPr>
              <a:defRPr sz="2400" baseline="0">
                <a:solidFill>
                  <a:schemeClr val="tx2"/>
                </a:solidFill>
                <a:latin typeface="+mn-lt"/>
              </a:defRPr>
            </a:lvl1pPr>
            <a:lvl2pPr>
              <a:defRPr sz="1800" baseline="0">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Main text – Arial, 24pt, Regular</a:t>
            </a:r>
          </a:p>
          <a:p>
            <a:pPr lvl="1"/>
            <a:r>
              <a:rPr lang="en-US" dirty="0"/>
              <a:t>Sub text – Arial, 18pt, Regular</a:t>
            </a:r>
          </a:p>
        </p:txBody>
      </p:sp>
      <p:sp>
        <p:nvSpPr>
          <p:cNvPr id="18" name="Text Placeholder 9">
            <a:extLst>
              <a:ext uri="{FF2B5EF4-FFF2-40B4-BE49-F238E27FC236}">
                <a16:creationId xmlns:a16="http://schemas.microsoft.com/office/drawing/2014/main" xmlns="" id="{5529E626-8C84-2947-A150-10B1FDF4E72D}"/>
              </a:ext>
            </a:extLst>
          </p:cNvPr>
          <p:cNvSpPr>
            <a:spLocks noGrp="1"/>
          </p:cNvSpPr>
          <p:nvPr>
            <p:ph type="body" sz="quarter" idx="13" hasCustomPrompt="1"/>
          </p:nvPr>
        </p:nvSpPr>
        <p:spPr>
          <a:xfrm>
            <a:off x="777599" y="1501999"/>
            <a:ext cx="10636803" cy="483212"/>
          </a:xfrm>
        </p:spPr>
        <p:txBody>
          <a:bodyPr>
            <a:normAutofit/>
          </a:bodyPr>
          <a:lstStyle>
            <a:lvl1pPr>
              <a:defRPr sz="1800">
                <a:solidFill>
                  <a:schemeClr val="tx2"/>
                </a:solidFill>
              </a:defRPr>
            </a:lvl1pPr>
          </a:lstStyle>
          <a:p>
            <a:pPr lvl="0"/>
            <a:r>
              <a:rPr lang="en-US" dirty="0"/>
              <a:t>Small Description</a:t>
            </a:r>
          </a:p>
        </p:txBody>
      </p:sp>
      <p:sp>
        <p:nvSpPr>
          <p:cNvPr id="3" name="Footer Placeholder 2"/>
          <p:cNvSpPr>
            <a:spLocks noGrp="1"/>
          </p:cNvSpPr>
          <p:nvPr>
            <p:ph type="ftr" sz="quarter" idx="26"/>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87321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ide Simple - 1 - Violet">
    <p:bg>
      <p:bgPr>
        <a:solidFill>
          <a:srgbClr val="7C64C3"/>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8075808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lide Simple - 2 - Orchid">
    <p:bg>
      <p:bgPr>
        <a:solidFill>
          <a:srgbClr val="DC4C81"/>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47444859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lide Simple - 3 - Purple">
    <p:bg>
      <p:bgPr>
        <a:solidFill>
          <a:srgbClr val="9A4DB0"/>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469847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 - Full page photo title - Viole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7C64C3"/>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endParaRPr lang="en-US" dirty="0"/>
          </a:p>
        </p:txBody>
      </p:sp>
      <p:sp>
        <p:nvSpPr>
          <p:cNvPr id="7" name="Title 1">
            <a:extLst>
              <a:ext uri="{FF2B5EF4-FFF2-40B4-BE49-F238E27FC236}">
                <a16:creationId xmlns:a16="http://schemas.microsoft.com/office/drawing/2014/main" xmlns=""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Violet</a:t>
            </a:r>
          </a:p>
        </p:txBody>
      </p:sp>
    </p:spTree>
    <p:extLst>
      <p:ext uri="{BB962C8B-B14F-4D97-AF65-F5344CB8AC3E}">
        <p14:creationId xmlns:p14="http://schemas.microsoft.com/office/powerpoint/2010/main" val="22811580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 Full page photo title - Orch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DD4B81"/>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endParaRPr lang="en-US" dirty="0"/>
          </a:p>
        </p:txBody>
      </p:sp>
      <p:sp>
        <p:nvSpPr>
          <p:cNvPr id="7" name="Title 1">
            <a:extLst>
              <a:ext uri="{FF2B5EF4-FFF2-40B4-BE49-F238E27FC236}">
                <a16:creationId xmlns:a16="http://schemas.microsoft.com/office/drawing/2014/main" xmlns=""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Orchid</a:t>
            </a:r>
          </a:p>
        </p:txBody>
      </p:sp>
    </p:spTree>
    <p:extLst>
      <p:ext uri="{BB962C8B-B14F-4D97-AF65-F5344CB8AC3E}">
        <p14:creationId xmlns:p14="http://schemas.microsoft.com/office/powerpoint/2010/main" val="36863748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 - Full page photo title - Purp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9A4DB0"/>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endParaRPr lang="en-US" dirty="0"/>
          </a:p>
        </p:txBody>
      </p:sp>
      <p:sp>
        <p:nvSpPr>
          <p:cNvPr id="7" name="Title 1">
            <a:extLst>
              <a:ext uri="{FF2B5EF4-FFF2-40B4-BE49-F238E27FC236}">
                <a16:creationId xmlns:a16="http://schemas.microsoft.com/office/drawing/2014/main" xmlns=""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Purple</a:t>
            </a:r>
          </a:p>
        </p:txBody>
      </p:sp>
    </p:spTree>
    <p:extLst>
      <p:ext uri="{BB962C8B-B14F-4D97-AF65-F5344CB8AC3E}">
        <p14:creationId xmlns:p14="http://schemas.microsoft.com/office/powerpoint/2010/main" val="26768929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 - Section - Defaul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C18F50F6-6581-AC4A-B5FB-9EE2E0DAE982}"/>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9995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xmlns="" id="{6CEC0F2A-841F-FF4E-AC37-657B1603567A}"/>
              </a:ext>
            </a:extLst>
          </p:cNvPr>
          <p:cNvSpPr>
            <a:spLocks noGrp="1"/>
          </p:cNvSpPr>
          <p:nvPr>
            <p:ph type="title" hasCustomPrompt="1"/>
          </p:nvPr>
        </p:nvSpPr>
        <p:spPr>
          <a:xfrm>
            <a:off x="1080000" y="2808466"/>
            <a:ext cx="9910800" cy="586432"/>
          </a:xfrm>
          <a:prstGeom prst="rect">
            <a:avLst/>
          </a:prstGeom>
        </p:spPr>
        <p:txBody>
          <a:bodyPr anchor="b" anchorCtr="0">
            <a:spAutoFit/>
          </a:bodyPr>
          <a:lstStyle>
            <a:lvl1pPr>
              <a:defRPr sz="3200">
                <a:solidFill>
                  <a:schemeClr val="tx1"/>
                </a:solidFill>
              </a:defRPr>
            </a:lvl1pPr>
          </a:lstStyle>
          <a:p>
            <a:r>
              <a:rPr lang="en-US" dirty="0"/>
              <a:t>Section - Default</a:t>
            </a:r>
          </a:p>
        </p:txBody>
      </p:sp>
    </p:spTree>
    <p:extLst>
      <p:ext uri="{BB962C8B-B14F-4D97-AF65-F5344CB8AC3E}">
        <p14:creationId xmlns:p14="http://schemas.microsoft.com/office/powerpoint/2010/main" val="35692003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 - QuoteWithLogo - Violet">
    <p:bg>
      <p:bgPr>
        <a:solidFill>
          <a:srgbClr val="7C64C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3550132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504000"/>
            <a:ext cx="5235575" cy="972000"/>
          </a:xfrm>
        </p:spPr>
        <p:txBody>
          <a:bodyPr>
            <a:noAutofit/>
          </a:bodyPr>
          <a:lstStyle/>
          <a:p>
            <a:r>
              <a:rPr lang="en-US" dirty="0"/>
              <a:t>Click to edit Master title style</a:t>
            </a:r>
            <a:endParaRPr lang="en-GB" dirty="0"/>
          </a:p>
        </p:txBody>
      </p:sp>
      <p:sp>
        <p:nvSpPr>
          <p:cNvPr id="3" name="Content Placeholder 2"/>
          <p:cNvSpPr>
            <a:spLocks noGrp="1"/>
          </p:cNvSpPr>
          <p:nvPr>
            <p:ph idx="1" hasCustomPrompt="1"/>
          </p:nvPr>
        </p:nvSpPr>
        <p:spPr>
          <a:xfrm>
            <a:off x="715963" y="1620000"/>
            <a:ext cx="5235575"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620000" y="6391361"/>
            <a:ext cx="2029193" cy="301539"/>
          </a:xfrm>
          <a:prstGeom prst="rect">
            <a:avLst/>
          </a:prstGeom>
        </p:spPr>
        <p:txBody>
          <a:bodyPr>
            <a:noAutofit/>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noAutofit/>
          </a:bodyPr>
          <a:lstStyle/>
          <a:p>
            <a:fld id="{59382468-976F-4E06-8C24-C0E91756A634}" type="slidenum">
              <a:rPr lang="en-GB" smtClean="0"/>
              <a:t>‹#›</a:t>
            </a:fld>
            <a:endParaRPr lang="en-GB"/>
          </a:p>
        </p:txBody>
      </p:sp>
      <p:sp>
        <p:nvSpPr>
          <p:cNvPr id="7" name="Picture Placeholder 2"/>
          <p:cNvSpPr>
            <a:spLocks noGrp="1"/>
          </p:cNvSpPr>
          <p:nvPr>
            <p:ph type="pic" idx="13"/>
          </p:nvPr>
        </p:nvSpPr>
        <p:spPr>
          <a:xfrm>
            <a:off x="6240463" y="504001"/>
            <a:ext cx="5219700" cy="5467338"/>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03215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 - QuoteWithLogo - Orchid">
    <p:bg>
      <p:bgPr>
        <a:solidFill>
          <a:srgbClr val="DC4C8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B74707B-30C1-4448-8574-031B099619B0}"/>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8931007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 - QuoteWithLogo - Purple">
    <p:bg>
      <p:bgPr>
        <a:solidFill>
          <a:srgbClr val="9A4DB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F1A9959-3EB4-854F-893D-5DF94F13E421}"/>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512633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925" y="576654"/>
            <a:ext cx="11874446" cy="6673376"/>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7" name="Group 6"/>
          <p:cNvGrpSpPr/>
          <p:nvPr userDrawn="1"/>
        </p:nvGrpSpPr>
        <p:grpSpPr>
          <a:xfrm>
            <a:off x="4069557" y="6152914"/>
            <a:ext cx="1988343" cy="261610"/>
            <a:chOff x="4069557" y="6152914"/>
            <a:chExt cx="1988343" cy="261610"/>
          </a:xfrm>
        </p:grpSpPr>
        <p:sp>
          <p:nvSpPr>
            <p:cNvPr id="4" name="Rectangle 3"/>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8" name="Group 7"/>
          <p:cNvGrpSpPr/>
          <p:nvPr userDrawn="1"/>
        </p:nvGrpSpPr>
        <p:grpSpPr>
          <a:xfrm>
            <a:off x="6288857" y="6152914"/>
            <a:ext cx="1988343" cy="261610"/>
            <a:chOff x="4069557" y="6152914"/>
            <a:chExt cx="1988343" cy="261610"/>
          </a:xfrm>
        </p:grpSpPr>
        <p:sp>
          <p:nvSpPr>
            <p:cNvPr id="9" name="Rectangle 8"/>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grpSp>
        <p:nvGrpSpPr>
          <p:cNvPr id="11" name="Group 10"/>
          <p:cNvGrpSpPr/>
          <p:nvPr userDrawn="1"/>
        </p:nvGrpSpPr>
        <p:grpSpPr>
          <a:xfrm>
            <a:off x="7732717" y="6152914"/>
            <a:ext cx="1988343" cy="261610"/>
            <a:chOff x="4069557" y="6152914"/>
            <a:chExt cx="1988343" cy="261610"/>
          </a:xfrm>
        </p:grpSpPr>
        <p:sp>
          <p:nvSpPr>
            <p:cNvPr id="12" name="Rectangle 11"/>
            <p:cNvSpPr/>
            <p:nvPr userDrawn="1"/>
          </p:nvSpPr>
          <p:spPr>
            <a:xfrm>
              <a:off x="4069557" y="6222785"/>
              <a:ext cx="116681" cy="116681"/>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offices</a:t>
              </a:r>
              <a:endParaRPr lang="en-US" sz="1100" dirty="0">
                <a:solidFill>
                  <a:srgbClr val="332C41"/>
                </a:solidFill>
              </a:endParaRPr>
            </a:p>
          </p:txBody>
        </p:sp>
      </p:grpSp>
    </p:spTree>
    <p:extLst>
      <p:ext uri="{BB962C8B-B14F-4D97-AF65-F5344CB8AC3E}">
        <p14:creationId xmlns:p14="http://schemas.microsoft.com/office/powerpoint/2010/main" val="22173232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44" y="580373"/>
            <a:ext cx="11861208" cy="6665937"/>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6" name="Group 5"/>
          <p:cNvGrpSpPr/>
          <p:nvPr userDrawn="1"/>
        </p:nvGrpSpPr>
        <p:grpSpPr>
          <a:xfrm>
            <a:off x="4069557" y="6152914"/>
            <a:ext cx="1988343" cy="261610"/>
            <a:chOff x="4069557" y="6152914"/>
            <a:chExt cx="1988343" cy="261610"/>
          </a:xfrm>
        </p:grpSpPr>
        <p:sp>
          <p:nvSpPr>
            <p:cNvPr id="7" name="Rectangle 6"/>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9" name="Group 8"/>
          <p:cNvGrpSpPr/>
          <p:nvPr userDrawn="1"/>
        </p:nvGrpSpPr>
        <p:grpSpPr>
          <a:xfrm>
            <a:off x="6288857" y="6152914"/>
            <a:ext cx="1988343" cy="261610"/>
            <a:chOff x="4069557" y="6152914"/>
            <a:chExt cx="1988343" cy="261610"/>
          </a:xfrm>
        </p:grpSpPr>
        <p:sp>
          <p:nvSpPr>
            <p:cNvPr id="10" name="Rectangle 9"/>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spTree>
    <p:extLst>
      <p:ext uri="{BB962C8B-B14F-4D97-AF65-F5344CB8AC3E}">
        <p14:creationId xmlns:p14="http://schemas.microsoft.com/office/powerpoint/2010/main" val="41395050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20FE5ED-5E61-C048-A962-A3643A0BC0D8}"/>
              </a:ext>
            </a:extLst>
          </p:cNvPr>
          <p:cNvPicPr>
            <a:picLocks noChangeAspect="1"/>
          </p:cNvPicPr>
          <p:nvPr userDrawn="1"/>
        </p:nvPicPr>
        <p:blipFill rotWithShape="1">
          <a:blip r:embed="rId2"/>
          <a:srcRect b="11915"/>
          <a:stretch/>
        </p:blipFill>
        <p:spPr>
          <a:xfrm>
            <a:off x="0" y="0"/>
            <a:ext cx="12192000" cy="6040877"/>
          </a:xfrm>
          <a:prstGeom prst="rect">
            <a:avLst/>
          </a:prstGeom>
          <a:noFill/>
        </p:spPr>
      </p:pic>
      <p:sp>
        <p:nvSpPr>
          <p:cNvPr id="7" name="Text Placeholder 9">
            <a:extLst>
              <a:ext uri="{FF2B5EF4-FFF2-40B4-BE49-F238E27FC236}">
                <a16:creationId xmlns:a16="http://schemas.microsoft.com/office/drawing/2014/main" xmlns="" id="{26C1962D-EB90-254B-95F6-2AA406FC5076}"/>
              </a:ext>
            </a:extLst>
          </p:cNvPr>
          <p:cNvSpPr>
            <a:spLocks noGrp="1"/>
          </p:cNvSpPr>
          <p:nvPr>
            <p:ph type="body" sz="quarter" idx="13" hasCustomPrompt="1"/>
          </p:nvPr>
        </p:nvSpPr>
        <p:spPr>
          <a:xfrm>
            <a:off x="793636" y="1463673"/>
            <a:ext cx="10605927" cy="4119709"/>
          </a:xfrm>
        </p:spPr>
        <p:txBody>
          <a:bodyPr>
            <a:noAutofit/>
          </a:bodyPr>
          <a:lstStyle>
            <a:lvl1pPr>
              <a:lnSpc>
                <a:spcPct val="120000"/>
              </a:lnSpc>
              <a:defRPr sz="18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75559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be">
    <p:bg>
      <p:bgPr>
        <a:solidFill>
          <a:srgbClr val="432B8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771D847-920F-E34B-8002-F0DA7CF9FB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7743589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8831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Generic Slide ">
    <p:spTree>
      <p:nvGrpSpPr>
        <p:cNvPr id="1" name=""/>
        <p:cNvGrpSpPr/>
        <p:nvPr/>
      </p:nvGrpSpPr>
      <p:grpSpPr>
        <a:xfrm>
          <a:off x="0" y="0"/>
          <a:ext cx="0" cy="0"/>
          <a:chOff x="0" y="0"/>
          <a:chExt cx="0" cy="0"/>
        </a:xfrm>
      </p:grpSpPr>
      <p:sp>
        <p:nvSpPr>
          <p:cNvPr id="12" name="Title Placeholder 4">
            <a:extLst>
              <a:ext uri="{FF2B5EF4-FFF2-40B4-BE49-F238E27FC236}">
                <a16:creationId xmlns:a16="http://schemas.microsoft.com/office/drawing/2014/main" xmlns="" id="{A590F843-9D7E-3846-8E9B-0182C6D43DD8}"/>
              </a:ext>
            </a:extLst>
          </p:cNvPr>
          <p:cNvSpPr>
            <a:spLocks noGrp="1"/>
          </p:cNvSpPr>
          <p:nvPr>
            <p:ph type="title" hasCustomPrompt="1"/>
          </p:nvPr>
        </p:nvSpPr>
        <p:spPr>
          <a:xfrm>
            <a:off x="3899255" y="487207"/>
            <a:ext cx="7445082" cy="522348"/>
          </a:xfrm>
          <a:prstGeom prst="rect">
            <a:avLst/>
          </a:prstGeom>
        </p:spPr>
        <p:txBody>
          <a:bodyPr vert="horz" lIns="91440" tIns="45720" rIns="91440" bIns="45720" rtlCol="0" anchor="ctr">
            <a:noAutofit/>
          </a:bodyPr>
          <a:lstStyle>
            <a:lvl1pPr>
              <a:defRPr sz="3200" baseline="0">
                <a:solidFill>
                  <a:schemeClr val="tx2"/>
                </a:solidFill>
              </a:defRPr>
            </a:lvl1pPr>
          </a:lstStyle>
          <a:p>
            <a:r>
              <a:rPr lang="en-US" dirty="0"/>
              <a:t>Jane Doe</a:t>
            </a:r>
          </a:p>
        </p:txBody>
      </p:sp>
      <p:sp>
        <p:nvSpPr>
          <p:cNvPr id="3" name="Picture Placeholder 2"/>
          <p:cNvSpPr>
            <a:spLocks noGrp="1"/>
          </p:cNvSpPr>
          <p:nvPr>
            <p:ph type="pic" sz="quarter" idx="14"/>
          </p:nvPr>
        </p:nvSpPr>
        <p:spPr>
          <a:xfrm>
            <a:off x="847663" y="473076"/>
            <a:ext cx="2545726" cy="2767965"/>
          </a:xfrm>
          <a:ln>
            <a:solidFill>
              <a:schemeClr val="bg1">
                <a:lumMod val="85000"/>
              </a:schemeClr>
            </a:solidFill>
          </a:ln>
        </p:spPr>
        <p:txBody>
          <a:bodyPr/>
          <a:lstStyle/>
          <a:p>
            <a:r>
              <a:rPr lang="en-US"/>
              <a:t>Click icon to add picture</a:t>
            </a:r>
          </a:p>
        </p:txBody>
      </p:sp>
      <p:sp>
        <p:nvSpPr>
          <p:cNvPr id="8" name="Title Placeholder 4">
            <a:extLst>
              <a:ext uri="{FF2B5EF4-FFF2-40B4-BE49-F238E27FC236}">
                <a16:creationId xmlns:a16="http://schemas.microsoft.com/office/drawing/2014/main" xmlns="" id="{A590F843-9D7E-3846-8E9B-0182C6D43DD8}"/>
              </a:ext>
            </a:extLst>
          </p:cNvPr>
          <p:cNvSpPr txBox="1">
            <a:spLocks/>
          </p:cNvSpPr>
          <p:nvPr userDrawn="1"/>
        </p:nvSpPr>
        <p:spPr>
          <a:xfrm>
            <a:off x="-2337383" y="3410885"/>
            <a:ext cx="2173923" cy="815673"/>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400" b="1" kern="1200">
                <a:solidFill>
                  <a:srgbClr val="332C41"/>
                </a:solidFill>
                <a:latin typeface="Arial" panose="020B0604020202020204" pitchFamily="34" charset="0"/>
                <a:ea typeface="Arial" panose="020B0604020202020204" pitchFamily="34" charset="0"/>
                <a:cs typeface="Arial" panose="020B0604020202020204" pitchFamily="34" charset="0"/>
              </a:defRPr>
            </a:lvl1pPr>
          </a:lstStyle>
          <a:p>
            <a:endParaRPr lang="en-US" sz="1400" dirty="0"/>
          </a:p>
        </p:txBody>
      </p:sp>
      <p:sp>
        <p:nvSpPr>
          <p:cNvPr id="10" name="Text Placeholder 9">
            <a:extLst>
              <a:ext uri="{FF2B5EF4-FFF2-40B4-BE49-F238E27FC236}">
                <a16:creationId xmlns:a16="http://schemas.microsoft.com/office/drawing/2014/main" xmlns="" id="{1F5C845D-8601-884F-827B-3E7C8ACC02D9}"/>
              </a:ext>
            </a:extLst>
          </p:cNvPr>
          <p:cNvSpPr>
            <a:spLocks noGrp="1"/>
          </p:cNvSpPr>
          <p:nvPr>
            <p:ph type="body" sz="quarter" idx="13" hasCustomPrompt="1"/>
          </p:nvPr>
        </p:nvSpPr>
        <p:spPr>
          <a:xfrm>
            <a:off x="3899256" y="1696627"/>
            <a:ext cx="7444915" cy="3900886"/>
          </a:xfrm>
        </p:spPr>
        <p:txBody>
          <a:bodyPr>
            <a:noAutofit/>
          </a:bodyPr>
          <a:lstStyle>
            <a:lvl1pPr>
              <a:lnSpc>
                <a:spcPct val="120000"/>
              </a:lnSpc>
              <a:defRPr sz="180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6" name="Text Placeholder 5"/>
          <p:cNvSpPr>
            <a:spLocks noGrp="1"/>
          </p:cNvSpPr>
          <p:nvPr>
            <p:ph type="body" sz="quarter" idx="15" hasCustomPrompt="1"/>
          </p:nvPr>
        </p:nvSpPr>
        <p:spPr>
          <a:xfrm>
            <a:off x="847663" y="3410888"/>
            <a:ext cx="2545726" cy="2172496"/>
          </a:xfrm>
        </p:spPr>
        <p:txBody>
          <a:bodyPr>
            <a:normAutofit/>
          </a:bodyPr>
          <a:lstStyle>
            <a:lvl1pPr>
              <a:lnSpc>
                <a:spcPct val="100000"/>
              </a:lnSpc>
              <a:defRPr sz="1400">
                <a:solidFill>
                  <a:schemeClr val="tx2"/>
                </a:solidFill>
              </a:defRPr>
            </a:lvl1pPr>
          </a:lstStyle>
          <a:p>
            <a:pPr lvl="0"/>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sed</a:t>
            </a:r>
            <a:r>
              <a:rPr lang="en-GB" sz="1600" dirty="0"/>
              <a:t> do </a:t>
            </a:r>
            <a:r>
              <a:rPr lang="en-GB" sz="1600" dirty="0" err="1"/>
              <a:t>eiusmod</a:t>
            </a:r>
            <a:r>
              <a:rPr lang="en-GB" sz="1600" dirty="0"/>
              <a:t> </a:t>
            </a:r>
            <a:r>
              <a:rPr lang="en-GB" sz="1600" dirty="0" err="1"/>
              <a:t>tempor</a:t>
            </a:r>
            <a:r>
              <a:rPr lang="en-GB" sz="1600" dirty="0"/>
              <a:t> </a:t>
            </a:r>
            <a:r>
              <a:rPr lang="en-GB" sz="1600" dirty="0" err="1"/>
              <a:t>incididunt</a:t>
            </a:r>
            <a:r>
              <a:rPr lang="en-GB" sz="1600" dirty="0"/>
              <a:t> </a:t>
            </a:r>
            <a:r>
              <a:rPr lang="en-GB" sz="1600" dirty="0" err="1"/>
              <a:t>ut</a:t>
            </a:r>
            <a:r>
              <a:rPr lang="en-GB" sz="1600" dirty="0"/>
              <a:t> </a:t>
            </a:r>
            <a:r>
              <a:rPr lang="en-GB" sz="1600" dirty="0" err="1"/>
              <a:t>labore</a:t>
            </a:r>
            <a:r>
              <a:rPr lang="en-GB" sz="1600" dirty="0"/>
              <a:t> et </a:t>
            </a:r>
            <a:r>
              <a:rPr lang="en-GB" sz="1600" dirty="0" err="1"/>
              <a:t>dolore</a:t>
            </a:r>
            <a:r>
              <a:rPr lang="en-GB" sz="1600" dirty="0"/>
              <a:t> magna </a:t>
            </a:r>
            <a:r>
              <a:rPr lang="en-GB" sz="1600" dirty="0" err="1"/>
              <a:t>aliqua</a:t>
            </a:r>
            <a:r>
              <a:rPr lang="en-GB" sz="1600" dirty="0"/>
              <a:t>. </a:t>
            </a:r>
            <a:endParaRPr lang="en-US" sz="1600" dirty="0"/>
          </a:p>
        </p:txBody>
      </p:sp>
      <p:sp>
        <p:nvSpPr>
          <p:cNvPr id="13" name="Text Placeholder 12"/>
          <p:cNvSpPr>
            <a:spLocks noGrp="1"/>
          </p:cNvSpPr>
          <p:nvPr>
            <p:ph type="body" sz="quarter" idx="16" hasCustomPrompt="1"/>
          </p:nvPr>
        </p:nvSpPr>
        <p:spPr>
          <a:xfrm>
            <a:off x="3899089" y="1009494"/>
            <a:ext cx="7445082" cy="293687"/>
          </a:xfrm>
        </p:spPr>
        <p:txBody>
          <a:bodyPr>
            <a:noAutofit/>
          </a:bodyPr>
          <a:lstStyle>
            <a:lvl1pPr>
              <a:defRPr sz="1800" b="0" i="0">
                <a:solidFill>
                  <a:schemeClr val="tx2"/>
                </a:solidFill>
              </a:defRPr>
            </a:lvl1pPr>
          </a:lstStyle>
          <a:p>
            <a:pPr lvl="0"/>
            <a:r>
              <a:rPr lang="en-US" dirty="0"/>
              <a:t>Job Title</a:t>
            </a:r>
          </a:p>
        </p:txBody>
      </p:sp>
    </p:spTree>
    <p:extLst>
      <p:ext uri="{BB962C8B-B14F-4D97-AF65-F5344CB8AC3E}">
        <p14:creationId xmlns:p14="http://schemas.microsoft.com/office/powerpoint/2010/main" val="23411120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p:cNvSpPr>
            <a:spLocks noGrp="1"/>
          </p:cNvSpPr>
          <p:nvPr>
            <p:ph type="pic" sz="quarter" idx="10" hasCustomPrompt="1"/>
          </p:nvPr>
        </p:nvSpPr>
        <p:spPr>
          <a:xfrm>
            <a:off x="4343400" y="-12700"/>
            <a:ext cx="7848600" cy="6883400"/>
          </a:xfrm>
          <a:prstGeom prst="rect">
            <a:avLst/>
          </a:prstGeom>
          <a:solidFill>
            <a:schemeClr val="accent2">
              <a:lumMod val="20000"/>
              <a:lumOff val="80000"/>
            </a:schemeClr>
          </a:solidFill>
        </p:spPr>
        <p:txBody>
          <a:bodyPr/>
          <a:lstStyle>
            <a:lvl1pPr marL="0" indent="0">
              <a:buFont typeface="Arial" charset="0"/>
              <a:buNone/>
              <a:defRPr sz="2800" baseline="0">
                <a:solidFill>
                  <a:schemeClr val="tx1"/>
                </a:solidFill>
              </a:defRPr>
            </a:lvl1pPr>
          </a:lstStyle>
          <a:p>
            <a:r>
              <a:rPr lang="en-US" sz="2400" dirty="0">
                <a:solidFill>
                  <a:schemeClr val="bg1">
                    <a:lumMod val="50000"/>
                  </a:schemeClr>
                </a:solidFill>
                <a:latin typeface="Raleway" charset="0"/>
                <a:ea typeface="Raleway" charset="0"/>
                <a:cs typeface="Raleway" charset="0"/>
              </a:rPr>
              <a:t>Photo placeholder</a:t>
            </a:r>
          </a:p>
        </p:txBody>
      </p:sp>
      <p:sp>
        <p:nvSpPr>
          <p:cNvPr id="6" name="Text Placeholder 2">
            <a:extLst>
              <a:ext uri="{FF2B5EF4-FFF2-40B4-BE49-F238E27FC236}">
                <a16:creationId xmlns:a16="http://schemas.microsoft.com/office/drawing/2014/main" xmlns="" id="{A60DC006-4730-7C44-9D00-E119EBA222B0}"/>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7" name="Title Placeholder 1">
            <a:extLst>
              <a:ext uri="{FF2B5EF4-FFF2-40B4-BE49-F238E27FC236}">
                <a16:creationId xmlns:a16="http://schemas.microsoft.com/office/drawing/2014/main" xmlns="" id="{5FC29319-C5E8-984A-A5EC-6F09C5BF48C1}"/>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Tree>
    <p:extLst>
      <p:ext uri="{BB962C8B-B14F-4D97-AF65-F5344CB8AC3E}">
        <p14:creationId xmlns:p14="http://schemas.microsoft.com/office/powerpoint/2010/main" val="32382707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
        <p:nvSpPr>
          <p:cNvPr id="8" name="Text Placeholder 9"/>
          <p:cNvSpPr>
            <a:spLocks noGrp="1"/>
          </p:cNvSpPr>
          <p:nvPr>
            <p:ph type="body" sz="quarter" idx="11" hasCustomPrompt="1"/>
          </p:nvPr>
        </p:nvSpPr>
        <p:spPr>
          <a:xfrm>
            <a:off x="4826000" y="1207008"/>
            <a:ext cx="6527800" cy="4803648"/>
          </a:xfrm>
        </p:spPr>
        <p:txBody>
          <a:bodyPr/>
          <a:lstStyle>
            <a:lvl1pPr marL="285750" indent="-28575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a:defRPr sz="1800" baseline="0">
                <a:solidFill>
                  <a:schemeClr val="tx2"/>
                </a:solidFill>
                <a:latin typeface="Arial" panose="020B0604020202020204" pitchFamily="34" charset="0"/>
                <a:cs typeface="Arial" panose="020B0604020202020204" pitchFamily="34" charset="0"/>
              </a:defRPr>
            </a:lvl2pPr>
          </a:lstStyle>
          <a:p>
            <a:pPr lvl="0"/>
            <a:r>
              <a:rPr lang="en-US" dirty="0"/>
              <a:t>Description</a:t>
            </a:r>
          </a:p>
          <a:p>
            <a:pPr lvl="1"/>
            <a:r>
              <a:rPr lang="en-US" dirty="0"/>
              <a:t>Sub text</a:t>
            </a:r>
          </a:p>
          <a:p>
            <a:pPr lvl="0"/>
            <a:r>
              <a:rPr lang="en-US" dirty="0"/>
              <a:t>Description</a:t>
            </a:r>
          </a:p>
          <a:p>
            <a:pPr lvl="1"/>
            <a:r>
              <a:rPr lang="en-US" dirty="0"/>
              <a:t>subtext</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2"/>
                </a:solidFill>
              </a:defRPr>
            </a:lvl1pPr>
          </a:lstStyle>
          <a:p>
            <a:pPr lvl="0"/>
            <a:r>
              <a:rPr lang="en-US" dirty="0"/>
              <a:t>Title or Statement</a:t>
            </a:r>
          </a:p>
        </p:txBody>
      </p:sp>
    </p:spTree>
    <p:extLst>
      <p:ext uri="{BB962C8B-B14F-4D97-AF65-F5344CB8AC3E}">
        <p14:creationId xmlns:p14="http://schemas.microsoft.com/office/powerpoint/2010/main" val="23425361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504000"/>
            <a:ext cx="10744200" cy="972000"/>
          </a:xfrm>
        </p:spPr>
        <p:txBody>
          <a:bodyPr>
            <a:noAutofit/>
          </a:bodyPr>
          <a:lstStyle/>
          <a:p>
            <a:r>
              <a:rPr lang="en-US" dirty="0"/>
              <a:t>Click to edit Master title style</a:t>
            </a:r>
            <a:endParaRPr lang="en-GB" dirty="0"/>
          </a:p>
        </p:txBody>
      </p:sp>
      <p:sp>
        <p:nvSpPr>
          <p:cNvPr id="5" name="Footer Placeholder 4"/>
          <p:cNvSpPr>
            <a:spLocks noGrp="1"/>
          </p:cNvSpPr>
          <p:nvPr>
            <p:ph type="ftr" sz="quarter" idx="11"/>
          </p:nvPr>
        </p:nvSpPr>
        <p:spPr>
          <a:xfrm>
            <a:off x="7620000" y="6391361"/>
            <a:ext cx="2029193" cy="301539"/>
          </a:xfrm>
          <a:prstGeom prst="rect">
            <a:avLst/>
          </a:prstGeom>
        </p:spPr>
        <p:txBody>
          <a:bodyPr>
            <a:noAutofit/>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noAutofit/>
          </a:bodyPr>
          <a:lstStyle/>
          <a:p>
            <a:fld id="{59382468-976F-4E06-8C24-C0E91756A634}" type="slidenum">
              <a:rPr lang="en-GB" smtClean="0"/>
              <a:t>‹#›</a:t>
            </a:fld>
            <a:endParaRPr lang="en-GB"/>
          </a:p>
        </p:txBody>
      </p:sp>
      <p:sp>
        <p:nvSpPr>
          <p:cNvPr id="7" name="Picture Placeholder 2"/>
          <p:cNvSpPr>
            <a:spLocks noGrp="1"/>
          </p:cNvSpPr>
          <p:nvPr>
            <p:ph type="pic" idx="13"/>
          </p:nvPr>
        </p:nvSpPr>
        <p:spPr>
          <a:xfrm>
            <a:off x="6240463" y="1616075"/>
            <a:ext cx="5219700" cy="4355264"/>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p:cNvSpPr>
            <a:spLocks noGrp="1"/>
          </p:cNvSpPr>
          <p:nvPr>
            <p:ph type="pic" idx="14"/>
          </p:nvPr>
        </p:nvSpPr>
        <p:spPr>
          <a:xfrm>
            <a:off x="723900" y="1616075"/>
            <a:ext cx="5219700" cy="4355264"/>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293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1" hasCustomPrompt="1"/>
          </p:nvPr>
        </p:nvSpPr>
        <p:spPr>
          <a:xfrm>
            <a:off x="4826000" y="1207008"/>
            <a:ext cx="6527800" cy="4305300"/>
          </a:xfrm>
        </p:spPr>
        <p:txBody>
          <a:bodyPr>
            <a:normAutofit/>
          </a:bodyPr>
          <a:lstStyle>
            <a:lvl1pPr marL="0" indent="0">
              <a:buFont typeface="Arial" panose="020B0604020202020204" pitchFamily="34" charset="0"/>
              <a:buNone/>
              <a:defRPr sz="2400">
                <a:solidFill>
                  <a:schemeClr val="tx1"/>
                </a:solidFill>
              </a:defRPr>
            </a:lvl1pPr>
            <a:lvl2pPr>
              <a:defRPr baseline="0">
                <a:solidFill>
                  <a:srgbClr val="9A93A8"/>
                </a:solidFill>
              </a:defRPr>
            </a:lvl2pPr>
          </a:lstStyle>
          <a:p>
            <a:pPr lvl="0"/>
            <a:r>
              <a:rPr lang="en-US" dirty="0"/>
              <a:t>Description</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1"/>
                </a:solidFill>
              </a:defRPr>
            </a:lvl1pPr>
          </a:lstStyle>
          <a:p>
            <a:pPr lvl="0"/>
            <a:r>
              <a:rPr lang="en-US" dirty="0"/>
              <a:t>Title or Statement</a:t>
            </a:r>
          </a:p>
        </p:txBody>
      </p:sp>
      <p:sp>
        <p:nvSpPr>
          <p:cNvPr id="7" name="Text Placeholder 2">
            <a:extLst>
              <a:ext uri="{FF2B5EF4-FFF2-40B4-BE49-F238E27FC236}">
                <a16:creationId xmlns:a16="http://schemas.microsoft.com/office/drawing/2014/main" xmlns="" id="{2D15EA4C-9BDF-A84A-B997-EEB4CC338C3D}"/>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10" name="Title Placeholder 1">
            <a:extLst>
              <a:ext uri="{FF2B5EF4-FFF2-40B4-BE49-F238E27FC236}">
                <a16:creationId xmlns:a16="http://schemas.microsoft.com/office/drawing/2014/main" xmlns="" id="{1B2ADDEE-6C5A-8545-ADC1-529552B6CBE3}"/>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Tree>
    <p:extLst>
      <p:ext uri="{BB962C8B-B14F-4D97-AF65-F5344CB8AC3E}">
        <p14:creationId xmlns:p14="http://schemas.microsoft.com/office/powerpoint/2010/main" val="889679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39184" y="6255560"/>
            <a:ext cx="8545115" cy="485808"/>
          </a:xfrm>
          <a:prstGeom prst="rect">
            <a:avLst/>
          </a:prstGeom>
        </p:spPr>
        <p:txBody>
          <a:bodyPr/>
          <a:lstStyle>
            <a:lvl1pPr>
              <a:defRPr sz="800" b="1">
                <a:solidFill>
                  <a:schemeClr val="tx1"/>
                </a:solidFill>
              </a:defRPr>
            </a:lvl1pPr>
            <a:lvl2pPr>
              <a:defRPr sz="700" b="1" i="1">
                <a:solidFill>
                  <a:schemeClr val="tx1"/>
                </a:solidFill>
              </a:defRPr>
            </a:lvl2pPr>
            <a:lvl3pPr>
              <a:defRPr sz="800" b="1">
                <a:solidFill>
                  <a:schemeClr val="tx1"/>
                </a:solidFill>
              </a:defRPr>
            </a:lvl3pPr>
            <a:lvl4pPr>
              <a:defRPr sz="800" b="1">
                <a:solidFill>
                  <a:schemeClr val="tx1"/>
                </a:solidFill>
              </a:defRPr>
            </a:lvl4pPr>
            <a:lvl5pPr>
              <a:defRPr sz="800" b="1">
                <a:solidFill>
                  <a:schemeClr val="tx1"/>
                </a:solidFill>
              </a:defRPr>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527051" y="620713"/>
            <a:ext cx="11137900" cy="292100"/>
          </a:xfrm>
          <a:prstGeom prst="rect">
            <a:avLst/>
          </a:prstGeom>
          <a:ln w="19050">
            <a:solidFill>
              <a:srgbClr val="C00000"/>
            </a:solidFill>
          </a:ln>
        </p:spPr>
        <p:txBody>
          <a:bodyPr/>
          <a:lstStyle>
            <a:lvl1pPr>
              <a:defRPr i="1">
                <a:solidFill>
                  <a:schemeClr val="tx1"/>
                </a:solidFill>
              </a:defRPr>
            </a:lvl1pPr>
            <a:lvl2pPr>
              <a:defRPr i="1">
                <a:solidFill>
                  <a:schemeClr val="tx1"/>
                </a:solidFill>
              </a:defRPr>
            </a:lvl2pPr>
            <a:lvl3pPr>
              <a:defRPr i="1">
                <a:solidFill>
                  <a:schemeClr val="tx1"/>
                </a:solidFill>
              </a:defRPr>
            </a:lvl3pPr>
            <a:lvl4pPr>
              <a:defRPr i="1">
                <a:solidFill>
                  <a:schemeClr val="tx1"/>
                </a:solidFill>
              </a:defRPr>
            </a:lvl4pPr>
            <a:lvl5pPr>
              <a:defRPr i="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Rectangle 3"/>
          <p:cNvSpPr/>
          <p:nvPr userDrawn="1"/>
        </p:nvSpPr>
        <p:spPr>
          <a:xfrm>
            <a:off x="11867604" y="6540299"/>
            <a:ext cx="306494" cy="215444"/>
          </a:xfrm>
          <a:prstGeom prst="rect">
            <a:avLst/>
          </a:prstGeom>
        </p:spPr>
        <p:txBody>
          <a:bodyPr wrap="none">
            <a:spAutoFit/>
          </a:bodyPr>
          <a:lstStyle/>
          <a:p>
            <a:fld id="{73B2A351-FDD8-4BE1-B344-345A3AA5D2CB}" type="slidenum">
              <a:rPr lang="da-DK" sz="800" smtClean="0">
                <a:solidFill>
                  <a:srgbClr val="A7A9AC"/>
                </a:solidFill>
              </a:rPr>
              <a:pPr/>
              <a:t>‹#›</a:t>
            </a:fld>
            <a:endParaRPr lang="en-GB" sz="800" dirty="0">
              <a:solidFill>
                <a:srgbClr val="A7A9AC"/>
              </a:solidFill>
            </a:endParaRPr>
          </a:p>
        </p:txBody>
      </p:sp>
    </p:spTree>
    <p:extLst>
      <p:ext uri="{BB962C8B-B14F-4D97-AF65-F5344CB8AC3E}">
        <p14:creationId xmlns:p14="http://schemas.microsoft.com/office/powerpoint/2010/main" val="4029011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90500" y="1376363"/>
            <a:ext cx="1181100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90500" y="1016000"/>
            <a:ext cx="1181100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3" name="Content Placeholder 2"/>
          <p:cNvSpPr>
            <a:spLocks noGrp="1"/>
          </p:cNvSpPr>
          <p:nvPr>
            <p:ph sz="quarter" idx="2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267567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17647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620000" y="6391361"/>
            <a:ext cx="2029193" cy="301539"/>
          </a:xfrm>
          <a:prstGeom prst="rect">
            <a:avLst/>
          </a:prstGeom>
        </p:spPr>
        <p:txBody>
          <a:bodyPr/>
          <a:lstStyle/>
          <a:p>
            <a:r>
              <a:rPr lang="en-GB"/>
              <a:t>RISJ Digital News Report 2017</a:t>
            </a:r>
          </a:p>
        </p:txBody>
      </p:sp>
      <p:sp>
        <p:nvSpPr>
          <p:cNvPr id="6" name="Slide Number Placeholder 5"/>
          <p:cNvSpPr>
            <a:spLocks noGrp="1"/>
          </p:cNvSpPr>
          <p:nvPr>
            <p:ph type="sldNum" sz="quarter" idx="12"/>
          </p:nvPr>
        </p:nvSpPr>
        <p:spPr/>
        <p:txBody>
          <a:bodyPr/>
          <a:lstStyle/>
          <a:p>
            <a:fld id="{59382468-976F-4E06-8C24-C0E91756A634}" type="slidenum">
              <a:rPr lang="en-GB" smtClean="0"/>
              <a:t>‹#›</a:t>
            </a:fld>
            <a:endParaRPr lang="en-GB"/>
          </a:p>
        </p:txBody>
      </p:sp>
    </p:spTree>
    <p:extLst>
      <p:ext uri="{BB962C8B-B14F-4D97-AF65-F5344CB8AC3E}">
        <p14:creationId xmlns:p14="http://schemas.microsoft.com/office/powerpoint/2010/main" val="9053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504000"/>
            <a:ext cx="5235575" cy="972000"/>
          </a:xfrm>
        </p:spPr>
        <p:txBody>
          <a:bodyPr>
            <a:noAutofit/>
          </a:bodyPr>
          <a:lstStyle/>
          <a:p>
            <a:r>
              <a:rPr lang="en-US" dirty="0"/>
              <a:t>Click to edit Master title style</a:t>
            </a:r>
            <a:endParaRPr lang="en-GB" dirty="0"/>
          </a:p>
        </p:txBody>
      </p:sp>
      <p:sp>
        <p:nvSpPr>
          <p:cNvPr id="3" name="Content Placeholder 2"/>
          <p:cNvSpPr>
            <a:spLocks noGrp="1"/>
          </p:cNvSpPr>
          <p:nvPr>
            <p:ph idx="1" hasCustomPrompt="1"/>
          </p:nvPr>
        </p:nvSpPr>
        <p:spPr>
          <a:xfrm>
            <a:off x="715963" y="1620000"/>
            <a:ext cx="5235575"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7620000" y="6391361"/>
            <a:ext cx="2029193" cy="301539"/>
          </a:xfrm>
          <a:prstGeom prst="rect">
            <a:avLst/>
          </a:prstGeom>
        </p:spPr>
        <p:txBody>
          <a:bodyPr>
            <a:noAutofit/>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noAutofit/>
          </a:bodyPr>
          <a:lstStyle/>
          <a:p>
            <a:fld id="{59382468-976F-4E06-8C24-C0E91756A634}" type="slidenum">
              <a:rPr lang="en-GB" smtClean="0"/>
              <a:t>‹#›</a:t>
            </a:fld>
            <a:endParaRPr lang="en-GB"/>
          </a:p>
        </p:txBody>
      </p:sp>
      <p:sp>
        <p:nvSpPr>
          <p:cNvPr id="7" name="Picture Placeholder 2"/>
          <p:cNvSpPr>
            <a:spLocks noGrp="1"/>
          </p:cNvSpPr>
          <p:nvPr>
            <p:ph type="pic" idx="13"/>
          </p:nvPr>
        </p:nvSpPr>
        <p:spPr>
          <a:xfrm>
            <a:off x="6240463" y="504002"/>
            <a:ext cx="5319712" cy="2681160"/>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p:cNvSpPr>
            <a:spLocks noGrp="1"/>
          </p:cNvSpPr>
          <p:nvPr>
            <p:ph type="pic" idx="14"/>
          </p:nvPr>
        </p:nvSpPr>
        <p:spPr>
          <a:xfrm>
            <a:off x="6240463" y="3430081"/>
            <a:ext cx="5319712" cy="2681160"/>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43552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5" name="Footer Placeholder 4"/>
          <p:cNvSpPr>
            <a:spLocks noGrp="1"/>
          </p:cNvSpPr>
          <p:nvPr>
            <p:ph type="ftr" sz="quarter" idx="11"/>
          </p:nvPr>
        </p:nvSpPr>
        <p:spPr>
          <a:xfrm>
            <a:off x="7620000" y="6391361"/>
            <a:ext cx="2029193" cy="301539"/>
          </a:xfrm>
          <a:prstGeom prst="rect">
            <a:avLst/>
          </a:prstGeom>
        </p:spPr>
        <p:txBody>
          <a:bodyPr>
            <a:noAutofit/>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noAutofit/>
          </a:bodyPr>
          <a:lstStyle/>
          <a:p>
            <a:fld id="{59382468-976F-4E06-8C24-C0E91756A634}" type="slidenum">
              <a:rPr lang="en-GB" smtClean="0"/>
              <a:t>‹#›</a:t>
            </a:fld>
            <a:endParaRPr lang="en-GB"/>
          </a:p>
        </p:txBody>
      </p:sp>
      <p:sp>
        <p:nvSpPr>
          <p:cNvPr id="7" name="Picture Placeholder 7"/>
          <p:cNvSpPr>
            <a:spLocks noGrp="1"/>
          </p:cNvSpPr>
          <p:nvPr>
            <p:ph type="pic" sz="quarter" idx="13"/>
          </p:nvPr>
        </p:nvSpPr>
        <p:spPr>
          <a:xfrm>
            <a:off x="720000" y="1616075"/>
            <a:ext cx="3420000" cy="1980000"/>
          </a:xfrm>
        </p:spPr>
        <p:txBody>
          <a:bodyPr>
            <a:noAutofit/>
          </a:bodyPr>
          <a:lstStyle/>
          <a:p>
            <a:endParaRPr lang="en-GB"/>
          </a:p>
        </p:txBody>
      </p:sp>
      <p:sp>
        <p:nvSpPr>
          <p:cNvPr id="8" name="Picture Placeholder 7"/>
          <p:cNvSpPr>
            <a:spLocks noGrp="1"/>
          </p:cNvSpPr>
          <p:nvPr>
            <p:ph type="pic" sz="quarter" idx="14"/>
          </p:nvPr>
        </p:nvSpPr>
        <p:spPr>
          <a:xfrm>
            <a:off x="4376087" y="1616075"/>
            <a:ext cx="3420000" cy="1980000"/>
          </a:xfrm>
        </p:spPr>
        <p:txBody>
          <a:bodyPr>
            <a:noAutofit/>
          </a:bodyPr>
          <a:lstStyle/>
          <a:p>
            <a:endParaRPr lang="en-GB"/>
          </a:p>
        </p:txBody>
      </p:sp>
      <p:sp>
        <p:nvSpPr>
          <p:cNvPr id="9" name="Picture Placeholder 7"/>
          <p:cNvSpPr>
            <a:spLocks noGrp="1"/>
          </p:cNvSpPr>
          <p:nvPr>
            <p:ph type="pic" sz="quarter" idx="15"/>
          </p:nvPr>
        </p:nvSpPr>
        <p:spPr>
          <a:xfrm>
            <a:off x="8032174" y="1616075"/>
            <a:ext cx="3420000" cy="1980000"/>
          </a:xfrm>
        </p:spPr>
        <p:txBody>
          <a:bodyPr>
            <a:noAutofit/>
          </a:bodyPr>
          <a:lstStyle/>
          <a:p>
            <a:endParaRPr lang="en-GB"/>
          </a:p>
        </p:txBody>
      </p:sp>
      <p:sp>
        <p:nvSpPr>
          <p:cNvPr id="10" name="Text Placeholder 11"/>
          <p:cNvSpPr>
            <a:spLocks noGrp="1"/>
          </p:cNvSpPr>
          <p:nvPr>
            <p:ph type="body" sz="quarter" idx="16" hasCustomPrompt="1"/>
          </p:nvPr>
        </p:nvSpPr>
        <p:spPr>
          <a:xfrm>
            <a:off x="715963" y="3780000"/>
            <a:ext cx="3432027" cy="1538760"/>
          </a:xfrm>
        </p:spPr>
        <p:txBody>
          <a:bodyPr lIns="36000" rIns="0">
            <a:noAutofit/>
          </a:bodyPr>
          <a:lstStyle>
            <a:lvl1pPr marL="0" indent="0">
              <a:lnSpc>
                <a:spcPct val="100000"/>
              </a:lnSpc>
              <a:buNone/>
              <a:defRPr sz="1600"/>
            </a:lvl1pPr>
          </a:lstStyle>
          <a:p>
            <a:pPr lvl="0"/>
            <a:r>
              <a:rPr lang="en-US" dirty="0"/>
              <a:t>Click to edit Master text styles</a:t>
            </a:r>
            <a:endParaRPr lang="en-GB" dirty="0"/>
          </a:p>
        </p:txBody>
      </p:sp>
      <p:sp>
        <p:nvSpPr>
          <p:cNvPr id="11" name="Text Placeholder 11"/>
          <p:cNvSpPr>
            <a:spLocks noGrp="1"/>
          </p:cNvSpPr>
          <p:nvPr>
            <p:ph type="body" sz="quarter" idx="17" hasCustomPrompt="1"/>
          </p:nvPr>
        </p:nvSpPr>
        <p:spPr>
          <a:xfrm>
            <a:off x="4376087" y="3780000"/>
            <a:ext cx="3427990" cy="1538760"/>
          </a:xfrm>
        </p:spPr>
        <p:txBody>
          <a:bodyPr lIns="36000" rIns="0">
            <a:noAutofit/>
          </a:bodyPr>
          <a:lstStyle>
            <a:lvl1pPr marL="0" indent="0">
              <a:lnSpc>
                <a:spcPct val="100000"/>
              </a:lnSpc>
              <a:buNone/>
              <a:defRPr sz="1600"/>
            </a:lvl1pPr>
          </a:lstStyle>
          <a:p>
            <a:pPr lvl="0"/>
            <a:r>
              <a:rPr lang="en-US" dirty="0"/>
              <a:t>Click to edit Master text styles</a:t>
            </a:r>
            <a:endParaRPr lang="en-GB" dirty="0"/>
          </a:p>
        </p:txBody>
      </p:sp>
      <p:sp>
        <p:nvSpPr>
          <p:cNvPr id="12" name="Text Placeholder 11"/>
          <p:cNvSpPr>
            <a:spLocks noGrp="1"/>
          </p:cNvSpPr>
          <p:nvPr>
            <p:ph type="body" sz="quarter" idx="18" hasCustomPrompt="1"/>
          </p:nvPr>
        </p:nvSpPr>
        <p:spPr>
          <a:xfrm>
            <a:off x="8032174" y="3780000"/>
            <a:ext cx="3427990" cy="1538760"/>
          </a:xfrm>
        </p:spPr>
        <p:txBody>
          <a:bodyPr lIns="36000" rIns="0">
            <a:noAutofit/>
          </a:bodyPr>
          <a:lstStyle>
            <a:lvl1pPr marL="0" indent="0">
              <a:lnSpc>
                <a:spcPct val="100000"/>
              </a:lnSpc>
              <a:buNone/>
              <a:defRPr sz="1600"/>
            </a:lvl1pPr>
          </a:lstStyle>
          <a:p>
            <a:pPr lvl="0"/>
            <a:r>
              <a:rPr lang="en-US" dirty="0"/>
              <a:t>Click to edit Master text styles</a:t>
            </a:r>
            <a:endParaRPr lang="en-GB" dirty="0"/>
          </a:p>
        </p:txBody>
      </p:sp>
    </p:spTree>
    <p:extLst>
      <p:ext uri="{BB962C8B-B14F-4D97-AF65-F5344CB8AC3E}">
        <p14:creationId xmlns:p14="http://schemas.microsoft.com/office/powerpoint/2010/main" val="116900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Content Placeholder 2"/>
          <p:cNvSpPr>
            <a:spLocks noGrp="1"/>
          </p:cNvSpPr>
          <p:nvPr>
            <p:ph idx="1" hasCustomPrompt="1"/>
          </p:nvPr>
        </p:nvSpPr>
        <p:spPr>
          <a:xfrm>
            <a:off x="720000" y="972000"/>
            <a:ext cx="10515600" cy="1221518"/>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Footer Placeholder 4"/>
          <p:cNvSpPr>
            <a:spLocks noGrp="1"/>
          </p:cNvSpPr>
          <p:nvPr>
            <p:ph type="ftr" sz="quarter" idx="11"/>
          </p:nvPr>
        </p:nvSpPr>
        <p:spPr>
          <a:xfrm>
            <a:off x="7620000" y="6391361"/>
            <a:ext cx="2029193" cy="301539"/>
          </a:xfrm>
          <a:prstGeom prst="rect">
            <a:avLst/>
          </a:prstGeom>
        </p:spPr>
        <p:txBody>
          <a:bodyPr>
            <a:noAutofit/>
          </a:bodyPr>
          <a:lstStyle/>
          <a:p>
            <a:r>
              <a:rPr lang="en-GB"/>
              <a:t>RISJ Digital News Report 2017</a:t>
            </a:r>
          </a:p>
        </p:txBody>
      </p:sp>
      <p:sp>
        <p:nvSpPr>
          <p:cNvPr id="6" name="Slide Number Placeholder 5"/>
          <p:cNvSpPr>
            <a:spLocks noGrp="1"/>
          </p:cNvSpPr>
          <p:nvPr>
            <p:ph type="sldNum" sz="quarter" idx="12"/>
          </p:nvPr>
        </p:nvSpPr>
        <p:spPr>
          <a:xfrm>
            <a:off x="9879898" y="6391361"/>
            <a:ext cx="345757" cy="276023"/>
          </a:xfrm>
          <a:prstGeom prst="rect">
            <a:avLst/>
          </a:prstGeom>
        </p:spPr>
        <p:txBody>
          <a:bodyPr>
            <a:noAutofit/>
          </a:bodyPr>
          <a:lstStyle/>
          <a:p>
            <a:fld id="{59382468-976F-4E06-8C24-C0E91756A634}" type="slidenum">
              <a:rPr lang="en-GB" smtClean="0"/>
              <a:t>‹#›</a:t>
            </a:fld>
            <a:endParaRPr lang="en-GB"/>
          </a:p>
        </p:txBody>
      </p:sp>
    </p:spTree>
    <p:extLst>
      <p:ext uri="{BB962C8B-B14F-4D97-AF65-F5344CB8AC3E}">
        <p14:creationId xmlns:p14="http://schemas.microsoft.com/office/powerpoint/2010/main" val="26831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04000"/>
            <a:ext cx="10740164" cy="972000"/>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720000" y="1620000"/>
            <a:ext cx="10740164"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2130414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6" r:id="rId4"/>
    <p:sldLayoutId id="2147483663" r:id="rId5"/>
    <p:sldLayoutId id="2147483665" r:id="rId6"/>
    <p:sldLayoutId id="2147483664" r:id="rId7"/>
    <p:sldLayoutId id="2147483661" r:id="rId8"/>
    <p:sldLayoutId id="2147483659" r:id="rId9"/>
    <p:sldLayoutId id="2147483688" r:id="rId10"/>
    <p:sldLayoutId id="2147483692"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l" defTabSz="914400" rtl="0" eaLnBrk="1" latinLnBrk="0" hangingPunct="1">
        <a:lnSpc>
          <a:spcPct val="90000"/>
        </a:lnSpc>
        <a:spcBef>
          <a:spcPct val="0"/>
        </a:spcBef>
        <a:buNone/>
        <a:defRPr sz="3200" b="0" i="0" kern="1200">
          <a:solidFill>
            <a:srgbClr val="002147"/>
          </a:solidFill>
          <a:latin typeface="TisaSansPro" panose="020B0504020101010102"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935" userDrawn="1">
          <p15:clr>
            <a:srgbClr val="F26B43"/>
          </p15:clr>
        </p15:guide>
        <p15:guide id="2" pos="3840" userDrawn="1">
          <p15:clr>
            <a:srgbClr val="F26B43"/>
          </p15:clr>
        </p15:guide>
        <p15:guide id="3" pos="451" userDrawn="1">
          <p15:clr>
            <a:srgbClr val="F26B43"/>
          </p15:clr>
        </p15:guide>
        <p15:guide id="4" pos="7219" userDrawn="1">
          <p15:clr>
            <a:srgbClr val="F26B43"/>
          </p15:clr>
        </p15:guide>
        <p15:guide id="5" orient="horz" pos="1018" userDrawn="1">
          <p15:clr>
            <a:srgbClr val="F26B43"/>
          </p15:clr>
        </p15:guide>
        <p15:guide id="6" orient="horz" pos="3768" userDrawn="1">
          <p15:clr>
            <a:srgbClr val="F26B43"/>
          </p15:clr>
        </p15:guide>
        <p15:guide id="7" pos="3749" userDrawn="1">
          <p15:clr>
            <a:srgbClr val="F26B43"/>
          </p15:clr>
        </p15:guide>
        <p15:guide id="8"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470647"/>
            <a:ext cx="10740164" cy="972000"/>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720000" y="1620000"/>
            <a:ext cx="10740164"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7620000" y="6391361"/>
            <a:ext cx="2029193" cy="301539"/>
          </a:xfrm>
          <a:prstGeom prst="rect">
            <a:avLst/>
          </a:prstGeom>
        </p:spPr>
        <p:txBody>
          <a:bodyPr vert="horz" lIns="91440" tIns="72000" rIns="91440" bIns="45720" rtlCol="0" anchor="ctr">
            <a:noAutofit/>
          </a:bodyPr>
          <a:lstStyle>
            <a:lvl1pPr algn="ctr">
              <a:defRPr sz="700" b="0" i="0">
                <a:solidFill>
                  <a:srgbClr val="201A3E"/>
                </a:solidFill>
                <a:latin typeface="TisaSansPro" panose="020B0504020101010102" pitchFamily="34" charset="0"/>
                <a:cs typeface="Arial" panose="020B0604020202020204" pitchFamily="34" charset="0"/>
              </a:defRPr>
            </a:lvl1pPr>
          </a:lstStyle>
          <a:p>
            <a:r>
              <a:rPr lang="en-US"/>
              <a:t>RISJ Digital News Report 2018</a:t>
            </a:r>
            <a:endParaRPr lang="en-GB" dirty="0"/>
          </a:p>
        </p:txBody>
      </p:sp>
      <p:sp>
        <p:nvSpPr>
          <p:cNvPr id="6" name="Slide Number Placeholder 5"/>
          <p:cNvSpPr>
            <a:spLocks noGrp="1"/>
          </p:cNvSpPr>
          <p:nvPr>
            <p:ph type="sldNum" sz="quarter" idx="4"/>
          </p:nvPr>
        </p:nvSpPr>
        <p:spPr>
          <a:xfrm>
            <a:off x="9879898" y="6391361"/>
            <a:ext cx="345757" cy="276023"/>
          </a:xfrm>
          <a:prstGeom prst="rect">
            <a:avLst/>
          </a:prstGeom>
        </p:spPr>
        <p:txBody>
          <a:bodyPr vert="horz" lIns="91440" tIns="72000" rIns="91440" bIns="45720" rtlCol="0" anchor="ctr">
            <a:noAutofit/>
          </a:bodyPr>
          <a:lstStyle>
            <a:lvl1pPr algn="ctr">
              <a:defRPr sz="700" b="0" i="0">
                <a:solidFill>
                  <a:srgbClr val="201A3E"/>
                </a:solidFill>
                <a:latin typeface="TisaSansPro" panose="020B0504020101010102" pitchFamily="34" charset="0"/>
                <a:cs typeface="Arial" panose="020B0604020202020204" pitchFamily="34" charset="0"/>
              </a:defRPr>
            </a:lvl1pPr>
          </a:lstStyle>
          <a:p>
            <a:fld id="{59382468-976F-4E06-8C24-C0E91756A634}" type="slidenum">
              <a:rPr lang="en-GB" smtClean="0"/>
              <a:pPr/>
              <a:t>‹#›</a:t>
            </a:fld>
            <a:endParaRPr lang="en-GB" dirty="0"/>
          </a:p>
        </p:txBody>
      </p:sp>
      <p:cxnSp>
        <p:nvCxnSpPr>
          <p:cNvPr id="8" name="Straight Connector 7"/>
          <p:cNvCxnSpPr>
            <a:cxnSpLocks/>
          </p:cNvCxnSpPr>
          <p:nvPr userDrawn="1"/>
        </p:nvCxnSpPr>
        <p:spPr>
          <a:xfrm>
            <a:off x="720000" y="6391361"/>
            <a:ext cx="9505655" cy="0"/>
          </a:xfrm>
          <a:prstGeom prst="line">
            <a:avLst/>
          </a:prstGeom>
          <a:ln>
            <a:solidFill>
              <a:srgbClr val="201A3E"/>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5" cstate="print">
            <a:extLst>
              <a:ext uri="{28A0092B-C50C-407E-A947-70E740481C1C}">
                <a14:useLocalDpi xmlns:a14="http://schemas.microsoft.com/office/drawing/2010/main"/>
              </a:ext>
            </a:extLst>
          </a:blip>
          <a:stretch>
            <a:fillRect/>
          </a:stretch>
        </p:blipFill>
        <p:spPr>
          <a:xfrm>
            <a:off x="10331989" y="6115338"/>
            <a:ext cx="1124772" cy="552046"/>
          </a:xfrm>
          <a:prstGeom prst="rect">
            <a:avLst/>
          </a:prstGeom>
        </p:spPr>
      </p:pic>
    </p:spTree>
    <p:extLst>
      <p:ext uri="{BB962C8B-B14F-4D97-AF65-F5344CB8AC3E}">
        <p14:creationId xmlns:p14="http://schemas.microsoft.com/office/powerpoint/2010/main" val="25514715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 id="2147483751" r:id="rId44"/>
    <p:sldLayoutId id="2147483752" r:id="rId45"/>
    <p:sldLayoutId id="2147483753" r:id="rId46"/>
    <p:sldLayoutId id="2147483754" r:id="rId47"/>
    <p:sldLayoutId id="2147483755" r:id="rId48"/>
    <p:sldLayoutId id="2147483756" r:id="rId49"/>
    <p:sldLayoutId id="2147483757" r:id="rId50"/>
    <p:sldLayoutId id="2147483758" r:id="rId51"/>
    <p:sldLayoutId id="2147483759" r:id="rId52"/>
    <p:sldLayoutId id="2147483760" r:id="rId53"/>
  </p:sldLayoutIdLst>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hf hdr="0"/>
  <p:txStyles>
    <p:titleStyle>
      <a:lvl1pPr algn="l" defTabSz="914400" rtl="0" eaLnBrk="1" latinLnBrk="0" hangingPunct="1">
        <a:lnSpc>
          <a:spcPct val="90000"/>
        </a:lnSpc>
        <a:spcBef>
          <a:spcPct val="0"/>
        </a:spcBef>
        <a:buNone/>
        <a:defRPr sz="3600" b="0" i="0" kern="1200">
          <a:solidFill>
            <a:srgbClr val="002147"/>
          </a:solidFill>
          <a:latin typeface="TisaSansPro" panose="020B0504020101010102"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3840">
          <p15:clr>
            <a:srgbClr val="F26B43"/>
          </p15:clr>
        </p15:guide>
        <p15:guide id="3" pos="521">
          <p15:clr>
            <a:srgbClr val="F26B43"/>
          </p15:clr>
        </p15:guide>
        <p15:guide id="4" pos="7219">
          <p15:clr>
            <a:srgbClr val="F26B43"/>
          </p15:clr>
        </p15:guide>
        <p15:guide id="6" orient="horz" pos="3768">
          <p15:clr>
            <a:srgbClr val="F26B43"/>
          </p15:clr>
        </p15:guide>
        <p15:guide id="7" pos="3749">
          <p15:clr>
            <a:srgbClr val="F26B43"/>
          </p15:clr>
        </p15:guide>
        <p15:guide id="8" pos="3931">
          <p15:clr>
            <a:srgbClr val="F26B43"/>
          </p15:clr>
        </p15:guide>
        <p15:guide id="9" orient="horz" pos="550">
          <p15:clr>
            <a:srgbClr val="F26B43"/>
          </p15:clr>
        </p15:guide>
        <p15:guide id="10" pos="4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25.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2.jpe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chart" Target="../charts/chart1.xml"/><Relationship Id="rId5" Type="http://schemas.openxmlformats.org/officeDocument/2006/relationships/image" Target="../media/image26.png"/><Relationship Id="rId10" Type="http://schemas.openxmlformats.org/officeDocument/2006/relationships/image" Target="../media/image30.emf"/><Relationship Id="rId4" Type="http://schemas.openxmlformats.org/officeDocument/2006/relationships/image" Target="../media/image13.png"/><Relationship Id="rId9"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chart" Target="../charts/chart2.xml"/><Relationship Id="rId5" Type="http://schemas.openxmlformats.org/officeDocument/2006/relationships/image" Target="../media/image2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jpeg"/><Relationship Id="rId7" Type="http://schemas.openxmlformats.org/officeDocument/2006/relationships/image" Target="../media/image31.emf"/><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chart" Target="../charts/chart3.xml"/><Relationship Id="rId5"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4.xm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26.png"/><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1.xml"/><Relationship Id="rId5" Type="http://schemas.openxmlformats.org/officeDocument/2006/relationships/image" Target="../media/image21.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7A82F209-2A0E-5848-8BB0-2F3F62553E6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b="20409"/>
          <a:stretch/>
        </p:blipFill>
        <p:spPr>
          <a:xfrm>
            <a:off x="0" y="0"/>
            <a:ext cx="12192000" cy="6858000"/>
          </a:xfr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1023" y="5656979"/>
            <a:ext cx="1424940" cy="699371"/>
          </a:xfrm>
          <a:prstGeom prst="rect">
            <a:avLst/>
          </a:prstGeom>
        </p:spPr>
      </p:pic>
      <p:sp>
        <p:nvSpPr>
          <p:cNvPr id="13" name="Subtitle 3"/>
          <p:cNvSpPr txBox="1">
            <a:spLocks/>
          </p:cNvSpPr>
          <p:nvPr/>
        </p:nvSpPr>
        <p:spPr>
          <a:xfrm>
            <a:off x="695325" y="5989638"/>
            <a:ext cx="9228604" cy="585974"/>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b="1" dirty="0">
                <a:solidFill>
                  <a:schemeClr val="bg1"/>
                </a:solidFill>
              </a:rPr>
              <a:t>@</a:t>
            </a:r>
            <a:r>
              <a:rPr lang="en-GB" b="1" dirty="0" err="1">
                <a:solidFill>
                  <a:schemeClr val="bg1"/>
                </a:solidFill>
              </a:rPr>
              <a:t>risj_oxford</a:t>
            </a:r>
            <a:endParaRPr lang="en-GB" b="1" dirty="0">
              <a:solidFill>
                <a:schemeClr val="bg1"/>
              </a:solidFill>
            </a:endParaRPr>
          </a:p>
        </p:txBody>
      </p:sp>
      <p:sp>
        <p:nvSpPr>
          <p:cNvPr id="3" name="Title 2">
            <a:extLst>
              <a:ext uri="{FF2B5EF4-FFF2-40B4-BE49-F238E27FC236}">
                <a16:creationId xmlns:a16="http://schemas.microsoft.com/office/drawing/2014/main" xmlns="" id="{116AF3E1-1DB9-5349-AB0D-4144CCD0A84D}"/>
              </a:ext>
            </a:extLst>
          </p:cNvPr>
          <p:cNvSpPr>
            <a:spLocks noGrp="1"/>
          </p:cNvSpPr>
          <p:nvPr>
            <p:ph type="title"/>
          </p:nvPr>
        </p:nvSpPr>
        <p:spPr>
          <a:xfrm>
            <a:off x="1113831" y="2587783"/>
            <a:ext cx="10707777" cy="1873531"/>
          </a:xfrm>
        </p:spPr>
        <p:txBody>
          <a:bodyPr/>
          <a:lstStyle/>
          <a:p>
            <a:r>
              <a:rPr lang="en-US" sz="5400" spc="-150" dirty="0">
                <a:latin typeface="TisaSansPro"/>
                <a:cs typeface="TisaSansPro"/>
              </a:rPr>
              <a:t>Reuters </a:t>
            </a:r>
            <a:r>
              <a:rPr lang="en-US" sz="5400" spc="-150" dirty="0"/>
              <a:t>Institute </a:t>
            </a:r>
            <a:br>
              <a:rPr lang="en-US" sz="5400" spc="-150" dirty="0"/>
            </a:br>
            <a:r>
              <a:rPr lang="en-US" sz="5400" spc="-150" dirty="0"/>
              <a:t>Digital News Report </a:t>
            </a:r>
            <a:r>
              <a:rPr lang="en-US" sz="5400" spc="-150" dirty="0" smtClean="0"/>
              <a:t>2021</a:t>
            </a:r>
            <a:r>
              <a:rPr lang="ro-RO" sz="5400" spc="-150" dirty="0" smtClean="0"/>
              <a:t/>
            </a:r>
            <a:br>
              <a:rPr lang="ro-RO" sz="5400" spc="-150" dirty="0" smtClean="0"/>
            </a:br>
            <a:r>
              <a:rPr lang="ro-RO" sz="5400" spc="-150" dirty="0"/>
              <a:t/>
            </a:r>
            <a:br>
              <a:rPr lang="ro-RO" sz="5400" spc="-150" dirty="0"/>
            </a:br>
            <a:r>
              <a:rPr lang="ro-RO" sz="3200" b="1" spc="-150" dirty="0" smtClean="0"/>
              <a:t>ediția a 10-a</a:t>
            </a:r>
            <a:endParaRPr lang="en-US" sz="3200" b="1" spc="-150" dirty="0"/>
          </a:p>
        </p:txBody>
      </p:sp>
      <p:sp>
        <p:nvSpPr>
          <p:cNvPr id="2" name="CasetăText 1"/>
          <p:cNvSpPr txBox="1"/>
          <p:nvPr/>
        </p:nvSpPr>
        <p:spPr>
          <a:xfrm>
            <a:off x="8839200" y="445477"/>
            <a:ext cx="3152210" cy="646331"/>
          </a:xfrm>
          <a:prstGeom prst="rect">
            <a:avLst/>
          </a:prstGeom>
          <a:noFill/>
        </p:spPr>
        <p:txBody>
          <a:bodyPr wrap="none" rtlCol="0">
            <a:spAutoFit/>
          </a:bodyPr>
          <a:lstStyle/>
          <a:p>
            <a:r>
              <a:rPr lang="ro-RO" b="1" i="1" dirty="0" smtClean="0">
                <a:solidFill>
                  <a:schemeClr val="bg1"/>
                </a:solidFill>
              </a:rPr>
              <a:t>46 de piețe de media. România</a:t>
            </a:r>
          </a:p>
          <a:p>
            <a:r>
              <a:rPr lang="ro-RO" b="1" i="1" dirty="0" err="1" smtClean="0">
                <a:solidFill>
                  <a:schemeClr val="bg1"/>
                </a:solidFill>
              </a:rPr>
              <a:t>digitalnewsreport.org</a:t>
            </a:r>
            <a:endParaRPr lang="en-US" b="1" i="1" dirty="0">
              <a:solidFill>
                <a:schemeClr val="bg1"/>
              </a:solidFill>
            </a:endParaRPr>
          </a:p>
        </p:txBody>
      </p:sp>
      <p:pic>
        <p:nvPicPr>
          <p:cNvPr id="9" name="I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43" y="5658541"/>
            <a:ext cx="679704" cy="701040"/>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9994" y="566521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62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ro-RO" sz="4000" b="1" dirty="0" smtClean="0">
                <a:latin typeface="Calibri" panose="020F0502020204030204" pitchFamily="34" charset="0"/>
                <a:ea typeface="Segoe UI Emoji" panose="020B0502040204020203" pitchFamily="34" charset="0"/>
                <a:cs typeface="Calibri" panose="020F0502020204030204" pitchFamily="34" charset="0"/>
              </a:rPr>
              <a:t>Sursele percepute ale dezinformării</a:t>
            </a:r>
            <a:endParaRPr lang="en-US" sz="4000" b="1" dirty="0">
              <a:latin typeface="Calibri" panose="020F0502020204030204" pitchFamily="34" charset="0"/>
              <a:ea typeface="Segoe UI Emoji" panose="020B0502040204020203" pitchFamily="34" charset="0"/>
              <a:cs typeface="Calibri" panose="020F0502020204030204" pitchFamily="34" charset="0"/>
            </a:endParaRPr>
          </a:p>
        </p:txBody>
      </p:sp>
      <p:sp>
        <p:nvSpPr>
          <p:cNvPr id="3" name="Substituent conținut 2"/>
          <p:cNvSpPr>
            <a:spLocks noGrp="1"/>
          </p:cNvSpPr>
          <p:nvPr>
            <p:ph idx="1"/>
          </p:nvPr>
        </p:nvSpPr>
        <p:spPr>
          <a:xfrm>
            <a:off x="579323" y="1347138"/>
            <a:ext cx="10849768" cy="1221518"/>
          </a:xfrm>
        </p:spPr>
        <p:txBody>
          <a:bodyPr>
            <a:noAutofit/>
          </a:bodyPr>
          <a:lstStyle/>
          <a:p>
            <a:r>
              <a:rPr lang="vi-VN" b="1" dirty="0" smtClean="0">
                <a:latin typeface="Calibri" panose="020F0502020204030204" pitchFamily="34" charset="0"/>
                <a:cs typeface="Calibri" panose="020F0502020204030204" pitchFamily="34" charset="0"/>
              </a:rPr>
              <a:t>Proporția </a:t>
            </a:r>
            <a:r>
              <a:rPr lang="vi-VN" b="1" dirty="0">
                <a:latin typeface="Calibri" panose="020F0502020204030204" pitchFamily="34" charset="0"/>
                <a:cs typeface="Calibri" panose="020F0502020204030204" pitchFamily="34" charset="0"/>
              </a:rPr>
              <a:t>celor care spun că sunt foarte preocupați de răspândirea informațiilor false sau  înșelătoare despre </a:t>
            </a:r>
            <a:r>
              <a:rPr lang="vi-VN" b="1" dirty="0" smtClean="0">
                <a:latin typeface="Calibri" panose="020F0502020204030204" pitchFamily="34" charset="0"/>
                <a:cs typeface="Calibri" panose="020F0502020204030204" pitchFamily="34" charset="0"/>
              </a:rPr>
              <a:t>COVID-19</a:t>
            </a:r>
            <a:endParaRPr lang="ro-RO" b="1" dirty="0" smtClean="0">
              <a:latin typeface="Calibri" panose="020F0502020204030204" pitchFamily="34" charset="0"/>
              <a:cs typeface="Calibri" panose="020F0502020204030204" pitchFamily="34" charset="0"/>
            </a:endParaRPr>
          </a:p>
          <a:p>
            <a:r>
              <a:rPr lang="ro-RO" dirty="0" smtClean="0">
                <a:latin typeface="+mj-lt"/>
                <a:cs typeface="Segoe UI" panose="020B0502040204020203" pitchFamily="34" charset="0"/>
              </a:rPr>
              <a:t>Toate piețele</a:t>
            </a:r>
          </a:p>
          <a:p>
            <a:endParaRPr lang="ro-RO" sz="2000" dirty="0"/>
          </a:p>
          <a:p>
            <a:endParaRPr lang="ro-RO" sz="2000" dirty="0" smtClean="0"/>
          </a:p>
          <a:p>
            <a:endParaRPr lang="ro-RO" sz="2000" dirty="0"/>
          </a:p>
          <a:p>
            <a:endParaRPr lang="ro-RO" sz="2000" dirty="0" smtClean="0"/>
          </a:p>
          <a:p>
            <a:endParaRPr lang="ro-RO" sz="2000" dirty="0" smtClean="0"/>
          </a:p>
          <a:p>
            <a:endParaRPr lang="ro-RO" sz="2000" dirty="0"/>
          </a:p>
          <a:p>
            <a:endParaRPr lang="ro-RO" sz="2000" dirty="0" smtClean="0"/>
          </a:p>
          <a:p>
            <a:endParaRPr lang="ro-RO" sz="2000" dirty="0"/>
          </a:p>
          <a:p>
            <a:r>
              <a:rPr lang="vi-VN" sz="800" b="1" i="1" dirty="0" smtClean="0">
                <a:latin typeface="Tahoma" panose="020B0604030504040204" pitchFamily="34" charset="0"/>
                <a:ea typeface="Tahoma" panose="020B0604030504040204" pitchFamily="34" charset="0"/>
                <a:cs typeface="Tahoma" panose="020B0604030504040204" pitchFamily="34" charset="0"/>
              </a:rPr>
              <a:t>[</a:t>
            </a:r>
            <a:r>
              <a:rPr lang="vi-VN" sz="800" b="1" i="1" dirty="0">
                <a:latin typeface="Tahoma" panose="020B0604030504040204" pitchFamily="34" charset="0"/>
                <a:ea typeface="Tahoma" panose="020B0604030504040204" pitchFamily="34" charset="0"/>
                <a:cs typeface="Tahoma" panose="020B0604030504040204" pitchFamily="34" charset="0"/>
              </a:rPr>
              <a:t>Q_FAKE_NEWS_2021b] </a:t>
            </a:r>
            <a:r>
              <a:rPr lang="vi-VN" sz="800" i="1" dirty="0">
                <a:latin typeface="Tahoma" panose="020B0604030504040204" pitchFamily="34" charset="0"/>
                <a:ea typeface="Tahoma" panose="020B0604030504040204" pitchFamily="34" charset="0"/>
                <a:cs typeface="Tahoma" panose="020B0604030504040204" pitchFamily="34" charset="0"/>
              </a:rPr>
              <a:t>Gândindu-vă în mod specific la coronavirus (COVID-19) și la efectele sale, care dintre următoarele surse online vă îngrijorează cel mai mult, dacă este cazul? Informații false </a:t>
            </a:r>
            <a:endParaRPr lang="ro-RO" sz="800" i="1" dirty="0" smtClean="0">
              <a:latin typeface="Tahoma" panose="020B0604030504040204" pitchFamily="34" charset="0"/>
              <a:ea typeface="Tahoma" panose="020B0604030504040204" pitchFamily="34" charset="0"/>
              <a:cs typeface="Tahoma" panose="020B0604030504040204" pitchFamily="34" charset="0"/>
            </a:endParaRPr>
          </a:p>
          <a:p>
            <a:r>
              <a:rPr lang="vi-VN" sz="800" i="1" dirty="0" smtClean="0">
                <a:latin typeface="Tahoma" panose="020B0604030504040204" pitchFamily="34" charset="0"/>
                <a:ea typeface="Tahoma" panose="020B0604030504040204" pitchFamily="34" charset="0"/>
                <a:cs typeface="Tahoma" panose="020B0604030504040204" pitchFamily="34" charset="0"/>
              </a:rPr>
              <a:t>sau </a:t>
            </a:r>
            <a:r>
              <a:rPr lang="vi-VN" sz="800" i="1" dirty="0">
                <a:latin typeface="Tahoma" panose="020B0604030504040204" pitchFamily="34" charset="0"/>
                <a:ea typeface="Tahoma" panose="020B0604030504040204" pitchFamily="34" charset="0"/>
                <a:cs typeface="Tahoma" panose="020B0604030504040204" pitchFamily="34" charset="0"/>
              </a:rPr>
              <a:t>înșelătoare de la...Baza: Eșantionul total din toate piețele = 92.372.</a:t>
            </a:r>
          </a:p>
          <a:p>
            <a:pPr lvl="1"/>
            <a:endParaRPr lang="en-US" sz="2800" dirty="0">
              <a:latin typeface="+mj-lt"/>
            </a:endParaRPr>
          </a:p>
        </p:txBody>
      </p:sp>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ine 9"/>
          <p:cNvPicPr/>
          <p:nvPr/>
        </p:nvPicPr>
        <p:blipFill>
          <a:blip r:embed="rId5">
            <a:extLst>
              <a:ext uri="{28A0092B-C50C-407E-A947-70E740481C1C}">
                <a14:useLocalDpi xmlns:a14="http://schemas.microsoft.com/office/drawing/2010/main" val="0"/>
              </a:ext>
            </a:extLst>
          </a:blip>
          <a:stretch>
            <a:fillRect/>
          </a:stretch>
        </p:blipFill>
        <p:spPr>
          <a:xfrm>
            <a:off x="1347796" y="2567354"/>
            <a:ext cx="10081295" cy="3071445"/>
          </a:xfrm>
          <a:prstGeom prst="rect">
            <a:avLst/>
          </a:prstGeom>
        </p:spPr>
      </p:pic>
    </p:spTree>
    <p:extLst>
      <p:ext uri="{BB962C8B-B14F-4D97-AF65-F5344CB8AC3E}">
        <p14:creationId xmlns:p14="http://schemas.microsoft.com/office/powerpoint/2010/main" val="25738875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vi-VN" sz="4000" b="1" dirty="0" smtClean="0">
                <a:latin typeface="Calibri" panose="020F0502020204030204" pitchFamily="34" charset="0"/>
                <a:ea typeface="Segoe UI Emoji" panose="020B0502040204020203" pitchFamily="34" charset="0"/>
                <a:cs typeface="Calibri" panose="020F0502020204030204" pitchFamily="34" charset="0"/>
              </a:rPr>
              <a:t>În </a:t>
            </a:r>
            <a:r>
              <a:rPr lang="vi-VN" sz="4000" b="1" dirty="0">
                <a:latin typeface="Calibri" panose="020F0502020204030204" pitchFamily="34" charset="0"/>
                <a:ea typeface="Segoe UI Emoji" panose="020B0502040204020203" pitchFamily="34" charset="0"/>
                <a:cs typeface="Calibri" panose="020F0502020204030204" pitchFamily="34" charset="0"/>
              </a:rPr>
              <a:t>aproape toate țările crește încrederea în știri</a:t>
            </a:r>
            <a:endParaRPr lang="en-US" sz="4000" b="1" dirty="0">
              <a:latin typeface="Calibri" panose="020F0502020204030204" pitchFamily="34" charset="0"/>
              <a:ea typeface="Segoe UI Emoji" panose="020B0502040204020203" pitchFamily="34" charset="0"/>
              <a:cs typeface="Calibri" panose="020F0502020204030204" pitchFamily="34" charset="0"/>
            </a:endParaRPr>
          </a:p>
        </p:txBody>
      </p:sp>
      <p:sp>
        <p:nvSpPr>
          <p:cNvPr id="3" name="Substituent conținut 2"/>
          <p:cNvSpPr>
            <a:spLocks noGrp="1"/>
          </p:cNvSpPr>
          <p:nvPr>
            <p:ph idx="1"/>
          </p:nvPr>
        </p:nvSpPr>
        <p:spPr>
          <a:xfrm>
            <a:off x="579323" y="1370584"/>
            <a:ext cx="9712817" cy="1221518"/>
          </a:xfrm>
        </p:spPr>
        <p:txBody>
          <a:bodyPr>
            <a:noAutofit/>
          </a:bodyPr>
          <a:lstStyle/>
          <a:p>
            <a:r>
              <a:rPr lang="ro-RO" b="1" dirty="0">
                <a:latin typeface="+mj-lt"/>
                <a:cs typeface="Segoe UI" panose="020B0502040204020203" pitchFamily="34" charset="0"/>
              </a:rPr>
              <a:t>Proporția celor care au încredere în majoritatea știrilor, de cele mai multe ori</a:t>
            </a:r>
            <a:endParaRPr lang="en-US" sz="2000" dirty="0">
              <a:latin typeface="+mj-lt"/>
              <a:cs typeface="Segoe UI" panose="020B0502040204020203" pitchFamily="34" charset="0"/>
            </a:endParaRPr>
          </a:p>
          <a:p>
            <a:r>
              <a:rPr lang="ro-RO" dirty="0">
                <a:latin typeface="+mj-lt"/>
                <a:cs typeface="Segoe UI" panose="020B0502040204020203" pitchFamily="34" charset="0"/>
              </a:rPr>
              <a:t>Toate </a:t>
            </a:r>
            <a:r>
              <a:rPr lang="ro-RO" dirty="0" smtClean="0">
                <a:latin typeface="+mj-lt"/>
                <a:cs typeface="Segoe UI" panose="020B0502040204020203" pitchFamily="34" charset="0"/>
              </a:rPr>
              <a:t>piețele</a:t>
            </a:r>
          </a:p>
          <a:p>
            <a:endParaRPr lang="ro-RO" sz="2000" dirty="0"/>
          </a:p>
          <a:p>
            <a:endParaRPr lang="ro-RO" sz="2000" dirty="0" smtClean="0"/>
          </a:p>
          <a:p>
            <a:endParaRPr lang="ro-RO" sz="2000" dirty="0"/>
          </a:p>
          <a:p>
            <a:endParaRPr lang="ro-RO" sz="2000" dirty="0" smtClean="0"/>
          </a:p>
          <a:p>
            <a:endParaRPr lang="ro-RO" sz="2000" dirty="0" smtClean="0"/>
          </a:p>
          <a:p>
            <a:endParaRPr lang="ro-RO" sz="2000" dirty="0"/>
          </a:p>
          <a:p>
            <a:endParaRPr lang="ro-RO" sz="2000" dirty="0" smtClean="0"/>
          </a:p>
          <a:p>
            <a:endParaRPr lang="ro-RO" sz="2000" dirty="0"/>
          </a:p>
          <a:p>
            <a:endParaRPr lang="ro-RO" sz="2000" dirty="0" smtClean="0"/>
          </a:p>
          <a:p>
            <a:r>
              <a:rPr lang="ro-RO" sz="800" b="1" i="1" dirty="0" smtClean="0">
                <a:latin typeface="Tahoma" panose="020B0604030504040204" pitchFamily="34" charset="0"/>
                <a:ea typeface="Tahoma" panose="020B0604030504040204" pitchFamily="34" charset="0"/>
                <a:cs typeface="Tahoma" panose="020B0604030504040204" pitchFamily="34" charset="0"/>
              </a:rPr>
              <a:t>[</a:t>
            </a:r>
            <a:r>
              <a:rPr lang="ro-RO" sz="800" b="1" i="1" dirty="0">
                <a:latin typeface="Tahoma" panose="020B0604030504040204" pitchFamily="34" charset="0"/>
                <a:ea typeface="Tahoma" panose="020B0604030504040204" pitchFamily="34" charset="0"/>
                <a:cs typeface="Tahoma" panose="020B0604030504040204" pitchFamily="34" charset="0"/>
              </a:rPr>
              <a:t>Q6_1/2/3/4]</a:t>
            </a:r>
            <a:r>
              <a:rPr lang="ro-RO" sz="800" i="1" dirty="0">
                <a:latin typeface="Tahoma" panose="020B0604030504040204" pitchFamily="34" charset="0"/>
                <a:ea typeface="Tahoma" panose="020B0604030504040204" pitchFamily="34" charset="0"/>
                <a:cs typeface="Tahoma" panose="020B0604030504040204" pitchFamily="34" charset="0"/>
              </a:rPr>
              <a:t> Indicaţi măsura în care sunteţi de acord cu următoarele afirmaţii: Cred că poţi avea încredere în majoritatea ştirilor de cele mai multe ori / în majoritatea ştirilor pe care le accesez de cele mai multe ori / în știrile de pe rețele de socializare / în știrile din motoarele de căutare. Baza: eșantion total pe toate piețele: 92.372 de persoane.</a:t>
            </a:r>
            <a:endParaRPr lang="en-US" sz="800" i="1"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mj-lt"/>
            </a:endParaRPr>
          </a:p>
        </p:txBody>
      </p:sp>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ine 8" descr="C:\Users\Raluca Radu\Desktop\trust gap ro.png"/>
          <p:cNvPicPr/>
          <p:nvPr/>
        </p:nvPicPr>
        <p:blipFill>
          <a:blip r:embed="rId5">
            <a:extLst>
              <a:ext uri="{28A0092B-C50C-407E-A947-70E740481C1C}">
                <a14:useLocalDpi xmlns:a14="http://schemas.microsoft.com/office/drawing/2010/main" val="0"/>
              </a:ext>
            </a:extLst>
          </a:blip>
          <a:srcRect/>
          <a:stretch>
            <a:fillRect/>
          </a:stretch>
        </p:blipFill>
        <p:spPr bwMode="auto">
          <a:xfrm>
            <a:off x="2602523" y="1863969"/>
            <a:ext cx="7467600" cy="3681046"/>
          </a:xfrm>
          <a:prstGeom prst="rect">
            <a:avLst/>
          </a:prstGeom>
          <a:noFill/>
          <a:ln>
            <a:noFill/>
          </a:ln>
        </p:spPr>
      </p:pic>
    </p:spTree>
    <p:extLst>
      <p:ext uri="{BB962C8B-B14F-4D97-AF65-F5344CB8AC3E}">
        <p14:creationId xmlns:p14="http://schemas.microsoft.com/office/powerpoint/2010/main" val="10104814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ro-RO" sz="4000" b="1" dirty="0" smtClean="0">
                <a:latin typeface="Calibri" panose="020F0502020204030204" pitchFamily="34" charset="0"/>
                <a:ea typeface="Segoe UI Emoji" panose="020B0502040204020203" pitchFamily="34" charset="0"/>
                <a:cs typeface="Calibri" panose="020F0502020204030204" pitchFamily="34" charset="0"/>
              </a:rPr>
              <a:t>Plată pentru informație online</a:t>
            </a:r>
            <a:endParaRPr lang="en-US" sz="4000" b="1" dirty="0">
              <a:latin typeface="Calibri" panose="020F0502020204030204" pitchFamily="34" charset="0"/>
              <a:ea typeface="Segoe UI Emoji" panose="020B0502040204020203" pitchFamily="34" charset="0"/>
              <a:cs typeface="Calibri" panose="020F0502020204030204" pitchFamily="34" charset="0"/>
            </a:endParaRPr>
          </a:p>
        </p:txBody>
      </p:sp>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Raluca Radu\Desktop\plata de modifi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282" y="1377449"/>
            <a:ext cx="6861332" cy="4678665"/>
          </a:xfrm>
          <a:prstGeom prst="rect">
            <a:avLst/>
          </a:prstGeom>
          <a:noFill/>
          <a:extLst>
            <a:ext uri="{909E8E84-426E-40DD-AFC4-6F175D3DCCD1}">
              <a14:hiddenFill xmlns:a14="http://schemas.microsoft.com/office/drawing/2010/main">
                <a:solidFill>
                  <a:srgbClr val="FFFFFF"/>
                </a:solidFill>
              </a14:hiddenFill>
            </a:ext>
          </a:extLst>
        </p:spPr>
      </p:pic>
      <p:sp>
        <p:nvSpPr>
          <p:cNvPr id="5" name="Dreptunghi 4"/>
          <p:cNvSpPr/>
          <p:nvPr/>
        </p:nvSpPr>
        <p:spPr>
          <a:xfrm>
            <a:off x="723481" y="6079744"/>
            <a:ext cx="8299388" cy="584775"/>
          </a:xfrm>
          <a:prstGeom prst="rect">
            <a:avLst/>
          </a:prstGeom>
        </p:spPr>
        <p:txBody>
          <a:bodyPr wrap="square">
            <a:spAutoFit/>
          </a:bodyPr>
          <a:lstStyle/>
          <a:p>
            <a:r>
              <a:rPr lang="ro-RO" sz="800" b="1" i="1" dirty="0"/>
              <a:t>[Q7a] </a:t>
            </a:r>
            <a:r>
              <a:rPr lang="ro-RO" sz="800" i="1" dirty="0"/>
              <a:t>Aţi plătit pentru conţinut de ştiri ONLINE sau aţi accesat un serviciu de ştiri ONLINE cu plată în ultimul an? (Ar putea fi vorba de un abonament digital, un abonament combinat digital/pentru materiale </a:t>
            </a:r>
            <a:r>
              <a:rPr lang="fr-FR" sz="800" i="1" dirty="0" err="1"/>
              <a:t>tipărite</a:t>
            </a:r>
            <a:r>
              <a:rPr lang="fr-FR" sz="800" i="1" dirty="0"/>
              <a:t>, o </a:t>
            </a:r>
            <a:r>
              <a:rPr lang="fr-FR" sz="800" i="1" dirty="0" err="1"/>
              <a:t>donație</a:t>
            </a:r>
            <a:r>
              <a:rPr lang="fr-FR" sz="800" i="1" dirty="0"/>
              <a:t> </a:t>
            </a:r>
            <a:r>
              <a:rPr lang="fr-FR" sz="800" i="1" dirty="0" err="1"/>
              <a:t>sau</a:t>
            </a:r>
            <a:r>
              <a:rPr lang="ro-RO" sz="800" i="1" dirty="0"/>
              <a:t> o plată unică pentru un articol sau aplicaţie ori ediţie electronică)</a:t>
            </a:r>
            <a:endParaRPr lang="en-US" sz="800" i="1" dirty="0"/>
          </a:p>
          <a:p>
            <a:r>
              <a:rPr lang="ro-RO" sz="800" i="1" dirty="0" smtClean="0"/>
              <a:t>Baza</a:t>
            </a:r>
            <a:r>
              <a:rPr lang="en-US" sz="800" i="1" dirty="0" smtClean="0"/>
              <a:t>: </a:t>
            </a:r>
            <a:r>
              <a:rPr lang="ro-RO" sz="800" i="1" dirty="0" smtClean="0"/>
              <a:t>Eșantioanele totale din fiecare piață, </a:t>
            </a:r>
            <a:r>
              <a:rPr lang="en-US" sz="800" i="1" dirty="0" smtClean="0"/>
              <a:t>2016-21 (n </a:t>
            </a:r>
            <a:r>
              <a:rPr lang="en-US" sz="800" i="1" dirty="0"/>
              <a:t>≈ 2000). </a:t>
            </a:r>
            <a:r>
              <a:rPr lang="ro-RO" sz="800" i="1" dirty="0" smtClean="0"/>
              <a:t>Notă</a:t>
            </a:r>
            <a:r>
              <a:rPr lang="en-US" sz="800" i="1" dirty="0" smtClean="0"/>
              <a:t>: </a:t>
            </a:r>
            <a:r>
              <a:rPr lang="ro-RO" sz="800" i="1" dirty="0" smtClean="0"/>
              <a:t>Media pe 20 de piețe include SUA, Marea Britanie, Germania, Franța, Italia, Spania, Portugalia, Irlanda, Norvegia, Suedia, Finlanda, Danemarca, Belgia, Olanda, Elveția, Austria, Canada, Australia, Japonia și Polonia. </a:t>
            </a:r>
            <a:endParaRPr lang="en-US" sz="800" i="1" dirty="0"/>
          </a:p>
        </p:txBody>
      </p:sp>
    </p:spTree>
    <p:extLst>
      <p:ext uri="{BB962C8B-B14F-4D97-AF65-F5344CB8AC3E}">
        <p14:creationId xmlns:p14="http://schemas.microsoft.com/office/powerpoint/2010/main" val="20963115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0FB7FD30-2446-4DEC-8D60-E9B0BBC654C3}"/>
              </a:ext>
            </a:extLst>
          </p:cNvPr>
          <p:cNvPicPr>
            <a:picLocks noGrp="1" noChangeAspect="1"/>
          </p:cNvPicPr>
          <p:nvPr>
            <p:ph type="pic" sz="quarter" idx="13"/>
          </p:nvPr>
        </p:nvPicPr>
        <p:blipFill>
          <a:blip r:embed="rId3"/>
          <a:srcRect/>
          <a:stretch>
            <a:fillRect/>
          </a:stretch>
        </p:blipFill>
        <p:spPr>
          <a:xfrm>
            <a:off x="-4019" y="0"/>
            <a:ext cx="12192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1023" y="5656979"/>
            <a:ext cx="1424940" cy="699371"/>
          </a:xfrm>
          <a:prstGeom prst="rect">
            <a:avLst/>
          </a:prstGeom>
        </p:spPr>
      </p:pic>
      <p:sp>
        <p:nvSpPr>
          <p:cNvPr id="13" name="Subtitle 3"/>
          <p:cNvSpPr txBox="1">
            <a:spLocks/>
          </p:cNvSpPr>
          <p:nvPr/>
        </p:nvSpPr>
        <p:spPr>
          <a:xfrm>
            <a:off x="695325" y="5989638"/>
            <a:ext cx="9228604" cy="585974"/>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b="1" dirty="0">
                <a:solidFill>
                  <a:schemeClr val="bg1"/>
                </a:solidFill>
              </a:rPr>
              <a:t>@</a:t>
            </a:r>
            <a:r>
              <a:rPr lang="en-GB" b="1" dirty="0" err="1">
                <a:solidFill>
                  <a:schemeClr val="bg1"/>
                </a:solidFill>
              </a:rPr>
              <a:t>isj_oxford</a:t>
            </a:r>
            <a:endParaRPr lang="en-GB" b="1" dirty="0">
              <a:solidFill>
                <a:schemeClr val="bg1"/>
              </a:solidFill>
            </a:endParaRPr>
          </a:p>
        </p:txBody>
      </p:sp>
      <p:sp>
        <p:nvSpPr>
          <p:cNvPr id="3" name="Title 2">
            <a:extLst>
              <a:ext uri="{FF2B5EF4-FFF2-40B4-BE49-F238E27FC236}">
                <a16:creationId xmlns:a16="http://schemas.microsoft.com/office/drawing/2014/main" xmlns="" id="{116AF3E1-1DB9-5349-AB0D-4144CCD0A84D}"/>
              </a:ext>
            </a:extLst>
          </p:cNvPr>
          <p:cNvSpPr>
            <a:spLocks noGrp="1"/>
          </p:cNvSpPr>
          <p:nvPr>
            <p:ph type="title"/>
          </p:nvPr>
        </p:nvSpPr>
        <p:spPr>
          <a:xfrm>
            <a:off x="154113" y="1891724"/>
            <a:ext cx="11341852" cy="1873531"/>
          </a:xfrm>
        </p:spPr>
        <p:txBody>
          <a:bodyPr/>
          <a:lstStyle/>
          <a:p>
            <a:pPr algn="r"/>
            <a:r>
              <a:rPr lang="ro-RO" sz="7200" spc="-150" dirty="0" smtClean="0">
                <a:latin typeface="TisaSansPro"/>
                <a:cs typeface="TisaSansPro"/>
              </a:rPr>
              <a:t>România:</a:t>
            </a:r>
            <a:br>
              <a:rPr lang="ro-RO" sz="7200" spc="-150" dirty="0" smtClean="0">
                <a:latin typeface="TisaSansPro"/>
                <a:cs typeface="TisaSansPro"/>
              </a:rPr>
            </a:br>
            <a:r>
              <a:rPr lang="ro-RO" sz="7200" spc="-150" dirty="0" smtClean="0">
                <a:latin typeface="TisaSansPro"/>
                <a:cs typeface="TisaSansPro"/>
              </a:rPr>
              <a:t>Sursele de informație și opinie</a:t>
            </a:r>
            <a:endParaRPr lang="en-US" sz="7200" spc="-150" dirty="0"/>
          </a:p>
        </p:txBody>
      </p:sp>
      <p:sp>
        <p:nvSpPr>
          <p:cNvPr id="6" name="CasetăText 5"/>
          <p:cNvSpPr txBox="1"/>
          <p:nvPr/>
        </p:nvSpPr>
        <p:spPr>
          <a:xfrm>
            <a:off x="2071868" y="5139159"/>
            <a:ext cx="4907666" cy="461665"/>
          </a:xfrm>
          <a:prstGeom prst="rect">
            <a:avLst/>
          </a:prstGeom>
          <a:noFill/>
        </p:spPr>
        <p:txBody>
          <a:bodyPr wrap="square" rtlCol="0">
            <a:spAutoFit/>
          </a:bodyPr>
          <a:lstStyle/>
          <a:p>
            <a:r>
              <a:rPr lang="ro-RO" sz="2400" b="1" dirty="0" smtClean="0">
                <a:solidFill>
                  <a:schemeClr val="bg1"/>
                </a:solidFill>
              </a:rPr>
              <a:t>Prof. univ. dr. Raluca Radu</a:t>
            </a:r>
            <a:endParaRPr lang="en-US" sz="2400" b="1" dirty="0">
              <a:solidFill>
                <a:schemeClr val="bg1"/>
              </a:solidFill>
            </a:endParaRPr>
          </a:p>
        </p:txBody>
      </p:sp>
      <p:pic>
        <p:nvPicPr>
          <p:cNvPr id="9" name="I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9524" y="372626"/>
            <a:ext cx="679704" cy="701040"/>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9214" y="361286"/>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0533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ro-RO" sz="4000" b="1" dirty="0" smtClean="0">
                <a:latin typeface="Calibri" panose="020F0502020204030204" pitchFamily="34" charset="0"/>
                <a:cs typeface="Calibri" panose="020F0502020204030204" pitchFamily="34" charset="0"/>
              </a:rPr>
              <a:t>Sursele </a:t>
            </a:r>
            <a:r>
              <a:rPr lang="ro-RO" sz="4000" b="1" dirty="0">
                <a:latin typeface="Calibri" panose="020F0502020204030204" pitchFamily="34" charset="0"/>
                <a:cs typeface="Calibri" panose="020F0502020204030204" pitchFamily="34" charset="0"/>
              </a:rPr>
              <a:t>de </a:t>
            </a:r>
            <a:r>
              <a:rPr lang="ro-RO" sz="4000" b="1" dirty="0" smtClean="0">
                <a:latin typeface="Calibri" panose="020F0502020204030204" pitchFamily="34" charset="0"/>
                <a:cs typeface="Calibri" panose="020F0502020204030204" pitchFamily="34" charset="0"/>
              </a:rPr>
              <a:t>informare</a:t>
            </a:r>
            <a:r>
              <a:rPr lang="en-US" sz="4000" b="1" dirty="0" smtClean="0">
                <a:latin typeface="Calibri" panose="020F0502020204030204" pitchFamily="34" charset="0"/>
                <a:cs typeface="Calibri" panose="020F0502020204030204" pitchFamily="34" charset="0"/>
              </a:rPr>
              <a:t> din ultima s</a:t>
            </a:r>
            <a:r>
              <a:rPr lang="ro-RO" sz="4000" b="1" dirty="0" err="1" smtClean="0">
                <a:latin typeface="Calibri" panose="020F0502020204030204" pitchFamily="34" charset="0"/>
                <a:cs typeface="Calibri" panose="020F0502020204030204" pitchFamily="34" charset="0"/>
              </a:rPr>
              <a:t>ăptămână</a:t>
            </a:r>
            <a:endParaRPr lang="en-US" sz="4000" b="1" dirty="0">
              <a:latin typeface="Calibri" panose="020F0502020204030204" pitchFamily="34" charset="0"/>
              <a:ea typeface="Segoe UI Emoji" panose="020B0502040204020203" pitchFamily="34" charset="0"/>
              <a:cs typeface="Calibri" panose="020F0502020204030204" pitchFamily="34" charset="0"/>
            </a:endParaRPr>
          </a:p>
        </p:txBody>
      </p:sp>
      <p:sp>
        <p:nvSpPr>
          <p:cNvPr id="3" name="Substituent conținut 2"/>
          <p:cNvSpPr>
            <a:spLocks noGrp="1"/>
          </p:cNvSpPr>
          <p:nvPr>
            <p:ph idx="1"/>
          </p:nvPr>
        </p:nvSpPr>
        <p:spPr>
          <a:xfrm>
            <a:off x="579323" y="1370584"/>
            <a:ext cx="9712817" cy="1221518"/>
          </a:xfrm>
        </p:spPr>
        <p:txBody>
          <a:bodyPr>
            <a:noAutofit/>
          </a:bodyPr>
          <a:lstStyle/>
          <a:p>
            <a:r>
              <a:rPr lang="ro-RO" b="1" dirty="0" smtClean="0">
                <a:latin typeface="+mj-lt"/>
                <a:cs typeface="Segoe UI" panose="020B0502040204020203" pitchFamily="34" charset="0"/>
              </a:rPr>
              <a:t>Principalele surse de știri pentru români sunt TV și online</a:t>
            </a:r>
            <a:endParaRPr lang="en-US" sz="2000" dirty="0">
              <a:latin typeface="+mj-lt"/>
              <a:cs typeface="Segoe UI" panose="020B0502040204020203" pitchFamily="34" charset="0"/>
            </a:endParaRPr>
          </a:p>
          <a:p>
            <a:r>
              <a:rPr lang="ro-RO" dirty="0" smtClean="0">
                <a:latin typeface="+mj-lt"/>
                <a:cs typeface="Segoe UI" panose="020B0502040204020203" pitchFamily="34" charset="0"/>
              </a:rPr>
              <a:t>Eșantionul românesc</a:t>
            </a:r>
          </a:p>
          <a:p>
            <a:endParaRPr lang="ro-RO" sz="2000" dirty="0"/>
          </a:p>
          <a:p>
            <a:endParaRPr lang="ro-RO" sz="2000" dirty="0" smtClean="0"/>
          </a:p>
          <a:p>
            <a:endParaRPr lang="ro-RO" sz="2000" dirty="0"/>
          </a:p>
          <a:p>
            <a:endParaRPr lang="ro-RO" sz="2000" dirty="0" smtClean="0"/>
          </a:p>
          <a:p>
            <a:endParaRPr lang="ro-RO" sz="2000" dirty="0" smtClean="0"/>
          </a:p>
          <a:p>
            <a:endParaRPr lang="ro-RO" sz="2000" dirty="0"/>
          </a:p>
          <a:p>
            <a:endParaRPr lang="ro-RO" sz="2000" dirty="0" smtClean="0"/>
          </a:p>
          <a:p>
            <a:endParaRPr lang="ro-RO" sz="2000" dirty="0"/>
          </a:p>
          <a:p>
            <a:endParaRPr lang="ro-RO" sz="2000" dirty="0" smtClean="0"/>
          </a:p>
          <a:p>
            <a:r>
              <a:rPr lang="ro-RO" sz="800" i="1" dirty="0">
                <a:latin typeface="Tahoma" panose="020B0604030504040204" pitchFamily="34" charset="0"/>
                <a:ea typeface="Tahoma" panose="020B0604030504040204" pitchFamily="34" charset="0"/>
                <a:cs typeface="Tahoma" panose="020B0604030504040204" pitchFamily="34" charset="0"/>
              </a:rPr>
              <a:t>[Q3] Pe care dintre următoarele surse, dacă este cazul, le-aţi folosit în ultima săptămână ca sursă de ştiri? Selectaţi toate variantele aplicabile</a:t>
            </a:r>
            <a:r>
              <a:rPr lang="ro-RO" sz="800" i="1" dirty="0" smtClean="0">
                <a:latin typeface="Tahoma" panose="020B0604030504040204" pitchFamily="34" charset="0"/>
                <a:ea typeface="Tahoma" panose="020B0604030504040204" pitchFamily="34" charset="0"/>
                <a:cs typeface="Tahoma" panose="020B0604030504040204" pitchFamily="34" charset="0"/>
              </a:rPr>
              <a:t>. </a:t>
            </a:r>
            <a:r>
              <a:rPr lang="ro-RO" sz="800" i="1" dirty="0">
                <a:latin typeface="Tahoma" panose="020B0604030504040204" pitchFamily="34" charset="0"/>
                <a:ea typeface="Tahoma" panose="020B0604030504040204" pitchFamily="34" charset="0"/>
                <a:cs typeface="Tahoma" panose="020B0604030504040204" pitchFamily="34" charset="0"/>
              </a:rPr>
              <a:t>Baza: eșantion </a:t>
            </a:r>
            <a:r>
              <a:rPr lang="ro-RO" sz="800" i="1" dirty="0" smtClean="0">
                <a:latin typeface="Tahoma" panose="020B0604030504040204" pitchFamily="34" charset="0"/>
                <a:ea typeface="Tahoma" panose="020B0604030504040204" pitchFamily="34" charset="0"/>
                <a:cs typeface="Tahoma" panose="020B0604030504040204" pitchFamily="34" charset="0"/>
              </a:rPr>
              <a:t>total în România, 2017-2021, cca 2000 de respondenți pe an.</a:t>
            </a:r>
            <a:endParaRPr lang="en-US" sz="2800" dirty="0">
              <a:latin typeface="+mj-lt"/>
            </a:endParaRPr>
          </a:p>
        </p:txBody>
      </p:sp>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873"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2563"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romania flag cir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8">
            <a:extLst>
              <a:ext uri="{FF2B5EF4-FFF2-40B4-BE49-F238E27FC236}">
                <a16:creationId xmlns:a16="http://schemas.microsoft.com/office/drawing/2014/main" xmlns="" id="{1C1B8CB3-A889-CD41-8065-D08BFA2411BB}"/>
              </a:ext>
            </a:extLst>
          </p:cNvPr>
          <p:cNvGraphicFramePr/>
          <p:nvPr>
            <p:extLst>
              <p:ext uri="{D42A27DB-BD31-4B8C-83A1-F6EECF244321}">
                <p14:modId xmlns:p14="http://schemas.microsoft.com/office/powerpoint/2010/main" val="2312376608"/>
              </p:ext>
            </p:extLst>
          </p:nvPr>
        </p:nvGraphicFramePr>
        <p:xfrm>
          <a:off x="1802217" y="2121382"/>
          <a:ext cx="6875439" cy="3993351"/>
        </p:xfrm>
        <a:graphic>
          <a:graphicData uri="http://schemas.openxmlformats.org/drawingml/2006/chart">
            <c:chart xmlns:c="http://schemas.openxmlformats.org/drawingml/2006/chart" xmlns:r="http://schemas.openxmlformats.org/officeDocument/2006/relationships" r:id="rId6"/>
          </a:graphicData>
        </a:graphic>
      </p:graphicFrame>
      <p:pic>
        <p:nvPicPr>
          <p:cNvPr id="12" name="chart"/>
          <p:cNvPicPr>
            <a:picLocks noChangeAspect="1"/>
          </p:cNvPicPr>
          <p:nvPr/>
        </p:nvPicPr>
        <p:blipFill>
          <a:blip r:embed="rId7"/>
          <a:stretch>
            <a:fillRect/>
          </a:stretch>
        </p:blipFill>
        <p:spPr>
          <a:xfrm>
            <a:off x="8437147" y="3295961"/>
            <a:ext cx="527186" cy="629428"/>
          </a:xfrm>
          <a:prstGeom prst="rect">
            <a:avLst/>
          </a:prstGeom>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9654" y="4306824"/>
            <a:ext cx="442172" cy="50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9920" y="2594733"/>
            <a:ext cx="634352" cy="54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9872" y="2167194"/>
            <a:ext cx="598530" cy="48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7086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873"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2563"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romania flag cir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
            <a:extLst>
              <a:ext uri="{FF2B5EF4-FFF2-40B4-BE49-F238E27FC236}">
                <a16:creationId xmlns:a16="http://schemas.microsoft.com/office/drawing/2014/main" xmlns="" id="{2F0B5406-0C3A-BE4F-8181-2FED0429D00D}"/>
              </a:ext>
            </a:extLst>
          </p:cNvPr>
          <p:cNvSpPr txBox="1">
            <a:spLocks/>
          </p:cNvSpPr>
          <p:nvPr/>
        </p:nvSpPr>
        <p:spPr>
          <a:xfrm>
            <a:off x="720000" y="504000"/>
            <a:ext cx="10740164" cy="972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0" i="0" kern="1200">
                <a:solidFill>
                  <a:srgbClr val="002147"/>
                </a:solidFill>
                <a:latin typeface="TisaSansPro" panose="020B0504020101010102" pitchFamily="34" charset="0"/>
                <a:ea typeface="+mj-ea"/>
                <a:cs typeface="Arial" panose="020B0604020202020204" pitchFamily="34" charset="0"/>
              </a:defRPr>
            </a:lvl1pPr>
          </a:lstStyle>
          <a:p>
            <a:r>
              <a:rPr lang="ro-RO" sz="4000" b="1" dirty="0" smtClean="0">
                <a:latin typeface="+mn-lt"/>
              </a:rPr>
              <a:t>Tinerii preferă online-ul</a:t>
            </a:r>
            <a:endParaRPr lang="en-US" sz="4000" b="1" dirty="0">
              <a:latin typeface="+mn-lt"/>
            </a:endParaRPr>
          </a:p>
        </p:txBody>
      </p:sp>
      <p:sp>
        <p:nvSpPr>
          <p:cNvPr id="16" name="Substituent conținut 2"/>
          <p:cNvSpPr txBox="1">
            <a:spLocks/>
          </p:cNvSpPr>
          <p:nvPr/>
        </p:nvSpPr>
        <p:spPr>
          <a:xfrm>
            <a:off x="579323" y="1334236"/>
            <a:ext cx="9712817" cy="610759"/>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1800" b="1" dirty="0" smtClean="0">
                <a:latin typeface="+mn-lt"/>
                <a:cs typeface="Segoe UI" panose="020B0502040204020203" pitchFamily="34" charset="0"/>
              </a:rPr>
              <a:t>Principala sursă de știri, pe grupe de vârstă, pentru publicul digital</a:t>
            </a:r>
          </a:p>
          <a:p>
            <a:pPr marL="0" indent="0">
              <a:buNone/>
            </a:pPr>
            <a:r>
              <a:rPr lang="ro-RO" sz="1800" dirty="0" smtClean="0">
                <a:latin typeface="+mn-lt"/>
                <a:cs typeface="Segoe UI" panose="020B0502040204020203" pitchFamily="34" charset="0"/>
              </a:rPr>
              <a:t>Eșantionul românesc</a:t>
            </a:r>
          </a:p>
          <a:p>
            <a:pPr marL="0" indent="0">
              <a:buNone/>
            </a:pPr>
            <a:endParaRPr lang="ro-RO" sz="1800" dirty="0">
              <a:latin typeface="+mn-lt"/>
              <a:cs typeface="Segoe UI" panose="020B0502040204020203" pitchFamily="34" charset="0"/>
            </a:endParaRPr>
          </a:p>
          <a:p>
            <a:pPr marL="0" indent="0">
              <a:buNone/>
            </a:pPr>
            <a:endParaRPr lang="ro-RO" sz="1800" dirty="0" smtClean="0">
              <a:latin typeface="+mn-lt"/>
              <a:cs typeface="Segoe UI" panose="020B0502040204020203" pitchFamily="34" charset="0"/>
            </a:endParaRPr>
          </a:p>
          <a:p>
            <a:pPr marL="0" indent="0">
              <a:buNone/>
            </a:pPr>
            <a:endParaRPr lang="ro-RO" sz="1800" dirty="0">
              <a:latin typeface="+mn-lt"/>
              <a:cs typeface="Segoe UI" panose="020B0502040204020203" pitchFamily="34" charset="0"/>
            </a:endParaRPr>
          </a:p>
          <a:p>
            <a:pPr marL="0" indent="0">
              <a:buNone/>
            </a:pPr>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pPr marL="0" indent="0">
              <a:buNone/>
            </a:pPr>
            <a:r>
              <a:rPr lang="vi-VN" sz="800" i="1" dirty="0">
                <a:latin typeface="Tahoma" panose="020B0604030504040204" pitchFamily="34" charset="0"/>
                <a:ea typeface="Tahoma" panose="020B0604030504040204" pitchFamily="34" charset="0"/>
                <a:cs typeface="Tahoma" panose="020B0604030504040204" pitchFamily="34" charset="0"/>
              </a:rPr>
              <a:t>[[Q4] Afirmaţi că aţi folosit aceste surse de ştiri în ultima săptămână; care aţi spune că este sursa dvs. de ştiri PRINCIPALĂ</a:t>
            </a:r>
            <a:r>
              <a:rPr lang="vi-VN" sz="800" i="1" dirty="0" smtClean="0">
                <a:latin typeface="Tahoma" panose="020B0604030504040204" pitchFamily="34" charset="0"/>
                <a:ea typeface="Tahoma" panose="020B0604030504040204" pitchFamily="34" charset="0"/>
                <a:cs typeface="Tahoma" panose="020B0604030504040204" pitchFamily="34" charset="0"/>
              </a:rPr>
              <a:t>?</a:t>
            </a:r>
            <a:r>
              <a:rPr lang="ro-RO" sz="800" i="1" dirty="0" smtClean="0">
                <a:latin typeface="Tahoma" panose="020B0604030504040204" pitchFamily="34" charset="0"/>
                <a:ea typeface="Tahoma" panose="020B0604030504040204" pitchFamily="34" charset="0"/>
                <a:cs typeface="Tahoma" panose="020B0604030504040204" pitchFamily="34" charset="0"/>
              </a:rPr>
              <a:t> Baza: eșantion total în România: 2010.</a:t>
            </a:r>
            <a:endParaRPr lang="en-US" sz="2800" dirty="0">
              <a:latin typeface="+mj-lt"/>
            </a:endParaRPr>
          </a:p>
        </p:txBody>
      </p:sp>
      <p:graphicFrame>
        <p:nvGraphicFramePr>
          <p:cNvPr id="23" name="Diagramă 22"/>
          <p:cNvGraphicFramePr>
            <a:graphicFrameLocks/>
          </p:cNvGraphicFramePr>
          <p:nvPr>
            <p:extLst>
              <p:ext uri="{D42A27DB-BD31-4B8C-83A1-F6EECF244321}">
                <p14:modId xmlns:p14="http://schemas.microsoft.com/office/powerpoint/2010/main" val="2005575360"/>
              </p:ext>
            </p:extLst>
          </p:nvPr>
        </p:nvGraphicFramePr>
        <p:xfrm>
          <a:off x="1676400" y="1944995"/>
          <a:ext cx="7836325" cy="37700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988888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873"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2563"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romania flag cir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
            <a:extLst>
              <a:ext uri="{FF2B5EF4-FFF2-40B4-BE49-F238E27FC236}">
                <a16:creationId xmlns:a16="http://schemas.microsoft.com/office/drawing/2014/main" xmlns="" id="{2F0B5406-0C3A-BE4F-8181-2FED0429D00D}"/>
              </a:ext>
            </a:extLst>
          </p:cNvPr>
          <p:cNvSpPr txBox="1">
            <a:spLocks/>
          </p:cNvSpPr>
          <p:nvPr/>
        </p:nvSpPr>
        <p:spPr>
          <a:xfrm>
            <a:off x="720000" y="504000"/>
            <a:ext cx="10740164" cy="972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0" i="0" kern="1200">
                <a:solidFill>
                  <a:srgbClr val="002147"/>
                </a:solidFill>
                <a:latin typeface="TisaSansPro" panose="020B0504020101010102" pitchFamily="34" charset="0"/>
                <a:ea typeface="+mj-ea"/>
                <a:cs typeface="Arial" panose="020B0604020202020204" pitchFamily="34" charset="0"/>
              </a:defRPr>
            </a:lvl1pPr>
          </a:lstStyle>
          <a:p>
            <a:r>
              <a:rPr lang="ro-RO" sz="4000" b="1" smtClean="0">
                <a:latin typeface="+mn-lt"/>
              </a:rPr>
              <a:t>Dispozitive pentru acces la informație</a:t>
            </a:r>
            <a:endParaRPr lang="en-US" sz="4000" b="1" dirty="0">
              <a:latin typeface="+mn-lt"/>
            </a:endParaRPr>
          </a:p>
        </p:txBody>
      </p:sp>
      <p:sp>
        <p:nvSpPr>
          <p:cNvPr id="16" name="Substituent conținut 2"/>
          <p:cNvSpPr txBox="1">
            <a:spLocks/>
          </p:cNvSpPr>
          <p:nvPr/>
        </p:nvSpPr>
        <p:spPr>
          <a:xfrm>
            <a:off x="579323" y="1334236"/>
            <a:ext cx="9712817" cy="610759"/>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1800" b="1" dirty="0" smtClean="0">
                <a:latin typeface="+mn-lt"/>
                <a:cs typeface="Segoe UI" panose="020B0502040204020203" pitchFamily="34" charset="0"/>
              </a:rPr>
              <a:t>Telefonul mobil este dispozitivul preferat pentru acces online, în comparație cu calculatorul și cu tableta. </a:t>
            </a:r>
            <a:r>
              <a:rPr lang="ro-RO" sz="1800" dirty="0" smtClean="0">
                <a:latin typeface="+mn-lt"/>
                <a:cs typeface="Segoe UI" panose="020B0502040204020203" pitchFamily="34" charset="0"/>
              </a:rPr>
              <a:t>Eșantionul românesc</a:t>
            </a:r>
          </a:p>
          <a:p>
            <a:pPr marL="0" indent="0">
              <a:buNone/>
            </a:pPr>
            <a:endParaRPr lang="ro-RO" sz="1800" dirty="0">
              <a:latin typeface="+mn-lt"/>
              <a:cs typeface="Segoe UI" panose="020B0502040204020203" pitchFamily="34" charset="0"/>
            </a:endParaRPr>
          </a:p>
          <a:p>
            <a:pPr marL="0" indent="0">
              <a:buNone/>
            </a:pPr>
            <a:endParaRPr lang="ro-RO" sz="1800" dirty="0" smtClean="0">
              <a:latin typeface="+mn-lt"/>
              <a:cs typeface="Segoe UI" panose="020B0502040204020203" pitchFamily="34" charset="0"/>
            </a:endParaRPr>
          </a:p>
          <a:p>
            <a:pPr marL="0" indent="0">
              <a:buNone/>
            </a:pPr>
            <a:endParaRPr lang="ro-RO" sz="1800" dirty="0">
              <a:latin typeface="+mn-lt"/>
              <a:cs typeface="Segoe UI" panose="020B0502040204020203" pitchFamily="34" charset="0"/>
            </a:endParaRPr>
          </a:p>
          <a:p>
            <a:pPr marL="0" indent="0">
              <a:buNone/>
            </a:pPr>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r>
              <a:rPr lang="vi-VN" sz="800" i="1" dirty="0" smtClean="0">
                <a:latin typeface="Tahoma" panose="020B0604030504040204" pitchFamily="34" charset="0"/>
                <a:ea typeface="Tahoma" panose="020B0604030504040204" pitchFamily="34" charset="0"/>
                <a:cs typeface="Tahoma" panose="020B0604030504040204" pitchFamily="34" charset="0"/>
              </a:rPr>
              <a:t>[</a:t>
            </a:r>
            <a:r>
              <a:rPr lang="vi-VN" sz="800" i="1" dirty="0">
                <a:latin typeface="Tahoma" panose="020B0604030504040204" pitchFamily="34" charset="0"/>
                <a:ea typeface="Tahoma" panose="020B0604030504040204" pitchFamily="34" charset="0"/>
                <a:cs typeface="Tahoma" panose="020B0604030504040204" pitchFamily="34" charset="0"/>
              </a:rPr>
              <a:t>Q8B] Pe care dintre următoarele dispozitive, dacă este cazul, le-aţi folosit pentru a accesa ştiri </a:t>
            </a:r>
            <a:r>
              <a:rPr lang="vi-VN" sz="800" i="1" dirty="0" smtClean="0">
                <a:latin typeface="Tahoma" panose="020B0604030504040204" pitchFamily="34" charset="0"/>
                <a:ea typeface="Tahoma" panose="020B0604030504040204" pitchFamily="34" charset="0"/>
                <a:cs typeface="Tahoma" panose="020B0604030504040204" pitchFamily="34" charset="0"/>
              </a:rPr>
              <a:t>în </a:t>
            </a:r>
            <a:r>
              <a:rPr lang="vi-VN" sz="800" i="1" dirty="0">
                <a:latin typeface="Tahoma" panose="020B0604030504040204" pitchFamily="34" charset="0"/>
                <a:ea typeface="Tahoma" panose="020B0604030504040204" pitchFamily="34" charset="0"/>
                <a:cs typeface="Tahoma" panose="020B0604030504040204" pitchFamily="34" charset="0"/>
              </a:rPr>
              <a:t>ultima </a:t>
            </a:r>
            <a:r>
              <a:rPr lang="vi-VN" sz="800" i="1" dirty="0" smtClean="0">
                <a:latin typeface="Tahoma" panose="020B0604030504040204" pitchFamily="34" charset="0"/>
                <a:ea typeface="Tahoma" panose="020B0604030504040204" pitchFamily="34" charset="0"/>
                <a:cs typeface="Tahoma" panose="020B0604030504040204" pitchFamily="34" charset="0"/>
              </a:rPr>
              <a:t>săptămână? </a:t>
            </a:r>
            <a:r>
              <a:rPr lang="vi-VN" sz="800" i="1" dirty="0">
                <a:latin typeface="Tahoma" panose="020B0604030504040204" pitchFamily="34" charset="0"/>
                <a:ea typeface="Tahoma" panose="020B0604030504040204" pitchFamily="34" charset="0"/>
                <a:cs typeface="Tahoma" panose="020B0604030504040204" pitchFamily="34" charset="0"/>
              </a:rPr>
              <a:t>Selectaţi toate variantele aplicabile.</a:t>
            </a:r>
            <a:r>
              <a:rPr lang="ro-RO" sz="800" i="1" dirty="0" smtClean="0">
                <a:latin typeface="Tahoma" panose="020B0604030504040204" pitchFamily="34" charset="0"/>
                <a:ea typeface="Tahoma" panose="020B0604030504040204" pitchFamily="34" charset="0"/>
                <a:cs typeface="Tahoma" panose="020B0604030504040204" pitchFamily="34" charset="0"/>
              </a:rPr>
              <a:t>Baza: eșantion total în România, 2017-2021, cca 2000 de respondenți pe an.</a:t>
            </a:r>
            <a:endParaRPr lang="en-US" sz="2800" dirty="0">
              <a:latin typeface="+mj-lt"/>
            </a:endParaRPr>
          </a:p>
        </p:txBody>
      </p:sp>
      <p:graphicFrame>
        <p:nvGraphicFramePr>
          <p:cNvPr id="17" name="Chart 8">
            <a:extLst>
              <a:ext uri="{FF2B5EF4-FFF2-40B4-BE49-F238E27FC236}">
                <a16:creationId xmlns:a16="http://schemas.microsoft.com/office/drawing/2014/main" xmlns="" id="{D207B0E2-2EE2-494F-A344-0E4B66F726D4}"/>
              </a:ext>
            </a:extLst>
          </p:cNvPr>
          <p:cNvGraphicFramePr/>
          <p:nvPr>
            <p:extLst>
              <p:ext uri="{D42A27DB-BD31-4B8C-83A1-F6EECF244321}">
                <p14:modId xmlns:p14="http://schemas.microsoft.com/office/powerpoint/2010/main" val="1016055579"/>
              </p:ext>
            </p:extLst>
          </p:nvPr>
        </p:nvGraphicFramePr>
        <p:xfrm>
          <a:off x="3009592" y="2006761"/>
          <a:ext cx="6893023" cy="3930976"/>
        </p:xfrm>
        <a:graphic>
          <a:graphicData uri="http://schemas.openxmlformats.org/drawingml/2006/chart">
            <c:chart xmlns:c="http://schemas.openxmlformats.org/drawingml/2006/chart" xmlns:r="http://schemas.openxmlformats.org/officeDocument/2006/relationships" r:id="rId6"/>
          </a:graphicData>
        </a:graphic>
      </p:graphicFrame>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380" y="3281974"/>
            <a:ext cx="889246" cy="7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34734" y="4745323"/>
            <a:ext cx="557771" cy="59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7835" y="2165449"/>
            <a:ext cx="594670" cy="103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131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567752868"/>
              </p:ext>
            </p:extLst>
          </p:nvPr>
        </p:nvGraphicFramePr>
        <p:xfrm>
          <a:off x="7280182" y="1127386"/>
          <a:ext cx="3614981" cy="52938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p:cNvSpPr>
            <a:spLocks noGrp="1"/>
          </p:cNvSpPr>
          <p:nvPr>
            <p:ph type="body" sz="quarter" idx="12"/>
          </p:nvPr>
        </p:nvSpPr>
        <p:spPr>
          <a:xfrm>
            <a:off x="0" y="6327365"/>
            <a:ext cx="10704512" cy="485808"/>
          </a:xfrm>
        </p:spPr>
        <p:txBody>
          <a:bodyPr>
            <a:normAutofit lnSpcReduction="10000"/>
          </a:bodyPr>
          <a:lstStyle/>
          <a:p>
            <a:pPr marL="0" indent="0">
              <a:spcBef>
                <a:spcPts val="0"/>
              </a:spcBef>
              <a:buNone/>
              <a:defRPr/>
            </a:pPr>
            <a:r>
              <a:rPr lang="en-GB" b="0" i="1" dirty="0">
                <a:latin typeface="Tahoma" panose="020B0604030504040204" pitchFamily="34" charset="0"/>
                <a:ea typeface="Tahoma" panose="020B0604030504040204" pitchFamily="34" charset="0"/>
                <a:cs typeface="Tahoma" panose="020B0604030504040204" pitchFamily="34" charset="0"/>
              </a:rPr>
              <a:t>Q5A. </a:t>
            </a:r>
            <a:r>
              <a:rPr lang="vi-VN" b="0" i="1" dirty="0">
                <a:latin typeface="Tahoma" panose="020B0604030504040204" pitchFamily="34" charset="0"/>
                <a:ea typeface="Tahoma" panose="020B0604030504040204" pitchFamily="34" charset="0"/>
                <a:cs typeface="Tahoma" panose="020B0604030504040204" pitchFamily="34" charset="0"/>
              </a:rPr>
              <a:t>Pe care dintre următoarele branduri le-aţi folosit pentru a accesa ştiri offline în ultima săptămână (prin televiziune, radio, materiale tipărite şi alte surse media convenţionale)? Selectaţi toate variantele aplicabile</a:t>
            </a:r>
            <a:r>
              <a:rPr lang="vi-VN" b="0" i="1" dirty="0" smtClean="0">
                <a:latin typeface="Tahoma" panose="020B0604030504040204" pitchFamily="34" charset="0"/>
                <a:ea typeface="Tahoma" panose="020B0604030504040204" pitchFamily="34" charset="0"/>
                <a:cs typeface="Tahoma" panose="020B0604030504040204" pitchFamily="34" charset="0"/>
              </a:rPr>
              <a:t>.</a:t>
            </a:r>
            <a:r>
              <a:rPr lang="en-GB" b="0" i="1" dirty="0" smtClean="0">
                <a:latin typeface="Tahoma" panose="020B0604030504040204" pitchFamily="34" charset="0"/>
                <a:ea typeface="Tahoma" panose="020B0604030504040204" pitchFamily="34" charset="0"/>
                <a:cs typeface="Tahoma" panose="020B0604030504040204" pitchFamily="34" charset="0"/>
              </a:rPr>
              <a:t> </a:t>
            </a:r>
            <a:r>
              <a:rPr lang="en-GB" b="0" i="1" dirty="0">
                <a:latin typeface="Tahoma" panose="020B0604030504040204" pitchFamily="34" charset="0"/>
                <a:ea typeface="Tahoma" panose="020B0604030504040204" pitchFamily="34" charset="0"/>
                <a:cs typeface="Tahoma" panose="020B0604030504040204" pitchFamily="34" charset="0"/>
              </a:rPr>
              <a:t>q5ai. </a:t>
            </a:r>
            <a:r>
              <a:rPr lang="vi-VN" b="0" i="1" dirty="0">
                <a:latin typeface="Tahoma" panose="020B0604030504040204" pitchFamily="34" charset="0"/>
                <a:ea typeface="Tahoma" panose="020B0604030504040204" pitchFamily="34" charset="0"/>
                <a:cs typeface="Tahoma" panose="020B0604030504040204" pitchFamily="34" charset="0"/>
              </a:rPr>
              <a:t>Pe care dintre acestea, dacă este cazul, le-aţi folosit cel puţin 3 zile? Selectaţi toate variantele aplicabile.</a:t>
            </a:r>
            <a:r>
              <a:rPr lang="en-GB" b="0" i="1" dirty="0" smtClean="0">
                <a:latin typeface="Tahoma" panose="020B0604030504040204" pitchFamily="34" charset="0"/>
                <a:ea typeface="Tahoma" panose="020B0604030504040204" pitchFamily="34" charset="0"/>
                <a:cs typeface="Tahoma" panose="020B0604030504040204" pitchFamily="34" charset="0"/>
              </a:rPr>
              <a:t>Q5B</a:t>
            </a:r>
            <a:r>
              <a:rPr lang="en-GB" b="0" i="1" dirty="0">
                <a:latin typeface="Tahoma" panose="020B0604030504040204" pitchFamily="34" charset="0"/>
                <a:ea typeface="Tahoma" panose="020B0604030504040204" pitchFamily="34" charset="0"/>
                <a:cs typeface="Tahoma" panose="020B0604030504040204" pitchFamily="34" charset="0"/>
              </a:rPr>
              <a:t>. </a:t>
            </a:r>
            <a:r>
              <a:rPr lang="vi-VN" b="0" i="1" dirty="0">
                <a:latin typeface="Tahoma" panose="020B0604030504040204" pitchFamily="34" charset="0"/>
                <a:ea typeface="Tahoma" panose="020B0604030504040204" pitchFamily="34" charset="0"/>
                <a:cs typeface="Tahoma" panose="020B0604030504040204" pitchFamily="34" charset="0"/>
              </a:rPr>
              <a:t>Pe care dintre următoarele branduri le-aţi folosit pentru a accesa ştiri </a:t>
            </a:r>
            <a:r>
              <a:rPr lang="vi-VN" b="0" i="1" dirty="0" smtClean="0">
                <a:latin typeface="Tahoma" panose="020B0604030504040204" pitchFamily="34" charset="0"/>
                <a:ea typeface="Tahoma" panose="020B0604030504040204" pitchFamily="34" charset="0"/>
                <a:cs typeface="Tahoma" panose="020B0604030504040204" pitchFamily="34" charset="0"/>
              </a:rPr>
              <a:t>online </a:t>
            </a:r>
            <a:r>
              <a:rPr lang="vi-VN" b="0" i="1" dirty="0">
                <a:latin typeface="Tahoma" panose="020B0604030504040204" pitchFamily="34" charset="0"/>
                <a:ea typeface="Tahoma" panose="020B0604030504040204" pitchFamily="34" charset="0"/>
                <a:cs typeface="Tahoma" panose="020B0604030504040204" pitchFamily="34" charset="0"/>
              </a:rPr>
              <a:t>în ultima săptămână (prin </a:t>
            </a:r>
            <a:r>
              <a:rPr lang="vi-VN" b="0" i="1" dirty="0" smtClean="0">
                <a:latin typeface="Tahoma" panose="020B0604030504040204" pitchFamily="34" charset="0"/>
                <a:ea typeface="Tahoma" panose="020B0604030504040204" pitchFamily="34" charset="0"/>
                <a:cs typeface="Tahoma" panose="020B0604030504040204" pitchFamily="34" charset="0"/>
              </a:rPr>
              <a:t>site-uri </a:t>
            </a:r>
            <a:r>
              <a:rPr lang="vi-VN" b="0" i="1" dirty="0">
                <a:latin typeface="Tahoma" panose="020B0604030504040204" pitchFamily="34" charset="0"/>
                <a:ea typeface="Tahoma" panose="020B0604030504040204" pitchFamily="34" charset="0"/>
                <a:cs typeface="Tahoma" panose="020B0604030504040204" pitchFamily="34" charset="0"/>
              </a:rPr>
              <a:t>web, aplicaţii, reţele de socializare şi alte forme de acces pe </a:t>
            </a:r>
            <a:r>
              <a:rPr lang="vi-VN" b="0" i="1" dirty="0" smtClean="0">
                <a:latin typeface="Tahoma" panose="020B0604030504040204" pitchFamily="34" charset="0"/>
                <a:ea typeface="Tahoma" panose="020B0604030504040204" pitchFamily="34" charset="0"/>
                <a:cs typeface="Tahoma" panose="020B0604030504040204" pitchFamily="34" charset="0"/>
              </a:rPr>
              <a:t>Internet)? </a:t>
            </a:r>
            <a:r>
              <a:rPr lang="vi-VN" b="0" i="1" dirty="0">
                <a:latin typeface="Tahoma" panose="020B0604030504040204" pitchFamily="34" charset="0"/>
                <a:ea typeface="Tahoma" panose="020B0604030504040204" pitchFamily="34" charset="0"/>
                <a:cs typeface="Tahoma" panose="020B0604030504040204" pitchFamily="34" charset="0"/>
              </a:rPr>
              <a:t>Selectaţi toate variantele aplicabile.</a:t>
            </a:r>
            <a:r>
              <a:rPr lang="en-GB" b="0" i="1" dirty="0" smtClean="0">
                <a:latin typeface="Tahoma" panose="020B0604030504040204" pitchFamily="34" charset="0"/>
                <a:ea typeface="Tahoma" panose="020B0604030504040204" pitchFamily="34" charset="0"/>
                <a:cs typeface="Tahoma" panose="020B0604030504040204" pitchFamily="34" charset="0"/>
              </a:rPr>
              <a:t>q5bi</a:t>
            </a:r>
            <a:r>
              <a:rPr lang="en-GB" b="0" i="1" dirty="0">
                <a:latin typeface="Tahoma" panose="020B0604030504040204" pitchFamily="34" charset="0"/>
                <a:ea typeface="Tahoma" panose="020B0604030504040204" pitchFamily="34" charset="0"/>
                <a:cs typeface="Tahoma" panose="020B0604030504040204" pitchFamily="34" charset="0"/>
              </a:rPr>
              <a:t>. </a:t>
            </a:r>
            <a:r>
              <a:rPr lang="vi-VN" b="0" i="1" dirty="0">
                <a:latin typeface="Tahoma" panose="020B0604030504040204" pitchFamily="34" charset="0"/>
                <a:ea typeface="Tahoma" panose="020B0604030504040204" pitchFamily="34" charset="0"/>
                <a:cs typeface="Tahoma" panose="020B0604030504040204" pitchFamily="34" charset="0"/>
              </a:rPr>
              <a:t>Pe care dintre acestea, dacă este cazul, le-aţi folosit cel puţin 3 zile? Selectaţi toate variantele aplicabile</a:t>
            </a:r>
            <a:r>
              <a:rPr lang="vi-VN" b="0" i="1" dirty="0" smtClean="0">
                <a:latin typeface="Tahoma" panose="020B0604030504040204" pitchFamily="34" charset="0"/>
                <a:ea typeface="Tahoma" panose="020B0604030504040204" pitchFamily="34" charset="0"/>
                <a:cs typeface="Tahoma" panose="020B0604030504040204" pitchFamily="34" charset="0"/>
              </a:rPr>
              <a:t>.</a:t>
            </a:r>
            <a:r>
              <a:rPr lang="ro-RO" b="0" i="1" dirty="0" smtClean="0">
                <a:latin typeface="Tahoma" panose="020B0604030504040204" pitchFamily="34" charset="0"/>
                <a:ea typeface="Tahoma" panose="020B0604030504040204" pitchFamily="34" charset="0"/>
                <a:cs typeface="Tahoma" panose="020B0604030504040204" pitchFamily="34" charset="0"/>
              </a:rPr>
              <a:t> Tot eșantionul </a:t>
            </a:r>
            <a:r>
              <a:rPr lang="ro-RO" b="0" i="1" dirty="0" err="1" smtClean="0">
                <a:latin typeface="Tahoma" panose="020B0604030504040204" pitchFamily="34" charset="0"/>
                <a:ea typeface="Tahoma" panose="020B0604030504040204" pitchFamily="34" charset="0"/>
                <a:cs typeface="Tahoma" panose="020B0604030504040204" pitchFamily="34" charset="0"/>
              </a:rPr>
              <a:t>Ro</a:t>
            </a:r>
            <a:r>
              <a:rPr lang="ro-RO" b="0" i="1" dirty="0" smtClean="0">
                <a:latin typeface="Tahoma" panose="020B0604030504040204" pitchFamily="34" charset="0"/>
                <a:ea typeface="Tahoma" panose="020B0604030504040204" pitchFamily="34" charset="0"/>
                <a:cs typeface="Tahoma" panose="020B0604030504040204" pitchFamily="34" charset="0"/>
              </a:rPr>
              <a:t> </a:t>
            </a:r>
            <a:r>
              <a:rPr lang="en-GB" b="0" i="1" dirty="0" smtClean="0">
                <a:latin typeface="Tahoma" panose="020B0604030504040204" pitchFamily="34" charset="0"/>
                <a:ea typeface="Tahoma" panose="020B0604030504040204" pitchFamily="34" charset="0"/>
                <a:cs typeface="Tahoma" panose="020B0604030504040204" pitchFamily="34" charset="0"/>
              </a:rPr>
              <a:t>2</a:t>
            </a:r>
            <a:r>
              <a:rPr lang="ro-RO" b="0" i="1" dirty="0" smtClean="0">
                <a:latin typeface="Tahoma" panose="020B0604030504040204" pitchFamily="34" charset="0"/>
                <a:ea typeface="Tahoma" panose="020B0604030504040204" pitchFamily="34" charset="0"/>
                <a:cs typeface="Tahoma" panose="020B0604030504040204" pitchFamily="34" charset="0"/>
              </a:rPr>
              <a:t>.</a:t>
            </a:r>
            <a:r>
              <a:rPr lang="en-GB" b="0" i="1" dirty="0" smtClean="0">
                <a:latin typeface="Tahoma" panose="020B0604030504040204" pitchFamily="34" charset="0"/>
                <a:ea typeface="Tahoma" panose="020B0604030504040204" pitchFamily="34" charset="0"/>
                <a:cs typeface="Tahoma" panose="020B0604030504040204" pitchFamily="34" charset="0"/>
              </a:rPr>
              <a:t>010</a:t>
            </a:r>
            <a:endParaRPr lang="en-GB" b="0" i="1"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p:nvPr>
        </p:nvSpPr>
        <p:spPr>
          <a:xfrm>
            <a:off x="0" y="536054"/>
            <a:ext cx="11811000" cy="466726"/>
          </a:xfrm>
        </p:spPr>
        <p:txBody>
          <a:bodyPr/>
          <a:lstStyle/>
          <a:p>
            <a:r>
              <a:rPr lang="ro-RO" sz="4000" b="1" dirty="0" smtClean="0">
                <a:latin typeface="+mn-lt"/>
              </a:rPr>
              <a:t>Sursele de știri, ultima săptămână</a:t>
            </a:r>
            <a:r>
              <a:rPr lang="en-GB" sz="4000" b="1" dirty="0" smtClean="0">
                <a:latin typeface="+mn-lt"/>
              </a:rPr>
              <a:t>: Rom</a:t>
            </a:r>
            <a:r>
              <a:rPr lang="ro-RO" sz="4000" b="1" dirty="0" smtClean="0">
                <a:latin typeface="+mn-lt"/>
              </a:rPr>
              <a:t>â</a:t>
            </a:r>
            <a:r>
              <a:rPr lang="en-GB" sz="4000" b="1" dirty="0" err="1" smtClean="0">
                <a:latin typeface="+mn-lt"/>
              </a:rPr>
              <a:t>nia</a:t>
            </a:r>
            <a:endParaRPr lang="en-GB" sz="4000" b="1" dirty="0">
              <a:latin typeface="+mn-lt"/>
            </a:endParaRPr>
          </a:p>
        </p:txBody>
      </p:sp>
      <p:graphicFrame>
        <p:nvGraphicFramePr>
          <p:cNvPr id="5" name="Chart 4"/>
          <p:cNvGraphicFramePr/>
          <p:nvPr>
            <p:extLst>
              <p:ext uri="{D42A27DB-BD31-4B8C-83A1-F6EECF244321}">
                <p14:modId xmlns:p14="http://schemas.microsoft.com/office/powerpoint/2010/main" val="990303870"/>
              </p:ext>
            </p:extLst>
          </p:nvPr>
        </p:nvGraphicFramePr>
        <p:xfrm>
          <a:off x="856668" y="1133084"/>
          <a:ext cx="6424027" cy="529388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223249" y="1084127"/>
            <a:ext cx="25911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2147"/>
                </a:solidFill>
                <a:effectLst/>
                <a:uLnTx/>
                <a:uFillTx/>
                <a:latin typeface="Calibri" pitchFamily="34" charset="0"/>
                <a:ea typeface="+mn-ea"/>
                <a:cs typeface="+mn-cs"/>
              </a:rPr>
              <a:t>TV, RADIO, </a:t>
            </a:r>
            <a:r>
              <a:rPr kumimoji="0" lang="en-GB" sz="1800" b="1" i="0" u="none" strike="noStrike" kern="1200" cap="none" spc="0" normalizeH="0" baseline="0" noProof="0" dirty="0" smtClean="0">
                <a:ln>
                  <a:noFill/>
                </a:ln>
                <a:solidFill>
                  <a:srgbClr val="002147"/>
                </a:solidFill>
                <a:effectLst/>
                <a:uLnTx/>
                <a:uFillTx/>
                <a:latin typeface="Calibri" pitchFamily="34" charset="0"/>
                <a:ea typeface="+mn-ea"/>
                <a:cs typeface="+mn-cs"/>
              </a:rPr>
              <a:t>PR</a:t>
            </a:r>
            <a:r>
              <a:rPr lang="ro-RO" b="1" dirty="0" smtClean="0">
                <a:solidFill>
                  <a:srgbClr val="002147"/>
                </a:solidFill>
                <a:latin typeface="Calibri" pitchFamily="34" charset="0"/>
              </a:rPr>
              <a:t>ESĂ SCRISĂ</a:t>
            </a:r>
            <a:endParaRPr kumimoji="0" lang="en-GB" sz="1800" b="1" i="0" u="none" strike="noStrike" kern="1200" cap="none" spc="0" normalizeH="0" baseline="0" noProof="0" dirty="0">
              <a:ln>
                <a:noFill/>
              </a:ln>
              <a:solidFill>
                <a:srgbClr val="002147"/>
              </a:solidFill>
              <a:effectLst/>
              <a:uLnTx/>
              <a:uFillTx/>
              <a:latin typeface="Calibri" pitchFamily="34" charset="0"/>
              <a:ea typeface="+mn-ea"/>
              <a:cs typeface="+mn-cs"/>
            </a:endParaRPr>
          </a:p>
        </p:txBody>
      </p:sp>
      <p:sp>
        <p:nvSpPr>
          <p:cNvPr id="17" name="TextBox 16"/>
          <p:cNvSpPr txBox="1"/>
          <p:nvPr/>
        </p:nvSpPr>
        <p:spPr>
          <a:xfrm>
            <a:off x="8441969" y="1110134"/>
            <a:ext cx="2160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2147"/>
                </a:solidFill>
                <a:effectLst/>
                <a:uLnTx/>
                <a:uFillTx/>
                <a:latin typeface="Calibri" pitchFamily="34" charset="0"/>
                <a:ea typeface="+mn-ea"/>
                <a:cs typeface="+mn-cs"/>
              </a:rPr>
              <a:t>ONLINE</a:t>
            </a:r>
          </a:p>
        </p:txBody>
      </p:sp>
      <p:grpSp>
        <p:nvGrpSpPr>
          <p:cNvPr id="18" name="Group 17"/>
          <p:cNvGrpSpPr/>
          <p:nvPr/>
        </p:nvGrpSpPr>
        <p:grpSpPr>
          <a:xfrm>
            <a:off x="113213" y="1350863"/>
            <a:ext cx="2440252" cy="1661597"/>
            <a:chOff x="1814033" y="1153131"/>
            <a:chExt cx="2440252" cy="1661597"/>
          </a:xfrm>
        </p:grpSpPr>
        <p:grpSp>
          <p:nvGrpSpPr>
            <p:cNvPr id="19" name="Group 18"/>
            <p:cNvGrpSpPr/>
            <p:nvPr/>
          </p:nvGrpSpPr>
          <p:grpSpPr>
            <a:xfrm>
              <a:off x="1814033" y="1456841"/>
              <a:ext cx="2440252" cy="1357887"/>
              <a:chOff x="1814033" y="1456841"/>
              <a:chExt cx="2440252" cy="1357887"/>
            </a:xfrm>
          </p:grpSpPr>
          <p:grpSp>
            <p:nvGrpSpPr>
              <p:cNvPr id="21" name="Group 20"/>
              <p:cNvGrpSpPr/>
              <p:nvPr/>
            </p:nvGrpSpPr>
            <p:grpSpPr>
              <a:xfrm>
                <a:off x="1814034" y="1456841"/>
                <a:ext cx="2440251" cy="369332"/>
                <a:chOff x="1814034" y="1456841"/>
                <a:chExt cx="2440251" cy="369332"/>
              </a:xfrm>
            </p:grpSpPr>
            <p:sp>
              <p:nvSpPr>
                <p:cNvPr id="31" name="TextBox 30"/>
                <p:cNvSpPr txBox="1"/>
                <p:nvPr/>
              </p:nvSpPr>
              <p:spPr>
                <a:xfrm>
                  <a:off x="1976034" y="1456841"/>
                  <a:ext cx="2278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smtClean="0">
                      <a:ln>
                        <a:noFill/>
                      </a:ln>
                      <a:solidFill>
                        <a:srgbClr val="01B2BE"/>
                      </a:solidFill>
                      <a:effectLst/>
                      <a:uLnTx/>
                      <a:uFillTx/>
                      <a:latin typeface="Calibri" panose="020F0502020204030204"/>
                      <a:ea typeface="+mn-ea"/>
                      <a:cs typeface="+mn-cs"/>
                    </a:rPr>
                    <a:t>Utilizare săptămânală</a:t>
                  </a:r>
                  <a:endParaRPr kumimoji="0" lang="en-GB" sz="900" b="0" i="0" u="none" strike="noStrike" kern="1200" cap="none" spc="0" normalizeH="0" baseline="0" noProof="0" dirty="0">
                    <a:ln>
                      <a:noFill/>
                    </a:ln>
                    <a:solidFill>
                      <a:srgbClr val="01B2B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rPr>
                    <a:t>TV, radio &amp; </a:t>
                  </a:r>
                  <a:r>
                    <a:rPr kumimoji="0" lang="ro-RO" sz="900" b="0" i="0" u="none" strike="noStrike" kern="1200" cap="none" spc="0" normalizeH="0" baseline="0" noProof="0" dirty="0" smtClean="0">
                      <a:ln>
                        <a:noFill/>
                      </a:ln>
                      <a:solidFill>
                        <a:srgbClr val="002147"/>
                      </a:solidFill>
                      <a:effectLst/>
                      <a:uLnTx/>
                      <a:uFillTx/>
                      <a:latin typeface="Calibri" panose="020F0502020204030204"/>
                      <a:ea typeface="+mn-ea"/>
                      <a:cs typeface="+mn-cs"/>
                    </a:rPr>
                    <a:t>presă tipărită</a:t>
                  </a:r>
                  <a:endPar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endParaRPr>
                </a:p>
              </p:txBody>
            </p:sp>
            <p:sp>
              <p:nvSpPr>
                <p:cNvPr id="32" name="Rectangle 31"/>
                <p:cNvSpPr/>
                <p:nvPr/>
              </p:nvSpPr>
              <p:spPr>
                <a:xfrm>
                  <a:off x="1814034" y="1538335"/>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2" name="Group 21"/>
              <p:cNvGrpSpPr/>
              <p:nvPr/>
            </p:nvGrpSpPr>
            <p:grpSpPr>
              <a:xfrm>
                <a:off x="1814033" y="1786359"/>
                <a:ext cx="2440251" cy="369332"/>
                <a:chOff x="1814033" y="1786359"/>
                <a:chExt cx="2440251" cy="369332"/>
              </a:xfrm>
            </p:grpSpPr>
            <p:sp>
              <p:nvSpPr>
                <p:cNvPr id="29" name="TextBox 28"/>
                <p:cNvSpPr txBox="1"/>
                <p:nvPr/>
              </p:nvSpPr>
              <p:spPr>
                <a:xfrm>
                  <a:off x="1976033" y="1786359"/>
                  <a:ext cx="2278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smtClean="0">
                      <a:ln>
                        <a:noFill/>
                      </a:ln>
                      <a:solidFill>
                        <a:srgbClr val="01B2BE">
                          <a:lumMod val="50000"/>
                        </a:srgbClr>
                      </a:solidFill>
                      <a:effectLst/>
                      <a:uLnTx/>
                      <a:uFillTx/>
                      <a:latin typeface="Calibri" panose="020F0502020204030204"/>
                      <a:ea typeface="+mn-ea"/>
                      <a:cs typeface="+mn-cs"/>
                    </a:rPr>
                    <a:t>De cel puțin 3 ori pe săptămână</a:t>
                  </a:r>
                  <a:endParaRPr kumimoji="0" lang="en-GB" sz="900" b="0" i="0" u="none" strike="noStrike" kern="1200" cap="none" spc="0" normalizeH="0" baseline="0" noProof="0" dirty="0">
                    <a:ln>
                      <a:noFill/>
                    </a:ln>
                    <a:solidFill>
                      <a:srgbClr val="01B2BE">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rPr>
                    <a:t>TV, radio &amp; </a:t>
                  </a:r>
                  <a:r>
                    <a:rPr kumimoji="0" lang="ro-RO" sz="900" b="0" i="0" u="none" strike="noStrike" kern="1200" cap="none" spc="0" normalizeH="0" baseline="0" noProof="0" dirty="0" smtClean="0">
                      <a:ln>
                        <a:noFill/>
                      </a:ln>
                      <a:solidFill>
                        <a:srgbClr val="002147"/>
                      </a:solidFill>
                      <a:effectLst/>
                      <a:uLnTx/>
                      <a:uFillTx/>
                      <a:latin typeface="Calibri" panose="020F0502020204030204"/>
                      <a:ea typeface="+mn-ea"/>
                      <a:cs typeface="+mn-cs"/>
                    </a:rPr>
                    <a:t>presă tipărită</a:t>
                  </a:r>
                  <a:endPar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endParaRPr>
                </a:p>
              </p:txBody>
            </p:sp>
            <p:sp>
              <p:nvSpPr>
                <p:cNvPr id="30" name="Rectangle 29"/>
                <p:cNvSpPr/>
                <p:nvPr/>
              </p:nvSpPr>
              <p:spPr>
                <a:xfrm>
                  <a:off x="1814033" y="1856951"/>
                  <a:ext cx="108000" cy="10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3" name="Group 22"/>
              <p:cNvGrpSpPr/>
              <p:nvPr/>
            </p:nvGrpSpPr>
            <p:grpSpPr>
              <a:xfrm>
                <a:off x="1814033" y="2115877"/>
                <a:ext cx="2440252" cy="369332"/>
                <a:chOff x="1814033" y="2115877"/>
                <a:chExt cx="2440252" cy="369332"/>
              </a:xfrm>
            </p:grpSpPr>
            <p:sp>
              <p:nvSpPr>
                <p:cNvPr id="27" name="TextBox 26"/>
                <p:cNvSpPr txBox="1"/>
                <p:nvPr/>
              </p:nvSpPr>
              <p:spPr>
                <a:xfrm>
                  <a:off x="1976034" y="2115877"/>
                  <a:ext cx="2278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smtClean="0">
                      <a:ln>
                        <a:noFill/>
                      </a:ln>
                      <a:solidFill>
                        <a:srgbClr val="FE6900">
                          <a:lumMod val="60000"/>
                          <a:lumOff val="40000"/>
                        </a:srgbClr>
                      </a:solidFill>
                      <a:effectLst/>
                      <a:uLnTx/>
                      <a:uFillTx/>
                      <a:latin typeface="Calibri" panose="020F0502020204030204"/>
                      <a:ea typeface="+mn-ea"/>
                      <a:cs typeface="+mn-cs"/>
                    </a:rPr>
                    <a:t>Utilizare săptămânală</a:t>
                  </a:r>
                  <a:endParaRPr kumimoji="0" lang="en-GB" sz="900" b="0" i="0" u="none" strike="noStrike" kern="1200" cap="none" spc="0" normalizeH="0" baseline="0" noProof="0" dirty="0">
                    <a:ln>
                      <a:noFill/>
                    </a:ln>
                    <a:solidFill>
                      <a:srgbClr val="FE6900">
                        <a:lumMod val="60000"/>
                        <a:lumOff val="4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1" smtClean="0">
                      <a:ln>
                        <a:noFill/>
                      </a:ln>
                      <a:solidFill>
                        <a:srgbClr val="002147"/>
                      </a:solidFill>
                      <a:effectLst/>
                      <a:uLnTx/>
                      <a:uFillTx/>
                      <a:latin typeface="Calibri" panose="020F0502020204030204"/>
                      <a:ea typeface="+mn-ea"/>
                      <a:cs typeface="+mn-cs"/>
                    </a:rPr>
                    <a:t>Braduri</a:t>
                  </a:r>
                  <a:r>
                    <a:rPr kumimoji="0" lang="ro-RO" sz="900" b="0" i="0" u="none" strike="noStrike" kern="1200" cap="none" spc="0" normalizeH="0" baseline="0" noProof="0" dirty="0" smtClean="0">
                      <a:ln>
                        <a:noFill/>
                      </a:ln>
                      <a:solidFill>
                        <a:srgbClr val="002147"/>
                      </a:solidFill>
                      <a:effectLst/>
                      <a:uLnTx/>
                      <a:uFillTx/>
                      <a:latin typeface="Calibri" panose="020F0502020204030204"/>
                      <a:ea typeface="+mn-ea"/>
                      <a:cs typeface="+mn-cs"/>
                    </a:rPr>
                    <a:t> online</a:t>
                  </a:r>
                  <a:endPar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endParaRPr>
                </a:p>
              </p:txBody>
            </p:sp>
            <p:sp>
              <p:nvSpPr>
                <p:cNvPr id="28" name="Rectangle 27"/>
                <p:cNvSpPr/>
                <p:nvPr/>
              </p:nvSpPr>
              <p:spPr>
                <a:xfrm>
                  <a:off x="1814033" y="2181662"/>
                  <a:ext cx="108000" cy="10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4" name="Group 23"/>
              <p:cNvGrpSpPr/>
              <p:nvPr/>
            </p:nvGrpSpPr>
            <p:grpSpPr>
              <a:xfrm>
                <a:off x="1814034" y="2445396"/>
                <a:ext cx="2440250" cy="369332"/>
                <a:chOff x="1814034" y="2445396"/>
                <a:chExt cx="2440250" cy="369332"/>
              </a:xfrm>
            </p:grpSpPr>
            <p:sp>
              <p:nvSpPr>
                <p:cNvPr id="25" name="TextBox 24"/>
                <p:cNvSpPr txBox="1"/>
                <p:nvPr/>
              </p:nvSpPr>
              <p:spPr>
                <a:xfrm>
                  <a:off x="1976033" y="2445396"/>
                  <a:ext cx="2278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smtClean="0">
                      <a:ln>
                        <a:noFill/>
                      </a:ln>
                      <a:solidFill>
                        <a:srgbClr val="FE6900"/>
                      </a:solidFill>
                      <a:effectLst/>
                      <a:uLnTx/>
                      <a:uFillTx/>
                      <a:latin typeface="Calibri" panose="020F0502020204030204"/>
                      <a:ea typeface="+mn-ea"/>
                      <a:cs typeface="+mn-cs"/>
                    </a:rPr>
                    <a:t>De cel puțin</a:t>
                  </a:r>
                  <a:r>
                    <a:rPr kumimoji="0" lang="ro-RO" sz="900" b="0" i="0" u="none" strike="noStrike" kern="1200" cap="none" spc="0" normalizeH="0" noProof="0" dirty="0" smtClean="0">
                      <a:ln>
                        <a:noFill/>
                      </a:ln>
                      <a:solidFill>
                        <a:srgbClr val="FE6900"/>
                      </a:solidFill>
                      <a:effectLst/>
                      <a:uLnTx/>
                      <a:uFillTx/>
                      <a:latin typeface="Calibri" panose="020F0502020204030204"/>
                      <a:ea typeface="+mn-ea"/>
                      <a:cs typeface="+mn-cs"/>
                    </a:rPr>
                    <a:t> 3 ori pe săptămână</a:t>
                  </a:r>
                  <a:endParaRPr kumimoji="0" lang="en-GB" sz="900" b="0" i="0" u="none" strike="noStrike" kern="1200" cap="none" spc="0" normalizeH="0" baseline="0" noProof="0" dirty="0" smtClean="0">
                    <a:ln>
                      <a:noFill/>
                    </a:ln>
                    <a:solidFill>
                      <a:srgbClr val="FE69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smtClean="0">
                      <a:ln>
                        <a:noFill/>
                      </a:ln>
                      <a:solidFill>
                        <a:srgbClr val="002147"/>
                      </a:solidFill>
                      <a:effectLst/>
                      <a:uLnTx/>
                      <a:uFillTx/>
                      <a:latin typeface="Calibri" panose="020F0502020204030204"/>
                      <a:ea typeface="+mn-ea"/>
                      <a:cs typeface="+mn-cs"/>
                    </a:rPr>
                    <a:t>Branduri online</a:t>
                  </a:r>
                  <a:endPar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endParaRPr>
                </a:p>
              </p:txBody>
            </p:sp>
            <p:sp>
              <p:nvSpPr>
                <p:cNvPr id="26" name="Rectangle 25"/>
                <p:cNvSpPr/>
                <p:nvPr/>
              </p:nvSpPr>
              <p:spPr>
                <a:xfrm>
                  <a:off x="1814034" y="2504558"/>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0" name="Rectangle 19"/>
            <p:cNvSpPr/>
            <p:nvPr/>
          </p:nvSpPr>
          <p:spPr>
            <a:xfrm>
              <a:off x="1922033" y="1153131"/>
              <a:ext cx="1418744" cy="31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147"/>
                  </a:solidFill>
                  <a:effectLst/>
                  <a:uLnTx/>
                  <a:uFillTx/>
                  <a:latin typeface="Calibri" panose="020F0502020204030204"/>
                  <a:ea typeface="+mn-ea"/>
                  <a:cs typeface="+mn-cs"/>
                </a:rPr>
                <a:t>TOP </a:t>
              </a:r>
              <a:r>
                <a:rPr kumimoji="0" lang="en-GB" sz="1200" b="1" i="0" u="none" strike="noStrike" kern="1200" cap="none" spc="0" normalizeH="0" baseline="0" noProof="0" dirty="0" smtClean="0">
                  <a:ln>
                    <a:noFill/>
                  </a:ln>
                  <a:solidFill>
                    <a:srgbClr val="002147"/>
                  </a:solidFill>
                  <a:effectLst/>
                  <a:uLnTx/>
                  <a:uFillTx/>
                  <a:latin typeface="Calibri" panose="020F0502020204030204"/>
                  <a:ea typeface="+mn-ea"/>
                  <a:cs typeface="+mn-cs"/>
                </a:rPr>
                <a:t>BRAND</a:t>
              </a:r>
              <a:r>
                <a:rPr lang="ro-RO" sz="1200" b="1" noProof="0" dirty="0" smtClean="0">
                  <a:solidFill>
                    <a:srgbClr val="002147"/>
                  </a:solidFill>
                  <a:latin typeface="Calibri" panose="020F0502020204030204"/>
                </a:rPr>
                <a:t>URI</a:t>
              </a:r>
              <a:endParaRPr kumimoji="0" lang="en-GB" sz="1200" b="1" i="0" u="none" strike="noStrike" kern="1200" cap="none" spc="0" normalizeH="0" baseline="0" noProof="0" dirty="0">
                <a:ln>
                  <a:noFill/>
                </a:ln>
                <a:solidFill>
                  <a:srgbClr val="00214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rPr>
                <a:t>% </a:t>
              </a:r>
              <a:r>
                <a:rPr kumimoji="0" lang="ro-RO" sz="900" b="0" i="0" u="none" strike="noStrike" kern="1200" cap="none" spc="0" normalizeH="0" baseline="0" noProof="0" dirty="0" smtClean="0">
                  <a:ln>
                    <a:noFill/>
                  </a:ln>
                  <a:solidFill>
                    <a:srgbClr val="002147"/>
                  </a:solidFill>
                  <a:effectLst/>
                  <a:uLnTx/>
                  <a:uFillTx/>
                  <a:latin typeface="Calibri" panose="020F0502020204030204"/>
                  <a:ea typeface="+mn-ea"/>
                  <a:cs typeface="+mn-cs"/>
                </a:rPr>
                <a:t>utilizare săptămânală</a:t>
              </a:r>
              <a:endParaRPr kumimoji="0" lang="en-GB" sz="900" b="0" i="0" u="none" strike="noStrike" kern="1200" cap="none" spc="0" normalizeH="0" baseline="0" noProof="0" dirty="0">
                <a:ln>
                  <a:noFill/>
                </a:ln>
                <a:solidFill>
                  <a:srgbClr val="002147"/>
                </a:solidFill>
                <a:effectLst/>
                <a:uLnTx/>
                <a:uFillTx/>
                <a:latin typeface="Calibri" panose="020F0502020204030204"/>
                <a:ea typeface="+mn-ea"/>
                <a:cs typeface="+mn-cs"/>
              </a:endParaRPr>
            </a:p>
          </p:txBody>
        </p:sp>
      </p:grpSp>
      <p:pic>
        <p:nvPicPr>
          <p:cNvPr id="37" name="Picture 2" descr="Image result for romania flag cir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in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7078" y="18960"/>
            <a:ext cx="679704" cy="701040"/>
          </a:xfrm>
          <a:prstGeom prst="rect">
            <a:avLst/>
          </a:prstGeom>
        </p:spPr>
      </p:pic>
      <p:pic>
        <p:nvPicPr>
          <p:cNvPr id="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6768"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spTree>
    <p:extLst>
      <p:ext uri="{BB962C8B-B14F-4D97-AF65-F5344CB8AC3E}">
        <p14:creationId xmlns:p14="http://schemas.microsoft.com/office/powerpoint/2010/main" val="19261765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12"/>
          </p:nvPr>
        </p:nvSpPr>
        <p:spPr>
          <a:xfrm>
            <a:off x="0" y="6327365"/>
            <a:ext cx="10704512" cy="485808"/>
          </a:xfrm>
        </p:spPr>
        <p:txBody>
          <a:bodyPr>
            <a:normAutofit/>
          </a:bodyPr>
          <a:lstStyle/>
          <a:p>
            <a:pPr marL="0" indent="0">
              <a:spcBef>
                <a:spcPts val="0"/>
              </a:spcBef>
              <a:buNone/>
              <a:defRPr/>
            </a:pPr>
            <a:r>
              <a:rPr lang="vi-VN" b="0" i="1" dirty="0">
                <a:latin typeface="Tahoma" panose="020B0604030504040204" pitchFamily="34" charset="0"/>
                <a:ea typeface="Tahoma" panose="020B0604030504040204" pitchFamily="34" charset="0"/>
                <a:cs typeface="Tahoma" panose="020B0604030504040204" pitchFamily="34" charset="0"/>
              </a:rPr>
              <a:t>[L6_topics_2021] Gândindu-vă la știri și informații locale, ce subiecte ați accesat în ultima săptămână, dintre următoarele? Vă rugăm să selectați toate variantele aplicabile</a:t>
            </a:r>
            <a:r>
              <a:rPr lang="vi-VN" b="0" i="1" dirty="0" smtClean="0">
                <a:latin typeface="Tahoma" panose="020B0604030504040204" pitchFamily="34" charset="0"/>
                <a:ea typeface="Tahoma" panose="020B0604030504040204" pitchFamily="34" charset="0"/>
                <a:cs typeface="Tahoma" panose="020B0604030504040204" pitchFamily="34" charset="0"/>
              </a:rPr>
              <a:t>.</a:t>
            </a:r>
            <a:r>
              <a:rPr lang="ro-RO" b="0" i="1" dirty="0" smtClean="0">
                <a:latin typeface="Tahoma" panose="020B0604030504040204" pitchFamily="34" charset="0"/>
                <a:ea typeface="Tahoma" panose="020B0604030504040204" pitchFamily="34" charset="0"/>
                <a:cs typeface="Tahoma" panose="020B0604030504040204" pitchFamily="34" charset="0"/>
              </a:rPr>
              <a:t> Baza: tot eșantionul românesc, 2010 persoane.</a:t>
            </a:r>
            <a:endParaRPr lang="en-GB" b="0" i="1"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p:nvPr>
        </p:nvSpPr>
        <p:spPr>
          <a:xfrm>
            <a:off x="141514" y="507971"/>
            <a:ext cx="11811000" cy="466726"/>
          </a:xfrm>
        </p:spPr>
        <p:txBody>
          <a:bodyPr/>
          <a:lstStyle/>
          <a:p>
            <a:r>
              <a:rPr lang="ro-RO" sz="4000" b="1" dirty="0" err="1" smtClean="0">
                <a:latin typeface="+mn-lt"/>
              </a:rPr>
              <a:t>Coronavirusul</a:t>
            </a:r>
            <a:r>
              <a:rPr lang="ro-RO" sz="4000" b="1" dirty="0" smtClean="0">
                <a:latin typeface="+mn-lt"/>
              </a:rPr>
              <a:t> și timpul probabil sunt </a:t>
            </a:r>
            <a:br>
              <a:rPr lang="ro-RO" sz="4000" b="1" dirty="0" smtClean="0">
                <a:latin typeface="+mn-lt"/>
              </a:rPr>
            </a:br>
            <a:r>
              <a:rPr lang="ro-RO" sz="4000" b="1" dirty="0" smtClean="0">
                <a:latin typeface="+mn-lt"/>
              </a:rPr>
              <a:t>cele mai importante subiecte locale</a:t>
            </a:r>
            <a:endParaRPr lang="en-GB" sz="4000" b="1" dirty="0">
              <a:latin typeface="+mn-lt"/>
            </a:endParaRPr>
          </a:p>
        </p:txBody>
      </p:sp>
      <p:pic>
        <p:nvPicPr>
          <p:cNvPr id="37" name="Picture 2" descr="Image result for romania flag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7078" y="18960"/>
            <a:ext cx="679704" cy="701040"/>
          </a:xfrm>
          <a:prstGeom prst="rect">
            <a:avLst/>
          </a:prstGeom>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6768"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sp>
        <p:nvSpPr>
          <p:cNvPr id="8" name="CasetăText 7"/>
          <p:cNvSpPr txBox="1"/>
          <p:nvPr/>
        </p:nvSpPr>
        <p:spPr>
          <a:xfrm>
            <a:off x="8075878" y="2600337"/>
            <a:ext cx="4116122" cy="1261884"/>
          </a:xfrm>
          <a:prstGeom prst="rect">
            <a:avLst/>
          </a:prstGeom>
          <a:noFill/>
        </p:spPr>
        <p:txBody>
          <a:bodyPr wrap="square" rtlCol="0">
            <a:spAutoFit/>
          </a:bodyPr>
          <a:lstStyle/>
          <a:p>
            <a:r>
              <a:rPr lang="ro-RO" sz="4000" b="1" dirty="0" smtClean="0">
                <a:solidFill>
                  <a:schemeClr val="accent1"/>
                </a:solidFill>
              </a:rPr>
              <a:t>80% </a:t>
            </a:r>
            <a:r>
              <a:rPr lang="ro-RO" sz="3600" b="1" dirty="0" smtClean="0">
                <a:solidFill>
                  <a:srgbClr val="FF7B46"/>
                </a:solidFill>
              </a:rPr>
              <a:t>atașați de comunitatea locală</a:t>
            </a:r>
            <a:endParaRPr lang="en-GB" sz="3600" b="1" dirty="0">
              <a:solidFill>
                <a:srgbClr val="FF7B46"/>
              </a:solidFill>
            </a:endParaRPr>
          </a:p>
        </p:txBody>
      </p:sp>
      <p:graphicFrame>
        <p:nvGraphicFramePr>
          <p:cNvPr id="9" name="Diagramă 8"/>
          <p:cNvGraphicFramePr>
            <a:graphicFrameLocks/>
          </p:cNvGraphicFramePr>
          <p:nvPr>
            <p:extLst>
              <p:ext uri="{D42A27DB-BD31-4B8C-83A1-F6EECF244321}">
                <p14:modId xmlns:p14="http://schemas.microsoft.com/office/powerpoint/2010/main" val="2741002428"/>
              </p:ext>
            </p:extLst>
          </p:nvPr>
        </p:nvGraphicFramePr>
        <p:xfrm>
          <a:off x="478972" y="1592871"/>
          <a:ext cx="7195457" cy="44758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31380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12"/>
          </p:nvPr>
        </p:nvSpPr>
        <p:spPr>
          <a:xfrm>
            <a:off x="0" y="6327365"/>
            <a:ext cx="10704512" cy="485808"/>
          </a:xfrm>
        </p:spPr>
        <p:txBody>
          <a:bodyPr>
            <a:normAutofit/>
          </a:bodyPr>
          <a:lstStyle/>
          <a:p>
            <a:pPr marL="0" indent="0">
              <a:spcBef>
                <a:spcPts val="0"/>
              </a:spcBef>
              <a:buNone/>
              <a:defRPr/>
            </a:pPr>
            <a:r>
              <a:rPr lang="vi-VN" b="0" i="1" dirty="0">
                <a:latin typeface="Tahoma" panose="020B0604030504040204" pitchFamily="34" charset="0"/>
                <a:ea typeface="Tahoma" panose="020B0604030504040204" pitchFamily="34" charset="0"/>
                <a:cs typeface="Tahoma" panose="020B0604030504040204" pitchFamily="34" charset="0"/>
              </a:rPr>
              <a:t> [L7_sources_2021_1- 15] Ați spus că ați accesat știri locale și informații despre următorul subiect în ultima săptămână... Ce surse vă oferă  cele mai bune informații despre acest subiect? Vă rugăm să selectați </a:t>
            </a:r>
            <a:endParaRPr lang="ro-RO" b="0" i="1" dirty="0" smtClean="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vi-VN" b="0" i="1" dirty="0" smtClean="0">
                <a:latin typeface="Tahoma" panose="020B0604030504040204" pitchFamily="34" charset="0"/>
                <a:ea typeface="Tahoma" panose="020B0604030504040204" pitchFamily="34" charset="0"/>
                <a:cs typeface="Tahoma" panose="020B0604030504040204" pitchFamily="34" charset="0"/>
              </a:rPr>
              <a:t>o </a:t>
            </a:r>
            <a:r>
              <a:rPr lang="vi-VN" b="0" i="1" dirty="0">
                <a:latin typeface="Tahoma" panose="020B0604030504040204" pitchFamily="34" charset="0"/>
                <a:ea typeface="Tahoma" panose="020B0604030504040204" pitchFamily="34" charset="0"/>
                <a:cs typeface="Tahoma" panose="020B0604030504040204" pitchFamily="34" charset="0"/>
              </a:rPr>
              <a:t>singură </a:t>
            </a:r>
            <a:r>
              <a:rPr lang="vi-VN" b="0" i="1" dirty="0" smtClean="0">
                <a:latin typeface="Tahoma" panose="020B0604030504040204" pitchFamily="34" charset="0"/>
                <a:ea typeface="Tahoma" panose="020B0604030504040204" pitchFamily="34" charset="0"/>
                <a:cs typeface="Tahoma" panose="020B0604030504040204" pitchFamily="34" charset="0"/>
              </a:rPr>
              <a:t>variantă.</a:t>
            </a:r>
            <a:r>
              <a:rPr lang="ro-RO" b="0" i="1" dirty="0" smtClean="0">
                <a:latin typeface="Tahoma" panose="020B0604030504040204" pitchFamily="34" charset="0"/>
                <a:ea typeface="Tahoma" panose="020B0604030504040204" pitchFamily="34" charset="0"/>
                <a:cs typeface="Tahoma" panose="020B0604030504040204" pitchFamily="34" charset="0"/>
              </a:rPr>
              <a:t> Baza – cei care au accesat subiectele locale în ultima săptămână.</a:t>
            </a:r>
            <a:endParaRPr lang="en-GB" b="0" i="1"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p:nvPr>
        </p:nvSpPr>
        <p:spPr>
          <a:xfrm>
            <a:off x="0" y="536054"/>
            <a:ext cx="11811000" cy="466726"/>
          </a:xfrm>
        </p:spPr>
        <p:txBody>
          <a:bodyPr/>
          <a:lstStyle/>
          <a:p>
            <a:r>
              <a:rPr lang="ro-RO" sz="4000" b="1" dirty="0" smtClean="0">
                <a:latin typeface="+mn-lt"/>
              </a:rPr>
              <a:t>Motoarele de căutare sunt principala sursă </a:t>
            </a:r>
            <a:br>
              <a:rPr lang="ro-RO" sz="4000" b="1" dirty="0" smtClean="0">
                <a:latin typeface="+mn-lt"/>
              </a:rPr>
            </a:br>
            <a:r>
              <a:rPr lang="ro-RO" sz="4000" b="1" dirty="0" smtClean="0">
                <a:latin typeface="+mn-lt"/>
              </a:rPr>
              <a:t>pentru subiecte locale</a:t>
            </a:r>
            <a:endParaRPr lang="en-GB" sz="4000" b="1" dirty="0">
              <a:latin typeface="+mn-lt"/>
            </a:endParaRPr>
          </a:p>
        </p:txBody>
      </p:sp>
      <p:pic>
        <p:nvPicPr>
          <p:cNvPr id="37" name="Picture 2" descr="Image result for romania flag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7078" y="18960"/>
            <a:ext cx="679704" cy="701040"/>
          </a:xfrm>
          <a:prstGeom prst="rect">
            <a:avLst/>
          </a:prstGeom>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6768"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graphicFrame>
        <p:nvGraphicFramePr>
          <p:cNvPr id="10" name="Diagramă 9"/>
          <p:cNvGraphicFramePr>
            <a:graphicFrameLocks/>
          </p:cNvGraphicFramePr>
          <p:nvPr>
            <p:extLst>
              <p:ext uri="{D42A27DB-BD31-4B8C-83A1-F6EECF244321}">
                <p14:modId xmlns:p14="http://schemas.microsoft.com/office/powerpoint/2010/main" val="3359140264"/>
              </p:ext>
            </p:extLst>
          </p:nvPr>
        </p:nvGraphicFramePr>
        <p:xfrm>
          <a:off x="1994786" y="1779779"/>
          <a:ext cx="7892144" cy="43760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247360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0FB7FD30-2446-4DEC-8D60-E9B0BBC654C3}"/>
              </a:ext>
            </a:extLst>
          </p:cNvPr>
          <p:cNvPicPr>
            <a:picLocks noGrp="1" noChangeAspect="1"/>
          </p:cNvPicPr>
          <p:nvPr>
            <p:ph type="pic" sz="quarter" idx="13"/>
          </p:nvPr>
        </p:nvPicPr>
        <p:blipFill>
          <a:blip r:embed="rId3"/>
          <a:srcRect/>
          <a:stretch>
            <a:fillRect/>
          </a:stretch>
        </p:blipFill>
        <p:spPr>
          <a:xfrm>
            <a:off x="-4019" y="0"/>
            <a:ext cx="12192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1023" y="5656979"/>
            <a:ext cx="1424940" cy="699371"/>
          </a:xfrm>
          <a:prstGeom prst="rect">
            <a:avLst/>
          </a:prstGeom>
        </p:spPr>
      </p:pic>
      <p:sp>
        <p:nvSpPr>
          <p:cNvPr id="13" name="Subtitle 3"/>
          <p:cNvSpPr txBox="1">
            <a:spLocks/>
          </p:cNvSpPr>
          <p:nvPr/>
        </p:nvSpPr>
        <p:spPr>
          <a:xfrm>
            <a:off x="695325" y="5989638"/>
            <a:ext cx="9228604" cy="585974"/>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b="1" dirty="0">
                <a:solidFill>
                  <a:schemeClr val="bg1"/>
                </a:solidFill>
              </a:rPr>
              <a:t>@</a:t>
            </a:r>
            <a:r>
              <a:rPr lang="en-GB" b="1" dirty="0" err="1">
                <a:solidFill>
                  <a:schemeClr val="bg1"/>
                </a:solidFill>
              </a:rPr>
              <a:t>isj_oxford</a:t>
            </a:r>
            <a:endParaRPr lang="en-GB" b="1" dirty="0">
              <a:solidFill>
                <a:schemeClr val="bg1"/>
              </a:solidFill>
            </a:endParaRPr>
          </a:p>
        </p:txBody>
      </p:sp>
      <p:sp>
        <p:nvSpPr>
          <p:cNvPr id="3" name="Title 2">
            <a:extLst>
              <a:ext uri="{FF2B5EF4-FFF2-40B4-BE49-F238E27FC236}">
                <a16:creationId xmlns:a16="http://schemas.microsoft.com/office/drawing/2014/main" xmlns="" id="{116AF3E1-1DB9-5349-AB0D-4144CCD0A84D}"/>
              </a:ext>
            </a:extLst>
          </p:cNvPr>
          <p:cNvSpPr>
            <a:spLocks noGrp="1"/>
          </p:cNvSpPr>
          <p:nvPr>
            <p:ph type="title"/>
          </p:nvPr>
        </p:nvSpPr>
        <p:spPr>
          <a:xfrm>
            <a:off x="3166533" y="1891724"/>
            <a:ext cx="8329431" cy="1873531"/>
          </a:xfrm>
        </p:spPr>
        <p:txBody>
          <a:bodyPr/>
          <a:lstStyle/>
          <a:p>
            <a:pPr algn="r"/>
            <a:r>
              <a:rPr lang="ro-RO" sz="7200" spc="-150" dirty="0" smtClean="0">
                <a:latin typeface="TisaSansPro"/>
              </a:rPr>
              <a:t>Studiul </a:t>
            </a:r>
            <a:br>
              <a:rPr lang="ro-RO" sz="7200" spc="-150" dirty="0" smtClean="0">
                <a:latin typeface="TisaSansPro"/>
              </a:rPr>
            </a:br>
            <a:r>
              <a:rPr lang="ro-RO" sz="7200" spc="-150" dirty="0" smtClean="0">
                <a:latin typeface="TisaSansPro"/>
              </a:rPr>
              <a:t>Digital </a:t>
            </a:r>
            <a:r>
              <a:rPr lang="ro-RO" sz="7200" spc="-150" dirty="0" err="1" smtClean="0">
                <a:latin typeface="TisaSansPro"/>
              </a:rPr>
              <a:t>News</a:t>
            </a:r>
            <a:r>
              <a:rPr lang="ro-RO" sz="7200" spc="-150" dirty="0" smtClean="0">
                <a:latin typeface="TisaSansPro"/>
              </a:rPr>
              <a:t> Report</a:t>
            </a:r>
            <a:endParaRPr lang="en-US" sz="7200" spc="-150" dirty="0"/>
          </a:p>
        </p:txBody>
      </p:sp>
      <p:pic>
        <p:nvPicPr>
          <p:cNvPr id="9" name="I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9524" y="372626"/>
            <a:ext cx="679704" cy="701040"/>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9214" y="361286"/>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tăText 10"/>
          <p:cNvSpPr txBox="1"/>
          <p:nvPr/>
        </p:nvSpPr>
        <p:spPr>
          <a:xfrm>
            <a:off x="2071868" y="5139159"/>
            <a:ext cx="4907666" cy="461665"/>
          </a:xfrm>
          <a:prstGeom prst="rect">
            <a:avLst/>
          </a:prstGeom>
          <a:noFill/>
        </p:spPr>
        <p:txBody>
          <a:bodyPr wrap="square" rtlCol="0">
            <a:spAutoFit/>
          </a:bodyPr>
          <a:lstStyle/>
          <a:p>
            <a:r>
              <a:rPr lang="ro-RO" sz="2400" b="1" dirty="0" smtClean="0">
                <a:solidFill>
                  <a:schemeClr val="bg1"/>
                </a:solidFill>
              </a:rPr>
              <a:t>Prof. univ. dr. Raluca Radu</a:t>
            </a:r>
            <a:endParaRPr lang="en-US" sz="2400" b="1" dirty="0">
              <a:solidFill>
                <a:schemeClr val="bg1"/>
              </a:solidFill>
            </a:endParaRPr>
          </a:p>
        </p:txBody>
      </p:sp>
    </p:spTree>
    <p:extLst>
      <p:ext uri="{BB962C8B-B14F-4D97-AF65-F5344CB8AC3E}">
        <p14:creationId xmlns:p14="http://schemas.microsoft.com/office/powerpoint/2010/main" val="2495912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12"/>
          </p:nvPr>
        </p:nvSpPr>
        <p:spPr>
          <a:xfrm>
            <a:off x="0" y="6327365"/>
            <a:ext cx="10704512" cy="485808"/>
          </a:xfrm>
        </p:spPr>
        <p:txBody>
          <a:bodyPr>
            <a:normAutofit/>
          </a:bodyPr>
          <a:lstStyle/>
          <a:p>
            <a:pPr marL="0" indent="0">
              <a:spcBef>
                <a:spcPts val="0"/>
              </a:spcBef>
              <a:buNone/>
              <a:defRPr/>
            </a:pPr>
            <a:r>
              <a:rPr lang="vi-VN" b="0" i="1" dirty="0">
                <a:latin typeface="Tahoma" panose="020B0604030504040204" pitchFamily="34" charset="0"/>
                <a:ea typeface="Tahoma" panose="020B0604030504040204" pitchFamily="34" charset="0"/>
                <a:cs typeface="Tahoma" panose="020B0604030504040204" pitchFamily="34" charset="0"/>
              </a:rPr>
              <a:t> [L7_sources_2021_1- 15] Ați spus că ați accesat știri locale și informații despre următorul subiect în ultima săptămână... Ce surse vă oferă  cele mai bune informații despre acest subiect? Vă rugăm să selectați </a:t>
            </a:r>
            <a:endParaRPr lang="ro-RO" b="0" i="1" dirty="0" smtClean="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defRPr/>
            </a:pPr>
            <a:r>
              <a:rPr lang="vi-VN" b="0" i="1" dirty="0" smtClean="0">
                <a:latin typeface="Tahoma" panose="020B0604030504040204" pitchFamily="34" charset="0"/>
                <a:ea typeface="Tahoma" panose="020B0604030504040204" pitchFamily="34" charset="0"/>
                <a:cs typeface="Tahoma" panose="020B0604030504040204" pitchFamily="34" charset="0"/>
              </a:rPr>
              <a:t>o </a:t>
            </a:r>
            <a:r>
              <a:rPr lang="vi-VN" b="0" i="1" dirty="0">
                <a:latin typeface="Tahoma" panose="020B0604030504040204" pitchFamily="34" charset="0"/>
                <a:ea typeface="Tahoma" panose="020B0604030504040204" pitchFamily="34" charset="0"/>
                <a:cs typeface="Tahoma" panose="020B0604030504040204" pitchFamily="34" charset="0"/>
              </a:rPr>
              <a:t>singură </a:t>
            </a:r>
            <a:r>
              <a:rPr lang="vi-VN" b="0" i="1" dirty="0" smtClean="0">
                <a:latin typeface="Tahoma" panose="020B0604030504040204" pitchFamily="34" charset="0"/>
                <a:ea typeface="Tahoma" panose="020B0604030504040204" pitchFamily="34" charset="0"/>
                <a:cs typeface="Tahoma" panose="020B0604030504040204" pitchFamily="34" charset="0"/>
              </a:rPr>
              <a:t>variantă.</a:t>
            </a:r>
            <a:r>
              <a:rPr lang="ro-RO" b="0" i="1" dirty="0" smtClean="0">
                <a:latin typeface="Tahoma" panose="020B0604030504040204" pitchFamily="34" charset="0"/>
                <a:ea typeface="Tahoma" panose="020B0604030504040204" pitchFamily="34" charset="0"/>
                <a:cs typeface="Tahoma" panose="020B0604030504040204" pitchFamily="34" charset="0"/>
              </a:rPr>
              <a:t> Baza – cei care au accesat subiectele locale în ultima săptămână.</a:t>
            </a:r>
            <a:endParaRPr lang="en-GB" b="0" i="1"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p:nvPr>
        </p:nvSpPr>
        <p:spPr>
          <a:xfrm>
            <a:off x="0" y="536054"/>
            <a:ext cx="11811000" cy="466726"/>
          </a:xfrm>
        </p:spPr>
        <p:txBody>
          <a:bodyPr/>
          <a:lstStyle/>
          <a:p>
            <a:r>
              <a:rPr lang="ro-RO" sz="4000" b="1" dirty="0" smtClean="0">
                <a:latin typeface="+mn-lt"/>
              </a:rPr>
              <a:t>Motoarele de căutare sunt principala sursă </a:t>
            </a:r>
            <a:br>
              <a:rPr lang="ro-RO" sz="4000" b="1" dirty="0" smtClean="0">
                <a:latin typeface="+mn-lt"/>
              </a:rPr>
            </a:br>
            <a:r>
              <a:rPr lang="ro-RO" sz="4000" b="1" dirty="0" smtClean="0">
                <a:latin typeface="+mn-lt"/>
              </a:rPr>
              <a:t>pentru subiecte locale</a:t>
            </a:r>
            <a:endParaRPr lang="en-GB" sz="4000" b="1" dirty="0">
              <a:latin typeface="+mn-lt"/>
            </a:endParaRPr>
          </a:p>
        </p:txBody>
      </p:sp>
      <p:pic>
        <p:nvPicPr>
          <p:cNvPr id="37" name="Picture 2" descr="Image result for romania flag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7078" y="18960"/>
            <a:ext cx="679704" cy="701040"/>
          </a:xfrm>
          <a:prstGeom prst="rect">
            <a:avLst/>
          </a:prstGeom>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6768"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graphicFrame>
        <p:nvGraphicFramePr>
          <p:cNvPr id="10" name="Diagramă 9"/>
          <p:cNvGraphicFramePr>
            <a:graphicFrameLocks/>
          </p:cNvGraphicFramePr>
          <p:nvPr>
            <p:extLst>
              <p:ext uri="{D42A27DB-BD31-4B8C-83A1-F6EECF244321}">
                <p14:modId xmlns:p14="http://schemas.microsoft.com/office/powerpoint/2010/main" val="3776238676"/>
              </p:ext>
            </p:extLst>
          </p:nvPr>
        </p:nvGraphicFramePr>
        <p:xfrm>
          <a:off x="1994786" y="1779779"/>
          <a:ext cx="7892144" cy="43760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98566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12"/>
          </p:nvPr>
        </p:nvSpPr>
        <p:spPr>
          <a:xfrm>
            <a:off x="0" y="6327365"/>
            <a:ext cx="10226782" cy="485808"/>
          </a:xfrm>
        </p:spPr>
        <p:txBody>
          <a:bodyPr>
            <a:normAutofit/>
          </a:bodyPr>
          <a:lstStyle/>
          <a:p>
            <a:pPr marL="0" indent="0">
              <a:spcBef>
                <a:spcPts val="0"/>
              </a:spcBef>
              <a:buNone/>
              <a:defRPr/>
            </a:pPr>
            <a:r>
              <a:rPr lang="vi-VN" b="0" i="1" dirty="0">
                <a:latin typeface="Tahoma" panose="020B0604030504040204" pitchFamily="34" charset="0"/>
                <a:ea typeface="Tahoma" panose="020B0604030504040204" pitchFamily="34" charset="0"/>
                <a:cs typeface="Tahoma" panose="020B0604030504040204" pitchFamily="34" charset="0"/>
              </a:rPr>
              <a:t>[Q5B] Pe care dintre următoarele branduri le-aţi folosit pentru a accesa ştiri </a:t>
            </a:r>
            <a:r>
              <a:rPr lang="vi-VN" b="0" i="1" dirty="0" smtClean="0">
                <a:latin typeface="Tahoma" panose="020B0604030504040204" pitchFamily="34" charset="0"/>
                <a:ea typeface="Tahoma" panose="020B0604030504040204" pitchFamily="34" charset="0"/>
                <a:cs typeface="Tahoma" panose="020B0604030504040204" pitchFamily="34" charset="0"/>
              </a:rPr>
              <a:t>online </a:t>
            </a:r>
            <a:r>
              <a:rPr lang="vi-VN" b="0" i="1" dirty="0">
                <a:latin typeface="Tahoma" panose="020B0604030504040204" pitchFamily="34" charset="0"/>
                <a:ea typeface="Tahoma" panose="020B0604030504040204" pitchFamily="34" charset="0"/>
                <a:cs typeface="Tahoma" panose="020B0604030504040204" pitchFamily="34" charset="0"/>
              </a:rPr>
              <a:t>în ultima săptămână (prin </a:t>
            </a:r>
            <a:r>
              <a:rPr lang="vi-VN" b="0" i="1" dirty="0" smtClean="0">
                <a:latin typeface="Tahoma" panose="020B0604030504040204" pitchFamily="34" charset="0"/>
                <a:ea typeface="Tahoma" panose="020B0604030504040204" pitchFamily="34" charset="0"/>
                <a:cs typeface="Tahoma" panose="020B0604030504040204" pitchFamily="34" charset="0"/>
              </a:rPr>
              <a:t>site-uri </a:t>
            </a:r>
            <a:r>
              <a:rPr lang="vi-VN" b="0" i="1" dirty="0">
                <a:latin typeface="Tahoma" panose="020B0604030504040204" pitchFamily="34" charset="0"/>
                <a:ea typeface="Tahoma" panose="020B0604030504040204" pitchFamily="34" charset="0"/>
                <a:cs typeface="Tahoma" panose="020B0604030504040204" pitchFamily="34" charset="0"/>
              </a:rPr>
              <a:t>web, aplicaţii, reţele de socializare şi alte forme de acces pe </a:t>
            </a:r>
            <a:r>
              <a:rPr lang="vi-VN" b="0" i="1" dirty="0" smtClean="0">
                <a:latin typeface="Tahoma" panose="020B0604030504040204" pitchFamily="34" charset="0"/>
                <a:ea typeface="Tahoma" panose="020B0604030504040204" pitchFamily="34" charset="0"/>
                <a:cs typeface="Tahoma" panose="020B0604030504040204" pitchFamily="34" charset="0"/>
              </a:rPr>
              <a:t>Internet)? </a:t>
            </a:r>
            <a:r>
              <a:rPr lang="vi-VN" b="0" i="1" dirty="0">
                <a:latin typeface="Tahoma" panose="020B0604030504040204" pitchFamily="34" charset="0"/>
                <a:ea typeface="Tahoma" panose="020B0604030504040204" pitchFamily="34" charset="0"/>
                <a:cs typeface="Tahoma" panose="020B0604030504040204" pitchFamily="34" charset="0"/>
              </a:rPr>
              <a:t>Selectaţi toate variantele aplicabile</a:t>
            </a:r>
            <a:r>
              <a:rPr lang="vi-VN" b="0" i="1" dirty="0" smtClean="0">
                <a:latin typeface="Tahoma" panose="020B0604030504040204" pitchFamily="34" charset="0"/>
                <a:ea typeface="Tahoma" panose="020B0604030504040204" pitchFamily="34" charset="0"/>
                <a:cs typeface="Tahoma" panose="020B0604030504040204" pitchFamily="34" charset="0"/>
              </a:rPr>
              <a:t>.</a:t>
            </a:r>
            <a:r>
              <a:rPr lang="ro-RO" b="0" i="1" dirty="0" smtClean="0">
                <a:latin typeface="Tahoma" panose="020B0604030504040204" pitchFamily="34" charset="0"/>
                <a:ea typeface="Tahoma" panose="020B0604030504040204" pitchFamily="34" charset="0"/>
                <a:cs typeface="Tahoma" panose="020B0604030504040204" pitchFamily="34" charset="0"/>
              </a:rPr>
              <a:t> Baza – tot eșantionul românesc, 2010 persoane</a:t>
            </a:r>
            <a:endParaRPr lang="en-GB" b="0" i="1"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p:nvPr>
        </p:nvSpPr>
        <p:spPr>
          <a:xfrm>
            <a:off x="291471" y="533723"/>
            <a:ext cx="11811000" cy="466726"/>
          </a:xfrm>
        </p:spPr>
        <p:txBody>
          <a:bodyPr/>
          <a:lstStyle/>
          <a:p>
            <a:r>
              <a:rPr lang="ro-RO" sz="4000" b="1" dirty="0" smtClean="0">
                <a:latin typeface="+mn-lt"/>
              </a:rPr>
              <a:t>Jurnalismul făcut în tihnă</a:t>
            </a:r>
            <a:endParaRPr lang="en-GB" sz="4000" b="1" dirty="0">
              <a:latin typeface="+mn-lt"/>
            </a:endParaRPr>
          </a:p>
        </p:txBody>
      </p:sp>
      <p:pic>
        <p:nvPicPr>
          <p:cNvPr id="37" name="Picture 2" descr="Image result for romania flag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8568" y="61020"/>
            <a:ext cx="893903" cy="89390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7078" y="18960"/>
            <a:ext cx="679704" cy="701040"/>
          </a:xfrm>
          <a:prstGeom prst="rect">
            <a:avLst/>
          </a:prstGeom>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6768"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sp>
        <p:nvSpPr>
          <p:cNvPr id="9" name="CasetăText 8"/>
          <p:cNvSpPr txBox="1"/>
          <p:nvPr/>
        </p:nvSpPr>
        <p:spPr>
          <a:xfrm>
            <a:off x="8075878" y="2600337"/>
            <a:ext cx="4116122" cy="1815882"/>
          </a:xfrm>
          <a:prstGeom prst="rect">
            <a:avLst/>
          </a:prstGeom>
          <a:noFill/>
        </p:spPr>
        <p:txBody>
          <a:bodyPr wrap="square" rtlCol="0">
            <a:spAutoFit/>
          </a:bodyPr>
          <a:lstStyle/>
          <a:p>
            <a:r>
              <a:rPr lang="ro-RO" sz="4000" b="1" dirty="0" smtClean="0">
                <a:solidFill>
                  <a:schemeClr val="accent1"/>
                </a:solidFill>
              </a:rPr>
              <a:t>7 persoane din 10 </a:t>
            </a:r>
            <a:r>
              <a:rPr lang="ro-RO" sz="3600" b="1" dirty="0" smtClean="0">
                <a:solidFill>
                  <a:srgbClr val="FF7B46"/>
                </a:solidFill>
              </a:rPr>
              <a:t>folosesc mai mult de 7 surse săptămânal</a:t>
            </a:r>
            <a:endParaRPr lang="en-GB" sz="3600" b="1" dirty="0">
              <a:solidFill>
                <a:srgbClr val="FF7B46"/>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963" y="1772460"/>
            <a:ext cx="23241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tăText 1"/>
          <p:cNvSpPr txBox="1"/>
          <p:nvPr/>
        </p:nvSpPr>
        <p:spPr>
          <a:xfrm>
            <a:off x="3560322" y="1773829"/>
            <a:ext cx="3521413" cy="646331"/>
          </a:xfrm>
          <a:prstGeom prst="rect">
            <a:avLst/>
          </a:prstGeom>
          <a:noFill/>
        </p:spPr>
        <p:txBody>
          <a:bodyPr wrap="square" rtlCol="0">
            <a:spAutoFit/>
          </a:bodyPr>
          <a:lstStyle/>
          <a:p>
            <a:r>
              <a:rPr lang="ro-RO" b="1" dirty="0" smtClean="0">
                <a:solidFill>
                  <a:srgbClr val="FF7B46"/>
                </a:solidFill>
              </a:rPr>
              <a:t>10% </a:t>
            </a:r>
            <a:r>
              <a:rPr lang="ro-RO" dirty="0" smtClean="0"/>
              <a:t>- utilizare în ultima săptămână</a:t>
            </a:r>
          </a:p>
          <a:p>
            <a:r>
              <a:rPr lang="ro-RO" dirty="0" smtClean="0"/>
              <a:t>Preferat de publicul de </a:t>
            </a:r>
            <a:r>
              <a:rPr lang="ro-RO" b="1" dirty="0" smtClean="0">
                <a:solidFill>
                  <a:srgbClr val="FF7B46"/>
                </a:solidFill>
              </a:rPr>
              <a:t>18-24 ani</a:t>
            </a:r>
            <a:endParaRPr lang="en-US" b="1" dirty="0">
              <a:solidFill>
                <a:srgbClr val="FF7B46"/>
              </a:solidFill>
            </a:endParaRPr>
          </a:p>
        </p:txBody>
      </p:sp>
      <p:pic>
        <p:nvPicPr>
          <p:cNvPr id="2051" name="Picture 3" descr="C:\Users\Raluca Radu\Desktop\tempsni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7142" y="3778348"/>
            <a:ext cx="1275741" cy="1275741"/>
          </a:xfrm>
          <a:prstGeom prst="rect">
            <a:avLst/>
          </a:prstGeom>
          <a:noFill/>
          <a:extLst>
            <a:ext uri="{909E8E84-426E-40DD-AFC4-6F175D3DCCD1}">
              <a14:hiddenFill xmlns:a14="http://schemas.microsoft.com/office/drawing/2010/main">
                <a:solidFill>
                  <a:srgbClr val="FFFFFF"/>
                </a:solidFill>
              </a14:hiddenFill>
            </a:ext>
          </a:extLst>
        </p:spPr>
      </p:pic>
      <p:sp>
        <p:nvSpPr>
          <p:cNvPr id="13" name="CasetăText 12"/>
          <p:cNvSpPr txBox="1"/>
          <p:nvPr/>
        </p:nvSpPr>
        <p:spPr>
          <a:xfrm>
            <a:off x="3560322" y="4017676"/>
            <a:ext cx="3521413" cy="646331"/>
          </a:xfrm>
          <a:prstGeom prst="rect">
            <a:avLst/>
          </a:prstGeom>
          <a:noFill/>
        </p:spPr>
        <p:txBody>
          <a:bodyPr wrap="square" rtlCol="0">
            <a:spAutoFit/>
          </a:bodyPr>
          <a:lstStyle/>
          <a:p>
            <a:r>
              <a:rPr lang="ro-RO" b="1" dirty="0" smtClean="0">
                <a:solidFill>
                  <a:srgbClr val="FF7B46"/>
                </a:solidFill>
              </a:rPr>
              <a:t>7% </a:t>
            </a:r>
            <a:r>
              <a:rPr lang="ro-RO" dirty="0" smtClean="0"/>
              <a:t>- utilizare în ultima săptămână</a:t>
            </a:r>
          </a:p>
          <a:p>
            <a:r>
              <a:rPr lang="ro-RO" dirty="0" smtClean="0"/>
              <a:t>Preferat de publicul sub </a:t>
            </a:r>
            <a:r>
              <a:rPr lang="ro-RO" b="1" dirty="0" smtClean="0">
                <a:solidFill>
                  <a:srgbClr val="FF7B46"/>
                </a:solidFill>
              </a:rPr>
              <a:t>45 de ani</a:t>
            </a:r>
            <a:endParaRPr lang="en-US" b="1" dirty="0">
              <a:solidFill>
                <a:srgbClr val="FF7B46"/>
              </a:solidFill>
            </a:endParaRPr>
          </a:p>
        </p:txBody>
      </p:sp>
    </p:spTree>
    <p:extLst>
      <p:ext uri="{BB962C8B-B14F-4D97-AF65-F5344CB8AC3E}">
        <p14:creationId xmlns:p14="http://schemas.microsoft.com/office/powerpoint/2010/main" val="16633050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7A82F209-2A0E-5848-8BB0-2F3F62553E6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b="20409"/>
          <a:stretch/>
        </p:blipFill>
        <p:spPr>
          <a:xfrm>
            <a:off x="0" y="0"/>
            <a:ext cx="12192000" cy="6858000"/>
          </a:xfr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1023" y="5656979"/>
            <a:ext cx="1424940" cy="699371"/>
          </a:xfrm>
          <a:prstGeom prst="rect">
            <a:avLst/>
          </a:prstGeom>
        </p:spPr>
      </p:pic>
      <p:sp>
        <p:nvSpPr>
          <p:cNvPr id="13" name="Subtitle 3"/>
          <p:cNvSpPr txBox="1">
            <a:spLocks/>
          </p:cNvSpPr>
          <p:nvPr/>
        </p:nvSpPr>
        <p:spPr>
          <a:xfrm>
            <a:off x="695325" y="5989638"/>
            <a:ext cx="9228604" cy="585974"/>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b="1" dirty="0">
                <a:solidFill>
                  <a:schemeClr val="bg1"/>
                </a:solidFill>
              </a:rPr>
              <a:t>@</a:t>
            </a:r>
            <a:r>
              <a:rPr lang="en-GB" b="1" dirty="0" err="1">
                <a:solidFill>
                  <a:schemeClr val="bg1"/>
                </a:solidFill>
              </a:rPr>
              <a:t>risj_oxford</a:t>
            </a:r>
            <a:endParaRPr lang="en-GB" b="1" dirty="0">
              <a:solidFill>
                <a:schemeClr val="bg1"/>
              </a:solidFill>
            </a:endParaRPr>
          </a:p>
        </p:txBody>
      </p:sp>
      <p:sp>
        <p:nvSpPr>
          <p:cNvPr id="3" name="Title 2">
            <a:extLst>
              <a:ext uri="{FF2B5EF4-FFF2-40B4-BE49-F238E27FC236}">
                <a16:creationId xmlns:a16="http://schemas.microsoft.com/office/drawing/2014/main" xmlns="" id="{116AF3E1-1DB9-5349-AB0D-4144CCD0A84D}"/>
              </a:ext>
            </a:extLst>
          </p:cNvPr>
          <p:cNvSpPr>
            <a:spLocks noGrp="1"/>
          </p:cNvSpPr>
          <p:nvPr>
            <p:ph type="title"/>
          </p:nvPr>
        </p:nvSpPr>
        <p:spPr>
          <a:xfrm>
            <a:off x="1113831" y="2587783"/>
            <a:ext cx="10707777" cy="1873531"/>
          </a:xfrm>
        </p:spPr>
        <p:txBody>
          <a:bodyPr/>
          <a:lstStyle/>
          <a:p>
            <a:r>
              <a:rPr lang="en-US" sz="5400" spc="-150" dirty="0">
                <a:latin typeface="TisaSansPro"/>
                <a:cs typeface="TisaSansPro"/>
              </a:rPr>
              <a:t>Reuters </a:t>
            </a:r>
            <a:r>
              <a:rPr lang="en-US" sz="5400" spc="-150" dirty="0"/>
              <a:t>Institute </a:t>
            </a:r>
            <a:br>
              <a:rPr lang="en-US" sz="5400" spc="-150" dirty="0"/>
            </a:br>
            <a:r>
              <a:rPr lang="en-US" sz="5400" spc="-150" dirty="0"/>
              <a:t>Digital News Report </a:t>
            </a:r>
            <a:r>
              <a:rPr lang="en-US" sz="5400" spc="-150" dirty="0" smtClean="0"/>
              <a:t>2021</a:t>
            </a:r>
            <a:r>
              <a:rPr lang="ro-RO" sz="5400" spc="-150" dirty="0" smtClean="0"/>
              <a:t/>
            </a:r>
            <a:br>
              <a:rPr lang="ro-RO" sz="5400" spc="-150" dirty="0" smtClean="0"/>
            </a:br>
            <a:r>
              <a:rPr lang="ro-RO" sz="5400" spc="-150" dirty="0"/>
              <a:t/>
            </a:r>
            <a:br>
              <a:rPr lang="ro-RO" sz="5400" spc="-150" dirty="0"/>
            </a:br>
            <a:r>
              <a:rPr lang="ro-RO" sz="3200" b="1" spc="-150" dirty="0" smtClean="0"/>
              <a:t>ediția a 10-a</a:t>
            </a:r>
            <a:endParaRPr lang="en-US" sz="3200" b="1" spc="-150" dirty="0"/>
          </a:p>
        </p:txBody>
      </p:sp>
      <p:sp>
        <p:nvSpPr>
          <p:cNvPr id="2" name="CasetăText 1"/>
          <p:cNvSpPr txBox="1"/>
          <p:nvPr/>
        </p:nvSpPr>
        <p:spPr>
          <a:xfrm>
            <a:off x="8839200" y="445477"/>
            <a:ext cx="3152210" cy="646331"/>
          </a:xfrm>
          <a:prstGeom prst="rect">
            <a:avLst/>
          </a:prstGeom>
          <a:noFill/>
        </p:spPr>
        <p:txBody>
          <a:bodyPr wrap="none" rtlCol="0">
            <a:spAutoFit/>
          </a:bodyPr>
          <a:lstStyle/>
          <a:p>
            <a:r>
              <a:rPr lang="ro-RO" b="1" i="1" dirty="0" smtClean="0">
                <a:solidFill>
                  <a:schemeClr val="bg1"/>
                </a:solidFill>
              </a:rPr>
              <a:t>46 de piețe de media. România</a:t>
            </a:r>
          </a:p>
          <a:p>
            <a:r>
              <a:rPr lang="ro-RO" b="1" i="1" dirty="0" err="1" smtClean="0">
                <a:solidFill>
                  <a:schemeClr val="bg1"/>
                </a:solidFill>
              </a:rPr>
              <a:t>digitalnewsreport.org</a:t>
            </a:r>
            <a:endParaRPr lang="en-US" b="1" i="1" dirty="0">
              <a:solidFill>
                <a:schemeClr val="bg1"/>
              </a:solidFill>
            </a:endParaRPr>
          </a:p>
        </p:txBody>
      </p:sp>
      <p:pic>
        <p:nvPicPr>
          <p:cNvPr id="9" name="I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43" y="5658541"/>
            <a:ext cx="679704" cy="701040"/>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9994" y="566521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25545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sp>
        <p:nvSpPr>
          <p:cNvPr id="7" name="TextBox 6">
            <a:extLst>
              <a:ext uri="{FF2B5EF4-FFF2-40B4-BE49-F238E27FC236}">
                <a16:creationId xmlns:a16="http://schemas.microsoft.com/office/drawing/2014/main" xmlns="" id="{E58EF143-5207-884B-B161-BF95518ABEC9}"/>
              </a:ext>
            </a:extLst>
          </p:cNvPr>
          <p:cNvSpPr txBox="1"/>
          <p:nvPr/>
        </p:nvSpPr>
        <p:spPr>
          <a:xfrm>
            <a:off x="71946" y="24972"/>
            <a:ext cx="9857500" cy="1569660"/>
          </a:xfrm>
          <a:prstGeom prst="rect">
            <a:avLst/>
          </a:prstGeom>
          <a:noFill/>
        </p:spPr>
        <p:txBody>
          <a:bodyPr wrap="square" rtlCol="0">
            <a:spAutoFit/>
          </a:bodyPr>
          <a:lstStyle/>
          <a:p>
            <a:pPr>
              <a:defRPr/>
            </a:pPr>
            <a:r>
              <a:rPr lang="en-GB" sz="3200" b="1" dirty="0" smtClean="0">
                <a:cs typeface="Tisasanspro"/>
              </a:rPr>
              <a:t>DNR </a:t>
            </a:r>
            <a:r>
              <a:rPr lang="en-GB" sz="3200" b="1" dirty="0">
                <a:cs typeface="Tisasanspro"/>
              </a:rPr>
              <a:t>no. </a:t>
            </a:r>
            <a:r>
              <a:rPr lang="ro-RO" sz="3200" b="1" dirty="0" smtClean="0">
                <a:cs typeface="Tisasanspro"/>
              </a:rPr>
              <a:t>10</a:t>
            </a:r>
            <a:r>
              <a:rPr lang="en-GB" sz="3200" dirty="0" smtClean="0">
                <a:solidFill>
                  <a:schemeClr val="tx2"/>
                </a:solidFill>
                <a:cs typeface="Tisasanspro"/>
              </a:rPr>
              <a:t> </a:t>
            </a:r>
            <a:r>
              <a:rPr lang="ro-RO" sz="3200" dirty="0">
                <a:solidFill>
                  <a:schemeClr val="tx2"/>
                </a:solidFill>
                <a:cs typeface="Tisasanspro"/>
              </a:rPr>
              <a:t>Cel mai mare studiu global, multianual,</a:t>
            </a:r>
            <a:r>
              <a:rPr lang="en-GB" sz="3200" dirty="0">
                <a:solidFill>
                  <a:schemeClr val="tx2"/>
                </a:solidFill>
                <a:cs typeface="Tisasanspro"/>
              </a:rPr>
              <a:t> </a:t>
            </a:r>
            <a:r>
              <a:rPr lang="ro-RO" sz="3200" dirty="0">
                <a:solidFill>
                  <a:schemeClr val="tx2"/>
                </a:solidFill>
                <a:cs typeface="Tisasanspro"/>
              </a:rPr>
              <a:t>despre consumul de informație al audiențelor digitale </a:t>
            </a:r>
            <a:endParaRPr lang="en-GB" sz="3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147"/>
              </a:solidFill>
              <a:effectLst/>
              <a:uLnTx/>
              <a:uFillTx/>
              <a:latin typeface="Calibri" panose="020F0502020204030204"/>
              <a:ea typeface="+mn-ea"/>
              <a:cs typeface="+mn-cs"/>
            </a:endParaRPr>
          </a:p>
        </p:txBody>
      </p:sp>
      <p:pic>
        <p:nvPicPr>
          <p:cNvPr id="14" name="I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ine 10" descr="C:\Users\Raluca Radu\Desktop\dnr 2021\tarile dnr 202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1184032"/>
            <a:ext cx="8182708" cy="5099538"/>
          </a:xfrm>
          <a:prstGeom prst="rect">
            <a:avLst/>
          </a:prstGeom>
          <a:noFill/>
          <a:ln>
            <a:noFill/>
          </a:ln>
        </p:spPr>
      </p:pic>
      <p:sp>
        <p:nvSpPr>
          <p:cNvPr id="16" name="CasetăText 15"/>
          <p:cNvSpPr txBox="1"/>
          <p:nvPr/>
        </p:nvSpPr>
        <p:spPr>
          <a:xfrm>
            <a:off x="7169462" y="1468387"/>
            <a:ext cx="4846691" cy="646331"/>
          </a:xfrm>
          <a:prstGeom prst="rect">
            <a:avLst/>
          </a:prstGeom>
          <a:noFill/>
        </p:spPr>
        <p:txBody>
          <a:bodyPr wrap="square" rtlCol="0">
            <a:spAutoFit/>
          </a:bodyPr>
          <a:lstStyle/>
          <a:p>
            <a:r>
              <a:rPr lang="en-US" sz="3600" b="1" dirty="0" smtClean="0">
                <a:solidFill>
                  <a:schemeClr val="accent1"/>
                </a:solidFill>
              </a:rPr>
              <a:t>&gt;</a:t>
            </a:r>
            <a:r>
              <a:rPr lang="ro-RO" sz="3600" b="1" dirty="0" smtClean="0">
                <a:solidFill>
                  <a:schemeClr val="accent1"/>
                </a:solidFill>
              </a:rPr>
              <a:t>92.</a:t>
            </a:r>
            <a:r>
              <a:rPr lang="en-GB" sz="3600" b="1" dirty="0" smtClean="0">
                <a:solidFill>
                  <a:schemeClr val="accent1"/>
                </a:solidFill>
              </a:rPr>
              <a:t>000</a:t>
            </a:r>
            <a:r>
              <a:rPr lang="ro-RO" sz="3600" b="1" dirty="0" smtClean="0">
                <a:solidFill>
                  <a:schemeClr val="accent1"/>
                </a:solidFill>
              </a:rPr>
              <a:t> </a:t>
            </a:r>
            <a:r>
              <a:rPr lang="ro-RO" sz="3600" b="1" dirty="0" smtClean="0">
                <a:solidFill>
                  <a:srgbClr val="FF7B46"/>
                </a:solidFill>
              </a:rPr>
              <a:t>de</a:t>
            </a:r>
            <a:r>
              <a:rPr lang="en-GB" sz="3600" b="1" dirty="0" smtClean="0">
                <a:solidFill>
                  <a:srgbClr val="FF7B46"/>
                </a:solidFill>
              </a:rPr>
              <a:t> </a:t>
            </a:r>
            <a:r>
              <a:rPr lang="ro-RO" sz="3600" b="1" dirty="0" smtClean="0">
                <a:solidFill>
                  <a:srgbClr val="FE8637"/>
                </a:solidFill>
              </a:rPr>
              <a:t>respondenți</a:t>
            </a:r>
          </a:p>
        </p:txBody>
      </p:sp>
      <p:sp>
        <p:nvSpPr>
          <p:cNvPr id="17" name="CasetăText 16"/>
          <p:cNvSpPr txBox="1"/>
          <p:nvPr/>
        </p:nvSpPr>
        <p:spPr>
          <a:xfrm>
            <a:off x="8753639" y="2099594"/>
            <a:ext cx="2808312" cy="646331"/>
          </a:xfrm>
          <a:prstGeom prst="rect">
            <a:avLst/>
          </a:prstGeom>
          <a:noFill/>
        </p:spPr>
        <p:txBody>
          <a:bodyPr wrap="square" rtlCol="0">
            <a:spAutoFit/>
          </a:bodyPr>
          <a:lstStyle/>
          <a:p>
            <a:r>
              <a:rPr lang="ro-RO" sz="3600" b="1" dirty="0" smtClean="0">
                <a:solidFill>
                  <a:schemeClr val="accent1"/>
                </a:solidFill>
              </a:rPr>
              <a:t>46 </a:t>
            </a:r>
            <a:r>
              <a:rPr lang="ro-RO" sz="3600" b="1" dirty="0" smtClean="0">
                <a:solidFill>
                  <a:srgbClr val="FF7B46"/>
                </a:solidFill>
              </a:rPr>
              <a:t>de piețe</a:t>
            </a:r>
            <a:endParaRPr lang="en-GB" sz="3600" b="1" dirty="0">
              <a:solidFill>
                <a:srgbClr val="FF7B46"/>
              </a:solidFill>
            </a:endParaRPr>
          </a:p>
        </p:txBody>
      </p:sp>
      <p:sp>
        <p:nvSpPr>
          <p:cNvPr id="18" name="Content Placeholder 2"/>
          <p:cNvSpPr txBox="1">
            <a:spLocks/>
          </p:cNvSpPr>
          <p:nvPr/>
        </p:nvSpPr>
        <p:spPr>
          <a:xfrm>
            <a:off x="10110832" y="2716861"/>
            <a:ext cx="1091078" cy="29947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err="1" smtClean="0">
                <a:latin typeface="TisaSansPro"/>
              </a:rPr>
              <a:t>Sondaj</a:t>
            </a:r>
            <a:r>
              <a:rPr lang="en-US" sz="800" i="1" dirty="0" smtClean="0">
                <a:latin typeface="TisaSansPro"/>
              </a:rPr>
              <a:t>  </a:t>
            </a:r>
            <a:r>
              <a:rPr lang="en-US" sz="800" i="1" dirty="0" err="1" smtClean="0">
                <a:latin typeface="TisaSansPro"/>
              </a:rPr>
              <a:t>realizat</a:t>
            </a:r>
            <a:r>
              <a:rPr lang="en-US" sz="800" i="1" dirty="0" smtClean="0">
                <a:latin typeface="TisaSansPro"/>
              </a:rPr>
              <a:t> de</a:t>
            </a:r>
            <a:r>
              <a:rPr lang="ro-RO" sz="800" i="1" dirty="0" smtClean="0">
                <a:latin typeface="+mn-lt"/>
              </a:rPr>
              <a:t> </a:t>
            </a:r>
            <a:endParaRPr lang="en-GB" sz="800" i="1" dirty="0">
              <a:latin typeface="TisaSansPro"/>
            </a:endParaRPr>
          </a:p>
        </p:txBody>
      </p:sp>
      <p:sp>
        <p:nvSpPr>
          <p:cNvPr id="19" name="Content Placeholder 2"/>
          <p:cNvSpPr txBox="1">
            <a:spLocks/>
          </p:cNvSpPr>
          <p:nvPr/>
        </p:nvSpPr>
        <p:spPr>
          <a:xfrm>
            <a:off x="10189688" y="3320200"/>
            <a:ext cx="933365" cy="29947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800" i="1" dirty="0" smtClean="0"/>
              <a:t>Susținut de</a:t>
            </a:r>
            <a:endParaRPr lang="en-GB" sz="800" i="1" dirty="0"/>
          </a:p>
        </p:txBody>
      </p:sp>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2923" y="2966512"/>
            <a:ext cx="486896" cy="23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Raluca Radu\Desktop\de modifica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63436" y="3619675"/>
            <a:ext cx="1185868" cy="215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492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7858"/>
            <a:ext cx="10160000" cy="847127"/>
          </a:xfrm>
        </p:spPr>
        <p:txBody>
          <a:bodyPr>
            <a:normAutofit/>
          </a:bodyPr>
          <a:lstStyle/>
          <a:p>
            <a:r>
              <a:rPr lang="en-US" sz="4000" b="1" dirty="0" err="1">
                <a:latin typeface="+mn-lt"/>
                <a:cs typeface="Tisasanspro"/>
              </a:rPr>
              <a:t>Metodolog</a:t>
            </a:r>
            <a:r>
              <a:rPr lang="ro-RO" sz="4000" b="1" dirty="0">
                <a:latin typeface="+mn-lt"/>
                <a:cs typeface="Tisasanspro"/>
              </a:rPr>
              <a:t>ie</a:t>
            </a:r>
            <a:endParaRPr lang="en-US" sz="4000" b="1" dirty="0">
              <a:latin typeface="+mn-lt"/>
              <a:cs typeface="Tisasanspro"/>
            </a:endParaRPr>
          </a:p>
        </p:txBody>
      </p:sp>
      <p:sp>
        <p:nvSpPr>
          <p:cNvPr id="24" name="Content Placeholder 2"/>
          <p:cNvSpPr txBox="1">
            <a:spLocks/>
          </p:cNvSpPr>
          <p:nvPr/>
        </p:nvSpPr>
        <p:spPr>
          <a:xfrm>
            <a:off x="431371" y="764704"/>
            <a:ext cx="11329259" cy="350635"/>
          </a:xfrm>
          <a:prstGeom prst="rect">
            <a:avLst/>
          </a:prstGeom>
        </p:spPr>
        <p:txBody>
          <a:bodyPr vert="horz" lIns="121917" tIns="60958" rIns="121917" bIns="60958"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b="1" dirty="0" smtClean="0">
                <a:solidFill>
                  <a:schemeClr val="accent1"/>
                </a:solidFill>
                <a:latin typeface="+mn-lt"/>
                <a:cs typeface="Tisasanspro"/>
              </a:rPr>
              <a:t>Cercetare online; ianuarie / februarie </a:t>
            </a:r>
            <a:r>
              <a:rPr lang="en-GB" b="1" dirty="0" smtClean="0">
                <a:solidFill>
                  <a:schemeClr val="accent1"/>
                </a:solidFill>
                <a:latin typeface="+mn-lt"/>
                <a:cs typeface="Tisasanspro"/>
              </a:rPr>
              <a:t>20</a:t>
            </a:r>
            <a:r>
              <a:rPr lang="ro-RO" b="1" dirty="0" smtClean="0">
                <a:solidFill>
                  <a:schemeClr val="accent1"/>
                </a:solidFill>
                <a:latin typeface="+mn-lt"/>
                <a:cs typeface="Tisasanspro"/>
              </a:rPr>
              <a:t>21; marja de eroare pentru România: +/-2 %</a:t>
            </a:r>
            <a:endParaRPr lang="en-GB" b="1" dirty="0">
              <a:solidFill>
                <a:schemeClr val="accent1"/>
              </a:solidFill>
              <a:latin typeface="+mn-lt"/>
              <a:cs typeface="Tisasanspro"/>
            </a:endParaRPr>
          </a:p>
        </p:txBody>
      </p:sp>
      <p:sp>
        <p:nvSpPr>
          <p:cNvPr id="3" name="Dreptunghi 2"/>
          <p:cNvSpPr/>
          <p:nvPr/>
        </p:nvSpPr>
        <p:spPr>
          <a:xfrm>
            <a:off x="10468708" y="2435151"/>
            <a:ext cx="1635161" cy="800215"/>
          </a:xfrm>
          <a:prstGeom prst="rect">
            <a:avLst/>
          </a:prstGeom>
        </p:spPr>
        <p:txBody>
          <a:bodyPr wrap="square" lIns="121917" tIns="60958" rIns="121917" bIns="60958">
            <a:spAutoFit/>
          </a:bodyPr>
          <a:lstStyle/>
          <a:p>
            <a:r>
              <a:rPr lang="en-GB" sz="1100" dirty="0">
                <a:solidFill>
                  <a:schemeClr val="tx1">
                    <a:lumMod val="50000"/>
                  </a:schemeClr>
                </a:solidFill>
              </a:rPr>
              <a:t>*</a:t>
            </a:r>
            <a:r>
              <a:rPr lang="ro-RO" sz="1100" dirty="0">
                <a:solidFill>
                  <a:schemeClr val="tx1">
                    <a:lumMod val="50000"/>
                  </a:schemeClr>
                </a:solidFill>
              </a:rPr>
              <a:t> eșantion </a:t>
            </a:r>
            <a:r>
              <a:rPr lang="ro-RO" sz="1100" dirty="0" smtClean="0">
                <a:solidFill>
                  <a:schemeClr val="tx1">
                    <a:lumMod val="50000"/>
                  </a:schemeClr>
                </a:solidFill>
              </a:rPr>
              <a:t>reprezentativ pentru populația tânără, vorbitoare de engleză</a:t>
            </a:r>
            <a:endParaRPr lang="ro-RO" sz="1100" dirty="0">
              <a:solidFill>
                <a:schemeClr val="tx1">
                  <a:lumMod val="50000"/>
                </a:schemeClr>
              </a:solidFill>
            </a:endParaRPr>
          </a:p>
          <a:p>
            <a:r>
              <a:rPr lang="ro-RO" sz="1100" dirty="0"/>
              <a:t>% - Internet World </a:t>
            </a:r>
            <a:r>
              <a:rPr lang="ro-RO" sz="1100" dirty="0" err="1"/>
              <a:t>Stats</a:t>
            </a:r>
            <a:endParaRPr lang="en-US" sz="1100" dirty="0"/>
          </a:p>
        </p:txBody>
      </p:sp>
      <p:graphicFrame>
        <p:nvGraphicFramePr>
          <p:cNvPr id="4" name="Tabel 3"/>
          <p:cNvGraphicFramePr>
            <a:graphicFrameLocks noGrp="1"/>
          </p:cNvGraphicFramePr>
          <p:nvPr>
            <p:extLst>
              <p:ext uri="{D42A27DB-BD31-4B8C-83A1-F6EECF244321}">
                <p14:modId xmlns:p14="http://schemas.microsoft.com/office/powerpoint/2010/main" val="4282574346"/>
              </p:ext>
            </p:extLst>
          </p:nvPr>
        </p:nvGraphicFramePr>
        <p:xfrm>
          <a:off x="305033" y="1101743"/>
          <a:ext cx="9976108" cy="5420608"/>
        </p:xfrm>
        <a:graphic>
          <a:graphicData uri="http://schemas.openxmlformats.org/drawingml/2006/table">
            <a:tbl>
              <a:tblPr firstRow="1" bandRow="1">
                <a:tableStyleId>{5C22544A-7EE6-4342-B048-85BDC9FD1C3A}</a:tableStyleId>
              </a:tblPr>
              <a:tblGrid>
                <a:gridCol w="1086713"/>
                <a:gridCol w="1340693"/>
                <a:gridCol w="969103"/>
                <a:gridCol w="1016666"/>
                <a:gridCol w="1340693"/>
                <a:gridCol w="970094"/>
                <a:gridCol w="941359"/>
                <a:gridCol w="95123"/>
                <a:gridCol w="1245570"/>
                <a:gridCol w="970094"/>
              </a:tblGrid>
              <a:tr h="487477">
                <a:tc>
                  <a:txBody>
                    <a:bodyPr/>
                    <a:lstStyle/>
                    <a:p>
                      <a:pPr algn="ctr">
                        <a:lnSpc>
                          <a:spcPct val="115000"/>
                        </a:lnSpc>
                        <a:spcAft>
                          <a:spcPts val="1000"/>
                        </a:spcAft>
                      </a:pPr>
                      <a:r>
                        <a:rPr lang="ro-RO" sz="1800" dirty="0">
                          <a:effectLst/>
                          <a:latin typeface="Calibri" panose="020F0502020204030204" pitchFamily="34" charset="0"/>
                          <a:cs typeface="Calibri" panose="020F0502020204030204" pitchFamily="34" charset="0"/>
                        </a:rPr>
                        <a:t>Țară</a:t>
                      </a:r>
                      <a:endParaRPr lang="en-US" sz="1800" dirty="0">
                        <a:effectLst/>
                        <a:latin typeface="Calibri" panose="020F0502020204030204" pitchFamily="34" charset="0"/>
                        <a:ea typeface="Calibri"/>
                        <a:cs typeface="Calibri" panose="020F0502020204030204" pitchFamily="34" charset="0"/>
                      </a:endParaRPr>
                    </a:p>
                  </a:txBody>
                  <a:tcPr marL="37777" marR="44199"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Mărimea eșantionului</a:t>
                      </a:r>
                      <a:endParaRPr lang="en-US" sz="1300">
                        <a:effectLst/>
                        <a:latin typeface="Calibri" panose="020F0502020204030204" pitchFamily="34" charset="0"/>
                        <a:ea typeface="Calibri"/>
                        <a:cs typeface="Calibri" panose="020F0502020204030204" pitchFamily="34" charset="0"/>
                      </a:endParaRPr>
                    </a:p>
                  </a:txBody>
                  <a:tcPr marL="37777" marR="44199" marT="18133" marB="18133" anchor="ctr"/>
                </a:tc>
                <a:tc>
                  <a:txBody>
                    <a:bodyPr/>
                    <a:lstStyle/>
                    <a:p>
                      <a:pPr>
                        <a:lnSpc>
                          <a:spcPct val="115000"/>
                        </a:lnSpc>
                        <a:spcAft>
                          <a:spcPts val="1000"/>
                        </a:spcAft>
                      </a:pPr>
                      <a:r>
                        <a:rPr lang="ro-RO" sz="1300" dirty="0">
                          <a:effectLst/>
                          <a:latin typeface="Calibri" panose="020F0502020204030204" pitchFamily="34" charset="0"/>
                          <a:cs typeface="Calibri" panose="020F0502020204030204" pitchFamily="34" charset="0"/>
                        </a:rPr>
                        <a:t>Acces la i</a:t>
                      </a:r>
                      <a:r>
                        <a:rPr lang="en-GB" sz="1300" dirty="0" err="1">
                          <a:effectLst/>
                          <a:latin typeface="Calibri" panose="020F0502020204030204" pitchFamily="34" charset="0"/>
                          <a:cs typeface="Calibri" panose="020F0502020204030204" pitchFamily="34" charset="0"/>
                        </a:rPr>
                        <a:t>nternet</a:t>
                      </a:r>
                      <a:endParaRPr lang="en-US" sz="1300" dirty="0">
                        <a:effectLst/>
                        <a:latin typeface="Calibri" panose="020F0502020204030204" pitchFamily="34" charset="0"/>
                        <a:ea typeface="Calibri"/>
                        <a:cs typeface="Calibri" panose="020F0502020204030204" pitchFamily="34" charset="0"/>
                      </a:endParaRPr>
                    </a:p>
                  </a:txBody>
                  <a:tcPr marL="37777" marR="44199"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Țară</a:t>
                      </a:r>
                      <a:endParaRPr lang="en-US" sz="1300">
                        <a:effectLst/>
                        <a:latin typeface="Calibri" panose="020F0502020204030204" pitchFamily="34" charset="0"/>
                        <a:ea typeface="Calibri"/>
                        <a:cs typeface="Calibri" panose="020F0502020204030204" pitchFamily="34" charset="0"/>
                      </a:endParaRPr>
                    </a:p>
                  </a:txBody>
                  <a:tcPr marL="37777" marR="44199" marT="18133" marB="18133" anchor="ctr"/>
                </a:tc>
                <a:tc>
                  <a:txBody>
                    <a:bodyPr/>
                    <a:lstStyle/>
                    <a:p>
                      <a:pPr>
                        <a:lnSpc>
                          <a:spcPct val="115000"/>
                        </a:lnSpc>
                        <a:spcAft>
                          <a:spcPts val="1000"/>
                        </a:spcAft>
                      </a:pPr>
                      <a:r>
                        <a:rPr lang="ro-RO" sz="1300" dirty="0">
                          <a:effectLst/>
                          <a:latin typeface="Calibri" panose="020F0502020204030204" pitchFamily="34" charset="0"/>
                          <a:cs typeface="Calibri" panose="020F0502020204030204" pitchFamily="34" charset="0"/>
                        </a:rPr>
                        <a:t>Mărimea eșantionului</a:t>
                      </a:r>
                      <a:endParaRPr lang="en-US" sz="1300" dirty="0">
                        <a:effectLst/>
                        <a:latin typeface="Calibri" panose="020F0502020204030204" pitchFamily="34" charset="0"/>
                        <a:ea typeface="Calibri"/>
                        <a:cs typeface="Calibri" panose="020F0502020204030204" pitchFamily="34" charset="0"/>
                      </a:endParaRPr>
                    </a:p>
                  </a:txBody>
                  <a:tcPr marL="37777" marR="44199"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Acces la i</a:t>
                      </a:r>
                      <a:r>
                        <a:rPr lang="en-GB" sz="1300">
                          <a:effectLst/>
                          <a:latin typeface="Calibri" panose="020F0502020204030204" pitchFamily="34" charset="0"/>
                          <a:cs typeface="Calibri" panose="020F0502020204030204" pitchFamily="34" charset="0"/>
                        </a:rPr>
                        <a:t>nternet</a:t>
                      </a:r>
                      <a:endParaRPr lang="en-US" sz="1300">
                        <a:effectLst/>
                        <a:latin typeface="Calibri" panose="020F0502020204030204" pitchFamily="34" charset="0"/>
                        <a:ea typeface="Calibri"/>
                        <a:cs typeface="Calibri" panose="020F0502020204030204" pitchFamily="34" charset="0"/>
                      </a:endParaRPr>
                    </a:p>
                  </a:txBody>
                  <a:tcPr marL="37777" marR="44199"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Țară</a:t>
                      </a:r>
                      <a:endParaRPr lang="en-US" sz="1300">
                        <a:effectLst/>
                        <a:latin typeface="Calibri" panose="020F0502020204030204" pitchFamily="34" charset="0"/>
                        <a:ea typeface="Calibri"/>
                        <a:cs typeface="Calibri" panose="020F0502020204030204" pitchFamily="34" charset="0"/>
                      </a:endParaRPr>
                    </a:p>
                  </a:txBody>
                  <a:tcPr marL="37777" marR="44199" marT="18133" marB="18133" anchor="ctr"/>
                </a:tc>
                <a:tc gridSpan="2">
                  <a:txBody>
                    <a:bodyPr/>
                    <a:lstStyle/>
                    <a:p>
                      <a:pPr>
                        <a:lnSpc>
                          <a:spcPct val="115000"/>
                        </a:lnSpc>
                        <a:spcAft>
                          <a:spcPts val="1000"/>
                        </a:spcAft>
                      </a:pPr>
                      <a:r>
                        <a:rPr lang="ro-RO" sz="1300" dirty="0">
                          <a:effectLst/>
                          <a:latin typeface="Calibri" panose="020F0502020204030204" pitchFamily="34" charset="0"/>
                          <a:cs typeface="Calibri" panose="020F0502020204030204" pitchFamily="34" charset="0"/>
                        </a:rPr>
                        <a:t>Mărimea eșantionului</a:t>
                      </a:r>
                      <a:endParaRPr lang="en-US" sz="1300" dirty="0">
                        <a:effectLst/>
                        <a:latin typeface="Calibri" panose="020F0502020204030204" pitchFamily="34" charset="0"/>
                        <a:ea typeface="Calibri"/>
                        <a:cs typeface="Calibri" panose="020F0502020204030204" pitchFamily="34" charset="0"/>
                      </a:endParaRPr>
                    </a:p>
                  </a:txBody>
                  <a:tcPr marL="37777" marR="44199" marT="18133" marB="18133" anchor="ctr"/>
                </a:tc>
                <a:tc hMerge="1">
                  <a:txBody>
                    <a:bodyPr/>
                    <a:lstStyle/>
                    <a:p>
                      <a:endParaRPr lang="en-US"/>
                    </a:p>
                  </a:txBody>
                  <a:tcP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Acces la i</a:t>
                      </a:r>
                      <a:r>
                        <a:rPr lang="en-GB" sz="1300">
                          <a:effectLst/>
                          <a:latin typeface="Calibri" panose="020F0502020204030204" pitchFamily="34" charset="0"/>
                          <a:cs typeface="Calibri" panose="020F0502020204030204" pitchFamily="34" charset="0"/>
                        </a:rPr>
                        <a:t>nternet</a:t>
                      </a:r>
                      <a:endParaRPr lang="en-US" sz="1300">
                        <a:effectLst/>
                        <a:latin typeface="Calibri" panose="020F0502020204030204" pitchFamily="34" charset="0"/>
                        <a:ea typeface="Calibri"/>
                        <a:cs typeface="Calibri" panose="020F0502020204030204" pitchFamily="34" charset="0"/>
                      </a:endParaRPr>
                    </a:p>
                  </a:txBody>
                  <a:tcPr marL="37777" marR="44199" marT="18133" marB="18133" anchor="ctr"/>
                </a:tc>
              </a:tr>
              <a:tr h="296119">
                <a:tc gridSpan="3">
                  <a:txBody>
                    <a:bodyPr/>
                    <a:lstStyle/>
                    <a:p>
                      <a:pPr algn="ctr">
                        <a:lnSpc>
                          <a:spcPct val="115000"/>
                        </a:lnSpc>
                        <a:spcAft>
                          <a:spcPts val="1000"/>
                        </a:spcAft>
                      </a:pPr>
                      <a:r>
                        <a:rPr lang="ro-RO" sz="1800" dirty="0">
                          <a:effectLst/>
                          <a:latin typeface="Calibri" panose="020F0502020204030204" pitchFamily="34" charset="0"/>
                          <a:cs typeface="Calibri" panose="020F0502020204030204" pitchFamily="34" charset="0"/>
                        </a:rPr>
                        <a:t>EUROPA</a:t>
                      </a:r>
                      <a:endParaRPr lang="en-US" sz="18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endParaRPr lang="en-US"/>
                    </a:p>
                  </a:txBody>
                  <a:tcPr/>
                </a:tc>
                <a:tc hMerge="1">
                  <a:txBody>
                    <a:bodyPr/>
                    <a:lstStyle/>
                    <a:p>
                      <a:endParaRPr lang="en-US"/>
                    </a:p>
                  </a:txBody>
                  <a:tcP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Pol</a:t>
                      </a:r>
                      <a:r>
                        <a:rPr lang="ro-RO" sz="1300">
                          <a:effectLst/>
                          <a:latin typeface="Calibri" panose="020F0502020204030204" pitchFamily="34" charset="0"/>
                          <a:cs typeface="Calibri" panose="020F0502020204030204" pitchFamily="34" charset="0"/>
                        </a:rPr>
                        <a:t>onia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78%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gridSpan="4">
                  <a:txBody>
                    <a:bodyPr/>
                    <a:lstStyle/>
                    <a:p>
                      <a:pPr algn="ctr">
                        <a:lnSpc>
                          <a:spcPct val="115000"/>
                        </a:lnSpc>
                        <a:spcAft>
                          <a:spcPts val="1000"/>
                        </a:spcAft>
                      </a:pPr>
                      <a:r>
                        <a:rPr lang="ro-RO" sz="1800" dirty="0">
                          <a:effectLst/>
                          <a:latin typeface="Calibri" panose="020F0502020204030204" pitchFamily="34" charset="0"/>
                          <a:cs typeface="Calibri" panose="020F0502020204030204" pitchFamily="34" charset="0"/>
                        </a:rPr>
                        <a:t>ASIA PACIFIC</a:t>
                      </a:r>
                      <a:endParaRPr lang="en-US" sz="18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60077">
                <a:tc>
                  <a:txBody>
                    <a:bodyPr/>
                    <a:lstStyle/>
                    <a:p>
                      <a:pPr>
                        <a:lnSpc>
                          <a:spcPct val="115000"/>
                        </a:lnSpc>
                        <a:spcAft>
                          <a:spcPts val="1000"/>
                        </a:spcAft>
                      </a:pPr>
                      <a:r>
                        <a:rPr lang="en-GB" sz="1300" dirty="0">
                          <a:effectLst/>
                          <a:latin typeface="Calibri" panose="020F0502020204030204" pitchFamily="34" charset="0"/>
                          <a:cs typeface="Calibri" panose="020F0502020204030204" pitchFamily="34" charset="0"/>
                        </a:rPr>
                        <a:t>Austria</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2009</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Portugal</a:t>
                      </a:r>
                      <a:r>
                        <a:rPr lang="ro-RO" sz="1300">
                          <a:effectLst/>
                          <a:latin typeface="Calibri" panose="020F0502020204030204" pitchFamily="34" charset="0"/>
                          <a:cs typeface="Calibri" panose="020F0502020204030204" pitchFamily="34" charset="0"/>
                        </a:rPr>
                        <a:t>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2101</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78%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Australia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452448">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Belgi</a:t>
                      </a:r>
                      <a:r>
                        <a:rPr lang="ro-RO" sz="1300">
                          <a:effectLst/>
                          <a:latin typeface="Calibri" panose="020F0502020204030204" pitchFamily="34" charset="0"/>
                          <a:cs typeface="Calibri" panose="020F0502020204030204" pitchFamily="34" charset="0"/>
                        </a:rPr>
                        <a:t>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600" b="1" dirty="0">
                          <a:effectLst/>
                          <a:latin typeface="Calibri" panose="020F0502020204030204" pitchFamily="34" charset="0"/>
                          <a:cs typeface="Calibri" panose="020F0502020204030204" pitchFamily="34" charset="0"/>
                        </a:rPr>
                        <a:t>Rom</a:t>
                      </a:r>
                      <a:r>
                        <a:rPr lang="ro-RO" sz="1600" b="1" dirty="0">
                          <a:effectLst/>
                          <a:latin typeface="Calibri" panose="020F0502020204030204" pitchFamily="34" charset="0"/>
                          <a:cs typeface="Calibri" panose="020F0502020204030204" pitchFamily="34" charset="0"/>
                        </a:rPr>
                        <a:t>â</a:t>
                      </a:r>
                      <a:r>
                        <a:rPr lang="en-GB" sz="1600" b="1" dirty="0" err="1">
                          <a:effectLst/>
                          <a:latin typeface="Calibri" panose="020F0502020204030204" pitchFamily="34" charset="0"/>
                          <a:cs typeface="Calibri" panose="020F0502020204030204" pitchFamily="34" charset="0"/>
                        </a:rPr>
                        <a:t>nia</a:t>
                      </a:r>
                      <a:endParaRPr lang="en-US" sz="1600" b="1"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600" b="1" dirty="0">
                          <a:effectLst/>
                          <a:latin typeface="Calibri" panose="020F0502020204030204" pitchFamily="34" charset="0"/>
                          <a:cs typeface="Calibri" panose="020F0502020204030204" pitchFamily="34" charset="0"/>
                        </a:rPr>
                        <a:t>2010</a:t>
                      </a:r>
                      <a:endParaRPr lang="en-US" sz="1600" b="1"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74%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Coreea de Sud</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  2006</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endParaRPr lang="en-US"/>
                    </a:p>
                  </a:txBody>
                  <a:tcPr/>
                </a:tc>
                <a:tc>
                  <a:txBody>
                    <a:bodyPr/>
                    <a:lstStyle/>
                    <a:p>
                      <a:pPr>
                        <a:lnSpc>
                          <a:spcPct val="115000"/>
                        </a:lnSpc>
                        <a:spcAft>
                          <a:spcPts val="1000"/>
                        </a:spcAft>
                      </a:pPr>
                      <a:r>
                        <a:rPr lang="ro-RO" sz="1300" dirty="0" smtClean="0">
                          <a:effectLst/>
                          <a:latin typeface="Calibri" panose="020F0502020204030204" pitchFamily="34" charset="0"/>
                          <a:cs typeface="Calibri" panose="020F0502020204030204" pitchFamily="34" charset="0"/>
                        </a:rPr>
                        <a:t> </a:t>
                      </a:r>
                      <a:r>
                        <a:rPr lang="en-US" sz="1300" dirty="0" smtClean="0">
                          <a:effectLst/>
                          <a:latin typeface="Calibri" panose="020F0502020204030204" pitchFamily="34" charset="0"/>
                          <a:cs typeface="Calibri" panose="020F0502020204030204" pitchFamily="34" charset="0"/>
                        </a:rPr>
                        <a:t>96</a:t>
                      </a:r>
                      <a:r>
                        <a:rPr lang="en-US" sz="1300" dirty="0">
                          <a:effectLst/>
                          <a:latin typeface="Calibri" panose="020F0502020204030204" pitchFamily="34" charset="0"/>
                          <a:cs typeface="Calibri" panose="020F0502020204030204" pitchFamily="34" charset="0"/>
                        </a:rPr>
                        <a:t>%</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r>
              <a:tr h="260077">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Bulgaria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67%</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dirty="0" err="1">
                          <a:effectLst/>
                          <a:latin typeface="Calibri" panose="020F0502020204030204" pitchFamily="34" charset="0"/>
                          <a:cs typeface="Calibri" panose="020F0502020204030204" pitchFamily="34" charset="0"/>
                        </a:rPr>
                        <a:t>Slova</a:t>
                      </a:r>
                      <a:r>
                        <a:rPr lang="ro-RO" sz="1300" dirty="0" err="1">
                          <a:effectLst/>
                          <a:latin typeface="Calibri" panose="020F0502020204030204" pitchFamily="34" charset="0"/>
                          <a:cs typeface="Calibri" panose="020F0502020204030204" pitchFamily="34" charset="0"/>
                        </a:rPr>
                        <a:t>cia</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2024</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85%</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Hong Kong</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1501</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Republica Cehă</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2007</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88%</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Spa</a:t>
                      </a:r>
                      <a:r>
                        <a:rPr lang="ro-RO" sz="1300">
                          <a:effectLst/>
                          <a:latin typeface="Calibri" panose="020F0502020204030204" pitchFamily="34" charset="0"/>
                          <a:cs typeface="Calibri" panose="020F0502020204030204" pitchFamily="34" charset="0"/>
                        </a:rPr>
                        <a:t>nia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dirty="0" smtClean="0">
                          <a:effectLst/>
                          <a:latin typeface="Calibri" panose="020F0502020204030204" pitchFamily="34" charset="0"/>
                          <a:cs typeface="Calibri" panose="020F0502020204030204" pitchFamily="34" charset="0"/>
                        </a:rPr>
                        <a:t>India *</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2049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54%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Croa</a:t>
                      </a:r>
                      <a:r>
                        <a:rPr lang="ro-RO" sz="1300">
                          <a:effectLst/>
                          <a:latin typeface="Calibri" panose="020F0502020204030204" pitchFamily="34" charset="0"/>
                          <a:cs typeface="Calibri" panose="020F0502020204030204" pitchFamily="34" charset="0"/>
                        </a:rPr>
                        <a:t>ția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dirty="0">
                          <a:effectLst/>
                          <a:latin typeface="Calibri" panose="020F0502020204030204" pitchFamily="34" charset="0"/>
                          <a:cs typeface="Calibri" panose="020F0502020204030204" pitchFamily="34" charset="0"/>
                        </a:rPr>
                        <a:t>Suedia</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2005</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Indonezia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2007</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71%</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D</a:t>
                      </a:r>
                      <a:r>
                        <a:rPr lang="ro-RO" sz="1300">
                          <a:effectLst/>
                          <a:latin typeface="Calibri" panose="020F0502020204030204" pitchFamily="34" charset="0"/>
                          <a:cs typeface="Calibri" panose="020F0502020204030204" pitchFamily="34" charset="0"/>
                        </a:rPr>
                        <a:t>anemarca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2005</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dirty="0">
                          <a:effectLst/>
                          <a:latin typeface="Calibri" panose="020F0502020204030204" pitchFamily="34" charset="0"/>
                          <a:cs typeface="Calibri" panose="020F0502020204030204" pitchFamily="34" charset="0"/>
                        </a:rPr>
                        <a:t>Tur</a:t>
                      </a:r>
                      <a:r>
                        <a:rPr lang="ro-RO" sz="1300" dirty="0" err="1">
                          <a:effectLst/>
                          <a:latin typeface="Calibri" panose="020F0502020204030204" pitchFamily="34" charset="0"/>
                          <a:cs typeface="Calibri" panose="020F0502020204030204" pitchFamily="34" charset="0"/>
                        </a:rPr>
                        <a:t>cia</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2022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Japonia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95%</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Elveția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Ungaria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Mala</a:t>
                      </a:r>
                      <a:r>
                        <a:rPr lang="ro-RO" sz="1300">
                          <a:effectLst/>
                          <a:latin typeface="Calibri" panose="020F0502020204030204" pitchFamily="34" charset="0"/>
                          <a:cs typeface="Calibri" panose="020F0502020204030204" pitchFamily="34" charset="0"/>
                        </a:rPr>
                        <a:t>ysia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96119">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Finland</a:t>
                      </a:r>
                      <a:r>
                        <a:rPr lang="ro-RO" sz="1300">
                          <a:effectLst/>
                          <a:latin typeface="Calibri" panose="020F0502020204030204" pitchFamily="34" charset="0"/>
                          <a:cs typeface="Calibri" panose="020F0502020204030204" pitchFamily="34" charset="0"/>
                        </a:rPr>
                        <a:t>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gridSpan="3">
                  <a:txBody>
                    <a:bodyPr/>
                    <a:lstStyle/>
                    <a:p>
                      <a:pPr algn="ctr">
                        <a:lnSpc>
                          <a:spcPct val="115000"/>
                        </a:lnSpc>
                        <a:spcAft>
                          <a:spcPts val="1000"/>
                        </a:spcAft>
                      </a:pPr>
                      <a:r>
                        <a:rPr lang="ro-RO" sz="1800" dirty="0">
                          <a:effectLst/>
                          <a:latin typeface="Calibri" panose="020F0502020204030204" pitchFamily="34" charset="0"/>
                          <a:cs typeface="Calibri" panose="020F0502020204030204" pitchFamily="34" charset="0"/>
                        </a:rPr>
                        <a:t>AMERICA</a:t>
                      </a:r>
                      <a:endParaRPr lang="en-US" sz="18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endParaRPr lang="en-US"/>
                    </a:p>
                  </a:txBody>
                  <a:tcPr/>
                </a:tc>
                <a:tc hMerge="1">
                  <a:txBody>
                    <a:bodyPr/>
                    <a:lstStyle/>
                    <a:p>
                      <a:endParaRPr lang="en-US"/>
                    </a:p>
                  </a:txBody>
                  <a:tcP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Filipine</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2029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78%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Fran</a:t>
                      </a:r>
                      <a:r>
                        <a:rPr lang="ro-RO" sz="1300">
                          <a:effectLst/>
                          <a:latin typeface="Calibri" panose="020F0502020204030204" pitchFamily="34" charset="0"/>
                          <a:cs typeface="Calibri" panose="020F0502020204030204" pitchFamily="34" charset="0"/>
                        </a:rPr>
                        <a:t>ța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Argentina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2007</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Singapore</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2034</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German</a:t>
                      </a:r>
                      <a:r>
                        <a:rPr lang="ro-RO" sz="1300">
                          <a:effectLst/>
                          <a:latin typeface="Calibri" panose="020F0502020204030204" pitchFamily="34" charset="0"/>
                          <a:cs typeface="Calibri" panose="020F0502020204030204" pitchFamily="34" charset="0"/>
                        </a:rPr>
                        <a:t>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2011</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Brazil</a:t>
                      </a:r>
                      <a:r>
                        <a:rPr lang="ro-RO" sz="1300">
                          <a:effectLst/>
                          <a:latin typeface="Calibri" panose="020F0502020204030204" pitchFamily="34" charset="0"/>
                          <a:cs typeface="Calibri" panose="020F0502020204030204" pitchFamily="34" charset="0"/>
                        </a:rPr>
                        <a:t>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  2010</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 </a:t>
                      </a:r>
                      <a:r>
                        <a:rPr lang="ro-RO" sz="1300" baseline="0" dirty="0" smtClean="0">
                          <a:effectLst/>
                          <a:latin typeface="Calibri" panose="020F0502020204030204" pitchFamily="34" charset="0"/>
                          <a:cs typeface="Calibri" panose="020F0502020204030204" pitchFamily="34" charset="0"/>
                        </a:rPr>
                        <a:t> </a:t>
                      </a:r>
                      <a:r>
                        <a:rPr lang="en-US" sz="1300" dirty="0" smtClean="0">
                          <a:effectLst/>
                          <a:latin typeface="Calibri" panose="020F0502020204030204" pitchFamily="34" charset="0"/>
                          <a:cs typeface="Calibri" panose="020F0502020204030204" pitchFamily="34" charset="0"/>
                        </a:rPr>
                        <a:t>71</a:t>
                      </a:r>
                      <a:r>
                        <a:rPr lang="en-US" sz="1300" dirty="0">
                          <a:effectLst/>
                          <a:latin typeface="Calibri" panose="020F0502020204030204" pitchFamily="34" charset="0"/>
                          <a:cs typeface="Calibri" panose="020F0502020204030204" pitchFamily="34" charset="0"/>
                        </a:rPr>
                        <a:t>%</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Taiwan</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2042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hMerge="1">
                  <a:txBody>
                    <a:bodyPr/>
                    <a:lstStyle/>
                    <a:p>
                      <a:endParaRPr lang="en-US"/>
                    </a:p>
                  </a:txBody>
                  <a:tcP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Grecia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2017</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73%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Canada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94%</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Thailanda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gridSpan="2">
                  <a:txBody>
                    <a:bodyPr/>
                    <a:lstStyle/>
                    <a:p>
                      <a:pPr indent="124460">
                        <a:lnSpc>
                          <a:spcPct val="115000"/>
                        </a:lnSpc>
                        <a:spcAft>
                          <a:spcPts val="1000"/>
                        </a:spcAft>
                      </a:pPr>
                      <a:r>
                        <a:rPr lang="en-US" sz="1300">
                          <a:effectLst/>
                          <a:latin typeface="Calibri" panose="020F0502020204030204" pitchFamily="34" charset="0"/>
                          <a:cs typeface="Calibri" panose="020F0502020204030204" pitchFamily="34" charset="0"/>
                        </a:rPr>
                        <a:t>2015</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endParaRPr lang="en-US"/>
                    </a:p>
                  </a:txBody>
                  <a:tcP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 </a:t>
                      </a:r>
                      <a:r>
                        <a:rPr lang="en-US" sz="1300" dirty="0" smtClean="0">
                          <a:effectLst/>
                          <a:latin typeface="Calibri" panose="020F0502020204030204" pitchFamily="34" charset="0"/>
                          <a:cs typeface="Calibri" panose="020F0502020204030204" pitchFamily="34" charset="0"/>
                        </a:rPr>
                        <a:t>82</a:t>
                      </a:r>
                      <a:r>
                        <a:rPr lang="en-US" sz="1300" dirty="0">
                          <a:effectLst/>
                          <a:latin typeface="Calibri" panose="020F0502020204030204" pitchFamily="34" charset="0"/>
                          <a:cs typeface="Calibri" panose="020F0502020204030204" pitchFamily="34" charset="0"/>
                        </a:rPr>
                        <a:t>%</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r>
              <a:tr h="296119">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Ir</a:t>
                      </a:r>
                      <a:r>
                        <a:rPr lang="ro-RO" sz="1300">
                          <a:effectLst/>
                          <a:latin typeface="Calibri" panose="020F0502020204030204" pitchFamily="34" charset="0"/>
                          <a:cs typeface="Calibri" panose="020F0502020204030204" pitchFamily="34" charset="0"/>
                        </a:rPr>
                        <a:t>landa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2031</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92%</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Chile</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78%</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gridSpan="4">
                  <a:txBody>
                    <a:bodyPr/>
                    <a:lstStyle/>
                    <a:p>
                      <a:pPr algn="ctr">
                        <a:lnSpc>
                          <a:spcPct val="115000"/>
                        </a:lnSpc>
                        <a:spcAft>
                          <a:spcPts val="1000"/>
                        </a:spcAft>
                      </a:pPr>
                      <a:r>
                        <a:rPr lang="ro-RO" sz="1800" dirty="0">
                          <a:effectLst/>
                          <a:latin typeface="Calibri" panose="020F0502020204030204" pitchFamily="34" charset="0"/>
                          <a:cs typeface="Calibri" panose="020F0502020204030204" pitchFamily="34" charset="0"/>
                        </a:rPr>
                        <a:t>AFRICA</a:t>
                      </a:r>
                      <a:endParaRPr lang="en-US" sz="18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95744">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Ital</a:t>
                      </a:r>
                      <a:r>
                        <a:rPr lang="ro-RO" sz="1300">
                          <a:effectLst/>
                          <a:latin typeface="Calibri" panose="020F0502020204030204" pitchFamily="34" charset="0"/>
                          <a:cs typeface="Calibri" panose="020F0502020204030204" pitchFamily="34" charset="0"/>
                        </a:rPr>
                        <a:t>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2010</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Columbia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63%</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gridSpan="2">
                  <a:txBody>
                    <a:bodyPr/>
                    <a:lstStyle/>
                    <a:p>
                      <a:pPr>
                        <a:lnSpc>
                          <a:spcPct val="115000"/>
                        </a:lnSpc>
                        <a:spcAft>
                          <a:spcPts val="1000"/>
                        </a:spcAft>
                      </a:pPr>
                      <a:r>
                        <a:rPr lang="ro-RO" sz="1300" dirty="0">
                          <a:effectLst/>
                          <a:latin typeface="Calibri" panose="020F0502020204030204" pitchFamily="34" charset="0"/>
                          <a:cs typeface="Calibri" panose="020F0502020204030204" pitchFamily="34" charset="0"/>
                        </a:rPr>
                        <a:t>Africa de </a:t>
                      </a:r>
                      <a:r>
                        <a:rPr lang="ro-RO" sz="1300" dirty="0" smtClean="0">
                          <a:effectLst/>
                          <a:latin typeface="Calibri" panose="020F0502020204030204" pitchFamily="34" charset="0"/>
                          <a:cs typeface="Calibri" panose="020F0502020204030204" pitchFamily="34" charset="0"/>
                        </a:rPr>
                        <a:t>Sud *</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pPr>
                        <a:lnSpc>
                          <a:spcPct val="115000"/>
                        </a:lnSpc>
                        <a:spcAft>
                          <a:spcPts val="1000"/>
                        </a:spcAft>
                      </a:pP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2009</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58%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Marea Britanie</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2039</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95%</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Mexic</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2036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67%</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gridSpan="2">
                  <a:txBody>
                    <a:bodyPr/>
                    <a:lstStyle/>
                    <a:p>
                      <a:pPr>
                        <a:lnSpc>
                          <a:spcPct val="115000"/>
                        </a:lnSpc>
                        <a:spcAft>
                          <a:spcPts val="1000"/>
                        </a:spcAft>
                      </a:pPr>
                      <a:r>
                        <a:rPr lang="ro-RO" sz="1300" dirty="0">
                          <a:effectLst/>
                          <a:latin typeface="Calibri" panose="020F0502020204030204" pitchFamily="34" charset="0"/>
                          <a:cs typeface="Calibri" panose="020F0502020204030204" pitchFamily="34" charset="0"/>
                        </a:rPr>
                        <a:t>Kenya </a:t>
                      </a:r>
                      <a:r>
                        <a:rPr lang="ro-RO" sz="1300" dirty="0" smtClean="0">
                          <a:effectLst/>
                          <a:latin typeface="Calibri" panose="020F0502020204030204" pitchFamily="34" charset="0"/>
                          <a:cs typeface="Calibri" panose="020F0502020204030204" pitchFamily="34" charset="0"/>
                        </a:rPr>
                        <a:t>*</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pPr>
                        <a:lnSpc>
                          <a:spcPct val="115000"/>
                        </a:lnSpc>
                        <a:spcAft>
                          <a:spcPts val="1000"/>
                        </a:spcAft>
                      </a:pP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2005</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85%</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en-GB" sz="1300">
                          <a:effectLst/>
                          <a:latin typeface="Calibri" panose="020F0502020204030204" pitchFamily="34" charset="0"/>
                          <a:cs typeface="Calibri" panose="020F0502020204030204" pitchFamily="34" charset="0"/>
                        </a:rPr>
                        <a:t>Nor</a:t>
                      </a:r>
                      <a:r>
                        <a:rPr lang="ro-RO" sz="1300">
                          <a:effectLst/>
                          <a:latin typeface="Calibri" panose="020F0502020204030204" pitchFamily="34" charset="0"/>
                          <a:cs typeface="Calibri" panose="020F0502020204030204" pitchFamily="34" charset="0"/>
                        </a:rPr>
                        <a:t>vegia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2010</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Peru</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2010</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68%</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gridSpan="2">
                  <a:txBody>
                    <a:bodyPr/>
                    <a:lstStyle/>
                    <a:p>
                      <a:pPr>
                        <a:lnSpc>
                          <a:spcPct val="115000"/>
                        </a:lnSpc>
                        <a:spcAft>
                          <a:spcPts val="1000"/>
                        </a:spcAft>
                      </a:pPr>
                      <a:r>
                        <a:rPr lang="ro-RO" sz="1300" dirty="0" smtClean="0">
                          <a:effectLst/>
                          <a:latin typeface="Calibri" panose="020F0502020204030204" pitchFamily="34" charset="0"/>
                          <a:cs typeface="Calibri" panose="020F0502020204030204" pitchFamily="34" charset="0"/>
                        </a:rPr>
                        <a:t>Nigeria *</a:t>
                      </a:r>
                      <a:endParaRPr lang="en-US" sz="1300" dirty="0">
                        <a:effectLst/>
                        <a:latin typeface="Calibri" panose="020F0502020204030204" pitchFamily="34" charset="0"/>
                        <a:ea typeface="Calibri"/>
                        <a:cs typeface="Calibri" panose="020F0502020204030204" pitchFamily="34" charset="0"/>
                      </a:endParaRPr>
                    </a:p>
                  </a:txBody>
                  <a:tcPr marL="4911" marR="4911" marT="3778" marB="0" anchor="ctr"/>
                </a:tc>
                <a:tc hMerge="1">
                  <a:txBody>
                    <a:bodyPr/>
                    <a:lstStyle/>
                    <a:p>
                      <a:pPr>
                        <a:lnSpc>
                          <a:spcPct val="115000"/>
                        </a:lnSpc>
                        <a:spcAft>
                          <a:spcPts val="1000"/>
                        </a:spcAft>
                      </a:pP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2051</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dirty="0">
                          <a:effectLst/>
                          <a:latin typeface="Calibri" panose="020F0502020204030204" pitchFamily="34" charset="0"/>
                          <a:cs typeface="Calibri" panose="020F0502020204030204" pitchFamily="34" charset="0"/>
                        </a:rPr>
                        <a:t>73%</a:t>
                      </a:r>
                      <a:endParaRPr lang="en-US" sz="1300" dirty="0">
                        <a:effectLst/>
                        <a:latin typeface="Calibri" panose="020F0502020204030204" pitchFamily="34" charset="0"/>
                        <a:ea typeface="Calibri"/>
                        <a:cs typeface="Calibri" panose="020F0502020204030204" pitchFamily="34" charset="0"/>
                      </a:endParaRPr>
                    </a:p>
                  </a:txBody>
                  <a:tcPr marL="47976" marR="47976" marT="18133" marB="18133" anchor="ctr"/>
                </a:tc>
              </a:tr>
              <a:tr h="260077">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Olanda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96%</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ro-RO" sz="1300">
                          <a:effectLst/>
                          <a:latin typeface="Calibri" panose="020F0502020204030204" pitchFamily="34" charset="0"/>
                          <a:cs typeface="Calibri" panose="020F0502020204030204" pitchFamily="34" charset="0"/>
                        </a:rPr>
                        <a:t>SUA</a:t>
                      </a:r>
                      <a:endParaRPr lang="en-US" sz="1300">
                        <a:effectLst/>
                        <a:latin typeface="Calibri" panose="020F0502020204030204" pitchFamily="34" charset="0"/>
                        <a:ea typeface="Calibri"/>
                        <a:cs typeface="Calibri" panose="020F0502020204030204" pitchFamily="34" charset="0"/>
                      </a:endParaRPr>
                    </a:p>
                  </a:txBody>
                  <a:tcPr marL="4911" marR="4911" marT="3778" marB="0"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2001</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a:txBody>
                    <a:bodyPr/>
                    <a:lstStyle/>
                    <a:p>
                      <a:pPr>
                        <a:lnSpc>
                          <a:spcPct val="115000"/>
                        </a:lnSpc>
                        <a:spcAft>
                          <a:spcPts val="1000"/>
                        </a:spcAft>
                      </a:pPr>
                      <a:r>
                        <a:rPr lang="en-US" sz="1300">
                          <a:effectLst/>
                          <a:latin typeface="Calibri" panose="020F0502020204030204" pitchFamily="34" charset="0"/>
                          <a:cs typeface="Calibri" panose="020F0502020204030204" pitchFamily="34" charset="0"/>
                        </a:rPr>
                        <a:t>90%</a:t>
                      </a:r>
                      <a:endParaRPr lang="en-US" sz="1300">
                        <a:effectLst/>
                        <a:latin typeface="Calibri" panose="020F0502020204030204" pitchFamily="34" charset="0"/>
                        <a:ea typeface="Calibri"/>
                        <a:cs typeface="Calibri" panose="020F0502020204030204" pitchFamily="34" charset="0"/>
                      </a:endParaRPr>
                    </a:p>
                  </a:txBody>
                  <a:tcPr marL="47976" marR="47976" marT="18133" marB="18133" anchor="ctr"/>
                </a:tc>
                <a:tc gridSpan="2">
                  <a:txBody>
                    <a:bodyPr/>
                    <a:lstStyle/>
                    <a:p>
                      <a:pPr>
                        <a:lnSpc>
                          <a:spcPct val="115000"/>
                        </a:lnSpc>
                      </a:pPr>
                      <a:endParaRPr lang="en-US" sz="1300">
                        <a:effectLst/>
                        <a:latin typeface="Calibri" panose="020F0502020204030204" pitchFamily="34" charset="0"/>
                        <a:cs typeface="Calibri" panose="020F0502020204030204" pitchFamily="34" charset="0"/>
                      </a:endParaRPr>
                    </a:p>
                  </a:txBody>
                  <a:tcPr marL="4911" marR="4911" marT="3778" marB="0" anchor="ctr"/>
                </a:tc>
                <a:tc hMerge="1">
                  <a:txBody>
                    <a:bodyPr/>
                    <a:lstStyle/>
                    <a:p>
                      <a:pPr>
                        <a:lnSpc>
                          <a:spcPct val="115000"/>
                        </a:lnSpc>
                      </a:pPr>
                      <a:endParaRPr lang="en-US" sz="1300">
                        <a:effectLst/>
                        <a:latin typeface="Calibri" panose="020F0502020204030204" pitchFamily="34" charset="0"/>
                        <a:cs typeface="Calibri" panose="020F0502020204030204" pitchFamily="34" charset="0"/>
                      </a:endParaRPr>
                    </a:p>
                  </a:txBody>
                  <a:tcPr marL="47976" marR="47976" marT="18133" marB="18133" anchor="ctr"/>
                </a:tc>
                <a:tc>
                  <a:txBody>
                    <a:bodyPr/>
                    <a:lstStyle/>
                    <a:p>
                      <a:endParaRPr lang="en-US"/>
                    </a:p>
                  </a:txBody>
                  <a:tcPr marL="47976" marR="47976" marT="18133" marB="18133" anchor="ctr"/>
                </a:tc>
                <a:tc>
                  <a:txBody>
                    <a:bodyPr/>
                    <a:lstStyle/>
                    <a:p>
                      <a:pPr>
                        <a:lnSpc>
                          <a:spcPct val="115000"/>
                        </a:lnSpc>
                      </a:pPr>
                      <a:endParaRPr lang="en-US" sz="1300" dirty="0">
                        <a:effectLst/>
                        <a:latin typeface="Calibri" panose="020F0502020204030204" pitchFamily="34" charset="0"/>
                        <a:cs typeface="Calibri" panose="020F0502020204030204" pitchFamily="34" charset="0"/>
                      </a:endParaRPr>
                    </a:p>
                  </a:txBody>
                  <a:tcPr marL="47976" marR="47976" marT="18133" marB="18133" anchor="ctr"/>
                </a:tc>
              </a:tr>
            </a:tbl>
          </a:graphicData>
        </a:graphic>
      </p:graphicFrame>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8" name="I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919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b="1" dirty="0" smtClean="0">
                <a:latin typeface="+mj-lt"/>
                <a:ea typeface="Segoe UI Emoji" panose="020B0502040204020203" pitchFamily="34" charset="0"/>
              </a:rPr>
              <a:t>Metodologie</a:t>
            </a:r>
            <a:endParaRPr lang="en-US" sz="4000" b="1" dirty="0">
              <a:latin typeface="+mj-lt"/>
              <a:ea typeface="Segoe UI Emoji" panose="020B0502040204020203" pitchFamily="34" charset="0"/>
            </a:endParaRPr>
          </a:p>
        </p:txBody>
      </p:sp>
      <p:sp>
        <p:nvSpPr>
          <p:cNvPr id="3" name="Substituent conținut 2"/>
          <p:cNvSpPr>
            <a:spLocks noGrp="1"/>
          </p:cNvSpPr>
          <p:nvPr>
            <p:ph idx="1"/>
          </p:nvPr>
        </p:nvSpPr>
        <p:spPr>
          <a:xfrm>
            <a:off x="637938" y="2003630"/>
            <a:ext cx="10515600" cy="1221518"/>
          </a:xfrm>
        </p:spPr>
        <p:txBody>
          <a:bodyPr>
            <a:noAutofit/>
          </a:bodyPr>
          <a:lstStyle/>
          <a:p>
            <a:r>
              <a:rPr lang="en-US" sz="2800" dirty="0" err="1">
                <a:latin typeface="+mj-lt"/>
              </a:rPr>
              <a:t>Cercetare</a:t>
            </a:r>
            <a:r>
              <a:rPr lang="en-US" sz="2800" dirty="0">
                <a:latin typeface="+mj-lt"/>
              </a:rPr>
              <a:t> </a:t>
            </a:r>
            <a:r>
              <a:rPr lang="en-US" sz="2800" dirty="0" smtClean="0">
                <a:latin typeface="+mj-lt"/>
              </a:rPr>
              <a:t>online</a:t>
            </a:r>
            <a:r>
              <a:rPr lang="ro-RO" sz="2800" dirty="0" smtClean="0">
                <a:latin typeface="+mj-lt"/>
              </a:rPr>
              <a:t> (internet – de la 98% în Norvegia la 54% în India)</a:t>
            </a:r>
            <a:endParaRPr lang="ro-RO" sz="2800" dirty="0">
              <a:latin typeface="+mj-lt"/>
            </a:endParaRPr>
          </a:p>
          <a:p>
            <a:pPr lvl="1"/>
            <a:r>
              <a:rPr lang="ro-RO" sz="2800" b="1" dirty="0">
                <a:solidFill>
                  <a:srgbClr val="FE8637"/>
                </a:solidFill>
                <a:latin typeface="+mj-lt"/>
              </a:rPr>
              <a:t>i</a:t>
            </a:r>
            <a:r>
              <a:rPr lang="en-US" sz="2800" b="1" dirty="0" err="1">
                <a:solidFill>
                  <a:srgbClr val="FE8637"/>
                </a:solidFill>
                <a:latin typeface="+mj-lt"/>
              </a:rPr>
              <a:t>anuarie</a:t>
            </a:r>
            <a:r>
              <a:rPr lang="en-US" sz="2800" b="1" dirty="0">
                <a:solidFill>
                  <a:srgbClr val="FE8637"/>
                </a:solidFill>
                <a:latin typeface="+mj-lt"/>
              </a:rPr>
              <a:t> / </a:t>
            </a:r>
            <a:r>
              <a:rPr lang="en-US" sz="2800" b="1" dirty="0" err="1">
                <a:solidFill>
                  <a:srgbClr val="FE8637"/>
                </a:solidFill>
                <a:latin typeface="+mj-lt"/>
              </a:rPr>
              <a:t>februarie</a:t>
            </a:r>
            <a:r>
              <a:rPr lang="en-US" sz="2800" b="1" dirty="0">
                <a:solidFill>
                  <a:srgbClr val="FE8637"/>
                </a:solidFill>
                <a:latin typeface="+mj-lt"/>
              </a:rPr>
              <a:t> </a:t>
            </a:r>
            <a:r>
              <a:rPr lang="en-US" sz="2800" b="1" dirty="0" smtClean="0">
                <a:solidFill>
                  <a:srgbClr val="FE8637"/>
                </a:solidFill>
                <a:latin typeface="+mj-lt"/>
              </a:rPr>
              <a:t>202</a:t>
            </a:r>
            <a:r>
              <a:rPr lang="ro-RO" sz="2800" b="1" dirty="0" smtClean="0">
                <a:solidFill>
                  <a:srgbClr val="FE8637"/>
                </a:solidFill>
                <a:latin typeface="+mj-lt"/>
              </a:rPr>
              <a:t>1 </a:t>
            </a:r>
            <a:r>
              <a:rPr lang="ro-RO" sz="2800" dirty="0">
                <a:latin typeface="+mj-lt"/>
              </a:rPr>
              <a:t>– </a:t>
            </a:r>
            <a:r>
              <a:rPr lang="ro-RO" sz="2800" dirty="0" smtClean="0">
                <a:latin typeface="+mj-lt"/>
              </a:rPr>
              <a:t>46 </a:t>
            </a:r>
            <a:r>
              <a:rPr lang="ro-RO" sz="2800" dirty="0">
                <a:latin typeface="+mj-lt"/>
              </a:rPr>
              <a:t>de piețe de </a:t>
            </a:r>
            <a:r>
              <a:rPr lang="ro-RO" sz="2800" dirty="0" smtClean="0">
                <a:latin typeface="+mj-lt"/>
              </a:rPr>
              <a:t>media </a:t>
            </a:r>
          </a:p>
          <a:p>
            <a:pPr lvl="1"/>
            <a:r>
              <a:rPr lang="ro-RO" sz="2800" dirty="0" smtClean="0">
                <a:latin typeface="+mj-lt"/>
              </a:rPr>
              <a:t>eșantion </a:t>
            </a:r>
            <a:r>
              <a:rPr lang="ro-RO" sz="2800" b="1" dirty="0" smtClean="0">
                <a:solidFill>
                  <a:srgbClr val="FF7B46"/>
                </a:solidFill>
                <a:latin typeface="+mj-lt"/>
              </a:rPr>
              <a:t>92 </a:t>
            </a:r>
            <a:r>
              <a:rPr lang="ro-RO" sz="2800" b="1" dirty="0">
                <a:solidFill>
                  <a:srgbClr val="FF7B46"/>
                </a:solidFill>
                <a:latin typeface="+mj-lt"/>
              </a:rPr>
              <a:t>374 </a:t>
            </a:r>
            <a:r>
              <a:rPr lang="ro-RO" sz="2800" b="1" dirty="0" smtClean="0">
                <a:solidFill>
                  <a:srgbClr val="FF7B46"/>
                </a:solidFill>
                <a:latin typeface="+mj-lt"/>
              </a:rPr>
              <a:t>persoane</a:t>
            </a:r>
          </a:p>
          <a:p>
            <a:pPr lvl="1"/>
            <a:endParaRPr lang="en-US" sz="2800" dirty="0">
              <a:latin typeface="+mj-lt"/>
            </a:endParaRPr>
          </a:p>
          <a:p>
            <a:r>
              <a:rPr lang="en-US" sz="2800" dirty="0" err="1">
                <a:latin typeface="+mj-lt"/>
              </a:rPr>
              <a:t>România</a:t>
            </a:r>
            <a:r>
              <a:rPr lang="ro-RO" sz="2800" dirty="0">
                <a:latin typeface="+mj-lt"/>
              </a:rPr>
              <a:t> (74% internet)</a:t>
            </a:r>
          </a:p>
          <a:p>
            <a:pPr lvl="1"/>
            <a:r>
              <a:rPr lang="ro-RO" sz="2800" dirty="0">
                <a:latin typeface="+mj-lt"/>
              </a:rPr>
              <a:t>m</a:t>
            </a:r>
            <a:r>
              <a:rPr lang="en-US" sz="2800" dirty="0" err="1">
                <a:latin typeface="+mj-lt"/>
              </a:rPr>
              <a:t>arja</a:t>
            </a:r>
            <a:r>
              <a:rPr lang="en-US" sz="2800" dirty="0">
                <a:latin typeface="+mj-lt"/>
              </a:rPr>
              <a:t> de </a:t>
            </a:r>
            <a:r>
              <a:rPr lang="en-US" sz="2800" dirty="0" err="1">
                <a:latin typeface="+mj-lt"/>
              </a:rPr>
              <a:t>eroare</a:t>
            </a:r>
            <a:r>
              <a:rPr lang="en-US" sz="2800" dirty="0">
                <a:solidFill>
                  <a:srgbClr val="FE8637"/>
                </a:solidFill>
                <a:latin typeface="+mj-lt"/>
              </a:rPr>
              <a:t> </a:t>
            </a:r>
            <a:r>
              <a:rPr lang="en-US" sz="2800" b="1" dirty="0">
                <a:solidFill>
                  <a:srgbClr val="FE8637"/>
                </a:solidFill>
                <a:latin typeface="+mj-lt"/>
              </a:rPr>
              <a:t>+/-</a:t>
            </a:r>
            <a:r>
              <a:rPr lang="ro-RO" sz="2800" b="1" dirty="0">
                <a:solidFill>
                  <a:srgbClr val="FE8637"/>
                </a:solidFill>
                <a:latin typeface="+mj-lt"/>
              </a:rPr>
              <a:t> </a:t>
            </a:r>
            <a:r>
              <a:rPr lang="en-US" sz="2800" b="1" dirty="0" smtClean="0">
                <a:solidFill>
                  <a:srgbClr val="FE8637"/>
                </a:solidFill>
                <a:latin typeface="+mj-lt"/>
              </a:rPr>
              <a:t>2 %</a:t>
            </a:r>
            <a:endParaRPr lang="ro-RO" sz="2800" b="1" dirty="0">
              <a:solidFill>
                <a:srgbClr val="FE8637"/>
              </a:solidFill>
              <a:latin typeface="+mj-lt"/>
            </a:endParaRPr>
          </a:p>
          <a:p>
            <a:pPr lvl="1"/>
            <a:r>
              <a:rPr lang="ro-RO" sz="2800" dirty="0">
                <a:latin typeface="+mj-lt"/>
              </a:rPr>
              <a:t>eșantion </a:t>
            </a:r>
            <a:r>
              <a:rPr lang="ro-RO" sz="2800" b="1" dirty="0" smtClean="0">
                <a:solidFill>
                  <a:srgbClr val="FF7B46"/>
                </a:solidFill>
                <a:latin typeface="+mj-lt"/>
              </a:rPr>
              <a:t> 2 010 persoane </a:t>
            </a:r>
            <a:endParaRPr lang="ro-RO" sz="2800" b="1" dirty="0">
              <a:solidFill>
                <a:srgbClr val="FF7B46"/>
              </a:solidFill>
              <a:latin typeface="+mj-lt"/>
            </a:endParaRPr>
          </a:p>
          <a:p>
            <a:endParaRPr lang="en-US" sz="2800" dirty="0">
              <a:latin typeface="+mj-lt"/>
            </a:endParaRPr>
          </a:p>
        </p:txBody>
      </p:sp>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0985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0FB7FD30-2446-4DEC-8D60-E9B0BBC654C3}"/>
              </a:ext>
            </a:extLst>
          </p:cNvPr>
          <p:cNvPicPr>
            <a:picLocks noGrp="1" noChangeAspect="1"/>
          </p:cNvPicPr>
          <p:nvPr>
            <p:ph type="pic" sz="quarter" idx="13"/>
          </p:nvPr>
        </p:nvPicPr>
        <p:blipFill>
          <a:blip r:embed="rId3"/>
          <a:srcRect/>
          <a:stretch>
            <a:fillRect/>
          </a:stretch>
        </p:blipFill>
        <p:spPr>
          <a:xfrm>
            <a:off x="-4019" y="0"/>
            <a:ext cx="12192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1023" y="5656979"/>
            <a:ext cx="1424940" cy="699371"/>
          </a:xfrm>
          <a:prstGeom prst="rect">
            <a:avLst/>
          </a:prstGeom>
        </p:spPr>
      </p:pic>
      <p:sp>
        <p:nvSpPr>
          <p:cNvPr id="13" name="Subtitle 3"/>
          <p:cNvSpPr txBox="1">
            <a:spLocks/>
          </p:cNvSpPr>
          <p:nvPr/>
        </p:nvSpPr>
        <p:spPr>
          <a:xfrm>
            <a:off x="695325" y="5989638"/>
            <a:ext cx="9228604" cy="585974"/>
          </a:xfrm>
          <a:prstGeom prst="rect">
            <a:avLst/>
          </a:prstGeom>
        </p:spPr>
        <p:txBody>
          <a:bodyP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b="1" dirty="0">
                <a:solidFill>
                  <a:schemeClr val="bg1"/>
                </a:solidFill>
              </a:rPr>
              <a:t>@</a:t>
            </a:r>
            <a:r>
              <a:rPr lang="en-GB" b="1" dirty="0" err="1">
                <a:solidFill>
                  <a:schemeClr val="bg1"/>
                </a:solidFill>
              </a:rPr>
              <a:t>isj_oxford</a:t>
            </a:r>
            <a:endParaRPr lang="en-GB" b="1" dirty="0">
              <a:solidFill>
                <a:schemeClr val="bg1"/>
              </a:solidFill>
            </a:endParaRPr>
          </a:p>
        </p:txBody>
      </p:sp>
      <p:sp>
        <p:nvSpPr>
          <p:cNvPr id="3" name="Title 2">
            <a:extLst>
              <a:ext uri="{FF2B5EF4-FFF2-40B4-BE49-F238E27FC236}">
                <a16:creationId xmlns:a16="http://schemas.microsoft.com/office/drawing/2014/main" xmlns="" id="{116AF3E1-1DB9-5349-AB0D-4144CCD0A84D}"/>
              </a:ext>
            </a:extLst>
          </p:cNvPr>
          <p:cNvSpPr>
            <a:spLocks noGrp="1"/>
          </p:cNvSpPr>
          <p:nvPr>
            <p:ph type="title"/>
          </p:nvPr>
        </p:nvSpPr>
        <p:spPr>
          <a:xfrm>
            <a:off x="3166533" y="1891724"/>
            <a:ext cx="8329431" cy="1873531"/>
          </a:xfrm>
        </p:spPr>
        <p:txBody>
          <a:bodyPr/>
          <a:lstStyle/>
          <a:p>
            <a:pPr algn="r"/>
            <a:r>
              <a:rPr lang="ro-RO" sz="7200" spc="-150" dirty="0" smtClean="0">
                <a:latin typeface="TisaSansPro"/>
              </a:rPr>
              <a:t>Tendințe globale</a:t>
            </a:r>
            <a:endParaRPr lang="en-US" sz="7200" spc="-150" dirty="0"/>
          </a:p>
        </p:txBody>
      </p:sp>
      <p:pic>
        <p:nvPicPr>
          <p:cNvPr id="9" name="I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9524" y="372626"/>
            <a:ext cx="679704" cy="701040"/>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9214" y="361286"/>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tăText 10"/>
          <p:cNvSpPr txBox="1"/>
          <p:nvPr/>
        </p:nvSpPr>
        <p:spPr>
          <a:xfrm>
            <a:off x="2071868" y="5139159"/>
            <a:ext cx="4907666" cy="461665"/>
          </a:xfrm>
          <a:prstGeom prst="rect">
            <a:avLst/>
          </a:prstGeom>
          <a:noFill/>
        </p:spPr>
        <p:txBody>
          <a:bodyPr wrap="square" rtlCol="0">
            <a:spAutoFit/>
          </a:bodyPr>
          <a:lstStyle/>
          <a:p>
            <a:r>
              <a:rPr lang="ro-RO" sz="2400" b="1" dirty="0" smtClean="0">
                <a:solidFill>
                  <a:schemeClr val="bg1"/>
                </a:solidFill>
              </a:rPr>
              <a:t>Prof. univ. dr. Raluca Radu</a:t>
            </a:r>
            <a:endParaRPr lang="en-US" sz="2400" b="1" dirty="0">
              <a:solidFill>
                <a:schemeClr val="bg1"/>
              </a:solidFill>
            </a:endParaRPr>
          </a:p>
        </p:txBody>
      </p:sp>
    </p:spTree>
    <p:extLst>
      <p:ext uri="{BB962C8B-B14F-4D97-AF65-F5344CB8AC3E}">
        <p14:creationId xmlns:p14="http://schemas.microsoft.com/office/powerpoint/2010/main" val="352000084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ro-RO" sz="4000" b="1" dirty="0" smtClean="0">
                <a:latin typeface="Calibri" panose="020F0502020204030204" pitchFamily="34" charset="0"/>
                <a:ea typeface="Segoe UI Emoji" panose="020B0502040204020203" pitchFamily="34" charset="0"/>
                <a:cs typeface="Calibri" panose="020F0502020204030204" pitchFamily="34" charset="0"/>
              </a:rPr>
              <a:t>Sursele de informație</a:t>
            </a:r>
            <a:endParaRPr lang="en-US" sz="4000" b="1" dirty="0">
              <a:latin typeface="Calibri" panose="020F0502020204030204" pitchFamily="34" charset="0"/>
              <a:ea typeface="Segoe UI Emoji" panose="020B0502040204020203" pitchFamily="34" charset="0"/>
              <a:cs typeface="Calibri" panose="020F0502020204030204" pitchFamily="34" charset="0"/>
            </a:endParaRPr>
          </a:p>
        </p:txBody>
      </p:sp>
      <p:sp>
        <p:nvSpPr>
          <p:cNvPr id="3" name="Substituent conținut 2"/>
          <p:cNvSpPr>
            <a:spLocks noGrp="1"/>
          </p:cNvSpPr>
          <p:nvPr>
            <p:ph idx="1"/>
          </p:nvPr>
        </p:nvSpPr>
        <p:spPr>
          <a:xfrm>
            <a:off x="461779" y="1569876"/>
            <a:ext cx="5446338" cy="458216"/>
          </a:xfrm>
        </p:spPr>
        <p:txBody>
          <a:bodyPr>
            <a:noAutofit/>
          </a:bodyPr>
          <a:lstStyle/>
          <a:p>
            <a:r>
              <a:rPr lang="ro-RO" sz="1400" b="1" dirty="0" smtClean="0"/>
              <a:t>Procentul celor care s-au uitat la TV, în ultima săptămână. Piețe selectate, 2013-2021</a:t>
            </a:r>
            <a:endParaRPr lang="ro-RO" sz="1400" b="1" dirty="0"/>
          </a:p>
          <a:p>
            <a:endParaRPr lang="ro-RO" sz="2000" dirty="0" smtClean="0"/>
          </a:p>
          <a:p>
            <a:endParaRPr lang="ro-RO" sz="2000" dirty="0"/>
          </a:p>
          <a:p>
            <a:endParaRPr lang="ro-RO" sz="2000" dirty="0" smtClean="0"/>
          </a:p>
          <a:p>
            <a:endParaRPr lang="ro-RO" sz="2000" dirty="0" smtClean="0"/>
          </a:p>
          <a:p>
            <a:endParaRPr lang="ro-RO" sz="2000" dirty="0"/>
          </a:p>
          <a:p>
            <a:endParaRPr lang="ro-RO" sz="2000" dirty="0" smtClean="0"/>
          </a:p>
          <a:p>
            <a:endParaRPr lang="ro-RO" sz="2000" dirty="0"/>
          </a:p>
          <a:p>
            <a:pPr lvl="1"/>
            <a:endParaRPr lang="en-US" sz="2800" dirty="0">
              <a:latin typeface="+mj-lt"/>
            </a:endParaRPr>
          </a:p>
        </p:txBody>
      </p:sp>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Raluca Radu\Desktop\de modificat T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52" y="2157046"/>
            <a:ext cx="5825992" cy="3159980"/>
          </a:xfrm>
          <a:prstGeom prst="rect">
            <a:avLst/>
          </a:prstGeom>
          <a:noFill/>
          <a:extLst>
            <a:ext uri="{909E8E84-426E-40DD-AFC4-6F175D3DCCD1}">
              <a14:hiddenFill xmlns:a14="http://schemas.microsoft.com/office/drawing/2010/main">
                <a:solidFill>
                  <a:srgbClr val="FFFFFF"/>
                </a:solidFill>
              </a14:hiddenFill>
            </a:ext>
          </a:extLst>
        </p:spPr>
      </p:pic>
      <p:sp>
        <p:nvSpPr>
          <p:cNvPr id="10" name="Substituent conținut 2"/>
          <p:cNvSpPr txBox="1">
            <a:spLocks/>
          </p:cNvSpPr>
          <p:nvPr/>
        </p:nvSpPr>
        <p:spPr>
          <a:xfrm>
            <a:off x="6444505" y="1554792"/>
            <a:ext cx="5180775" cy="45821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Font typeface="Arial" panose="020B0604020202020204" pitchFamily="34" charset="0"/>
              <a:buNone/>
              <a:defRPr sz="1800" b="0" i="0" kern="1200">
                <a:solidFill>
                  <a:schemeClr val="tx1"/>
                </a:solidFill>
                <a:latin typeface="TisaSansPro" panose="020B0504020101010102" pitchFamily="34" charset="0"/>
                <a:ea typeface="+mn-ea"/>
                <a:cs typeface="Arial" panose="020B0604020202020204" pitchFamily="34" charset="0"/>
              </a:defRPr>
            </a:lvl1pPr>
            <a:lvl2pPr marL="457200" indent="0" algn="l" defTabSz="914400" rtl="0" eaLnBrk="1" latinLnBrk="0" hangingPunct="1">
              <a:lnSpc>
                <a:spcPct val="110000"/>
              </a:lnSpc>
              <a:spcBef>
                <a:spcPts val="600"/>
              </a:spcBef>
              <a:buFont typeface="Arial" panose="020B0604020202020204" pitchFamily="34" charset="0"/>
              <a:buNone/>
              <a:defRPr sz="1400" b="0" i="0" kern="1200">
                <a:solidFill>
                  <a:schemeClr val="tx1"/>
                </a:solidFill>
                <a:latin typeface="TisaSansPro" panose="020B0504020101010102" pitchFamily="34" charset="0"/>
                <a:ea typeface="+mn-ea"/>
                <a:cs typeface="Arial" panose="020B0604020202020204" pitchFamily="34" charset="0"/>
              </a:defRPr>
            </a:lvl2pPr>
            <a:lvl3pPr marL="914400" indent="0" algn="l" defTabSz="914400" rtl="0" eaLnBrk="1" latinLnBrk="0" hangingPunct="1">
              <a:lnSpc>
                <a:spcPct val="110000"/>
              </a:lnSpc>
              <a:spcBef>
                <a:spcPts val="600"/>
              </a:spcBef>
              <a:buFont typeface="Arial" panose="020B0604020202020204" pitchFamily="34" charset="0"/>
              <a:buNone/>
              <a:defRPr sz="1400" b="0" i="0" kern="1200">
                <a:solidFill>
                  <a:schemeClr val="tx1"/>
                </a:solidFill>
                <a:latin typeface="TisaSansPro" panose="020B0504020101010102" pitchFamily="34" charset="0"/>
                <a:ea typeface="+mn-ea"/>
                <a:cs typeface="Arial" panose="020B0604020202020204" pitchFamily="34" charset="0"/>
              </a:defRPr>
            </a:lvl3pPr>
            <a:lvl4pPr marL="1371600" indent="0" algn="l" defTabSz="914400" rtl="0" eaLnBrk="1" latinLnBrk="0" hangingPunct="1">
              <a:lnSpc>
                <a:spcPct val="110000"/>
              </a:lnSpc>
              <a:spcBef>
                <a:spcPts val="600"/>
              </a:spcBef>
              <a:buFont typeface="Arial" panose="020B0604020202020204" pitchFamily="34" charset="0"/>
              <a:buNone/>
              <a:defRPr sz="1400" b="0" i="0" kern="1200">
                <a:solidFill>
                  <a:schemeClr val="tx1"/>
                </a:solidFill>
                <a:latin typeface="TisaSansPro" panose="020B0504020101010102" pitchFamily="34" charset="0"/>
                <a:ea typeface="+mn-ea"/>
                <a:cs typeface="Arial" panose="020B0604020202020204" pitchFamily="34" charset="0"/>
              </a:defRPr>
            </a:lvl4pPr>
            <a:lvl5pPr marL="1828800" indent="0" algn="l" defTabSz="914400" rtl="0" eaLnBrk="1" latinLnBrk="0" hangingPunct="1">
              <a:lnSpc>
                <a:spcPct val="110000"/>
              </a:lnSpc>
              <a:spcBef>
                <a:spcPts val="600"/>
              </a:spcBef>
              <a:buFont typeface="Arial" panose="020B0604020202020204" pitchFamily="34" charset="0"/>
              <a:buNone/>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1400" b="1" dirty="0" smtClean="0"/>
              <a:t>Procentul celor care au folosit presa tipărită, în ultima săptămână. Piețe selectate, 2016-2021</a:t>
            </a:r>
          </a:p>
          <a:p>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pPr lvl="1"/>
            <a:endParaRPr lang="en-US" sz="2800" dirty="0">
              <a:latin typeface="+mj-lt"/>
            </a:endParaRPr>
          </a:p>
        </p:txBody>
      </p:sp>
      <p:pic>
        <p:nvPicPr>
          <p:cNvPr id="2051" name="Picture 3" descr="C:\Users\Raluca Radu\Desktop\zia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374" y="2186658"/>
            <a:ext cx="5895066" cy="320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4141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ro-RO" sz="4000" b="1" dirty="0" smtClean="0">
                <a:latin typeface="Calibri" panose="020F0502020204030204" pitchFamily="34" charset="0"/>
                <a:ea typeface="Segoe UI Emoji" panose="020B0502040204020203" pitchFamily="34" charset="0"/>
                <a:cs typeface="Calibri" panose="020F0502020204030204" pitchFamily="34" charset="0"/>
              </a:rPr>
              <a:t>Utilizarea rețelelor de socializare</a:t>
            </a:r>
            <a:endParaRPr lang="en-US" sz="4000" b="1" i="1" dirty="0">
              <a:latin typeface="Calibri" panose="020F0502020204030204" pitchFamily="34" charset="0"/>
              <a:ea typeface="Segoe UI Emoji" panose="020B0502040204020203" pitchFamily="34" charset="0"/>
              <a:cs typeface="Calibri" panose="020F0502020204030204" pitchFamily="34" charset="0"/>
            </a:endParaRPr>
          </a:p>
        </p:txBody>
      </p:sp>
      <p:sp>
        <p:nvSpPr>
          <p:cNvPr id="3" name="Substituent conținut 2"/>
          <p:cNvSpPr>
            <a:spLocks noGrp="1"/>
          </p:cNvSpPr>
          <p:nvPr>
            <p:ph idx="1"/>
          </p:nvPr>
        </p:nvSpPr>
        <p:spPr>
          <a:xfrm>
            <a:off x="579323" y="1347138"/>
            <a:ext cx="10849768" cy="1221518"/>
          </a:xfrm>
        </p:spPr>
        <p:txBody>
          <a:bodyPr>
            <a:noAutofit/>
          </a:bodyPr>
          <a:lstStyle/>
          <a:p>
            <a:r>
              <a:rPr lang="ro-RO" b="1" dirty="0" smtClean="0">
                <a:latin typeface="Calibri" panose="020F0502020204030204" pitchFamily="34" charset="0"/>
                <a:cs typeface="Calibri" panose="020F0502020204030204" pitchFamily="34" charset="0"/>
              </a:rPr>
              <a:t>Procentul celor care au utilizat rețelele de socializare pentru știri, în ultima săptămână, pe regiuni</a:t>
            </a:r>
            <a:endParaRPr lang="ro-RO" dirty="0" smtClean="0">
              <a:latin typeface="+mj-lt"/>
              <a:cs typeface="Segoe UI" panose="020B0502040204020203" pitchFamily="34" charset="0"/>
            </a:endParaRPr>
          </a:p>
          <a:p>
            <a:endParaRPr lang="ro-RO" sz="2000" dirty="0" smtClean="0"/>
          </a:p>
          <a:p>
            <a:endParaRPr lang="ro-RO" sz="2000" dirty="0"/>
          </a:p>
          <a:p>
            <a:endParaRPr lang="ro-RO" sz="2000" dirty="0" smtClean="0"/>
          </a:p>
          <a:p>
            <a:endParaRPr lang="ro-RO" sz="2000" dirty="0"/>
          </a:p>
          <a:p>
            <a:endParaRPr lang="ro-RO" sz="2000" dirty="0" smtClean="0"/>
          </a:p>
          <a:p>
            <a:endParaRPr lang="ro-RO" sz="2000" dirty="0"/>
          </a:p>
          <a:p>
            <a:endParaRPr lang="ro-RO" sz="2000" dirty="0" smtClean="0"/>
          </a:p>
          <a:p>
            <a:endParaRPr lang="ro-RO" sz="2000" dirty="0"/>
          </a:p>
          <a:p>
            <a:endParaRPr lang="ro-RO" sz="2000" dirty="0" smtClean="0"/>
          </a:p>
          <a:p>
            <a:endParaRPr lang="ro-RO" sz="800" i="1" dirty="0" smtClean="0">
              <a:latin typeface="Tahoma" panose="020B0604030504040204" pitchFamily="34" charset="0"/>
              <a:ea typeface="Tahoma" panose="020B0604030504040204" pitchFamily="34" charset="0"/>
              <a:cs typeface="Tahoma" panose="020B0604030504040204" pitchFamily="34" charset="0"/>
            </a:endParaRPr>
          </a:p>
          <a:p>
            <a:endParaRPr lang="ro-RO" sz="800" i="1" dirty="0" smtClean="0">
              <a:latin typeface="Tahoma" panose="020B0604030504040204" pitchFamily="34" charset="0"/>
              <a:ea typeface="Tahoma" panose="020B0604030504040204" pitchFamily="34" charset="0"/>
              <a:cs typeface="Tahoma" panose="020B0604030504040204" pitchFamily="34" charset="0"/>
            </a:endParaRPr>
          </a:p>
          <a:p>
            <a:endParaRPr lang="ro-RO" sz="800" i="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vi-VN" sz="800" i="1" dirty="0" smtClean="0">
                <a:latin typeface="Tahoma" panose="020B0604030504040204" pitchFamily="34" charset="0"/>
                <a:ea typeface="Tahoma" panose="020B0604030504040204" pitchFamily="34" charset="0"/>
                <a:cs typeface="Tahoma" panose="020B0604030504040204" pitchFamily="34" charset="0"/>
              </a:rPr>
              <a:t>[</a:t>
            </a:r>
            <a:r>
              <a:rPr lang="vi-VN" sz="800" i="1" dirty="0">
                <a:latin typeface="Tahoma" panose="020B0604030504040204" pitchFamily="34" charset="0"/>
                <a:ea typeface="Tahoma" panose="020B0604030504040204" pitchFamily="34" charset="0"/>
                <a:cs typeface="Tahoma" panose="020B0604030504040204" pitchFamily="34" charset="0"/>
              </a:rPr>
              <a:t>Q12B] Pe care dintre următoarele platforme, dacă este cazul, le-aţi folosit pentru a găsi, citi, urmări, distribui sau discuta ştiri în ultima săptămână? Selectaţi toate variantele aplicabile</a:t>
            </a:r>
            <a:r>
              <a:rPr lang="vi-VN" sz="800" i="1" dirty="0" smtClean="0">
                <a:latin typeface="Tahoma" panose="020B0604030504040204" pitchFamily="34" charset="0"/>
                <a:ea typeface="Tahoma" panose="020B0604030504040204" pitchFamily="34" charset="0"/>
                <a:cs typeface="Tahoma" panose="020B0604030504040204" pitchFamily="34" charset="0"/>
              </a:rPr>
              <a:t>.</a:t>
            </a:r>
            <a:r>
              <a:rPr lang="ro-RO" sz="800" i="1" dirty="0" smtClean="0">
                <a:latin typeface="Tahoma" panose="020B0604030504040204" pitchFamily="34" charset="0"/>
                <a:ea typeface="Tahoma" panose="020B0604030504040204" pitchFamily="34" charset="0"/>
                <a:cs typeface="Tahoma" panose="020B0604030504040204" pitchFamily="34" charset="0"/>
              </a:rPr>
              <a:t> </a:t>
            </a:r>
            <a:r>
              <a:rPr lang="en-US" sz="800" i="1" dirty="0" smtClean="0">
                <a:latin typeface="Tahoma" panose="020B0604030504040204" pitchFamily="34" charset="0"/>
                <a:ea typeface="Tahoma" panose="020B0604030504040204" pitchFamily="34" charset="0"/>
                <a:cs typeface="Tahoma" panose="020B0604030504040204" pitchFamily="34" charset="0"/>
              </a:rPr>
              <a:t>Ba</a:t>
            </a:r>
            <a:r>
              <a:rPr lang="ro-RO" sz="800" i="1" dirty="0" err="1" smtClean="0">
                <a:latin typeface="Tahoma" panose="020B0604030504040204" pitchFamily="34" charset="0"/>
                <a:ea typeface="Tahoma" panose="020B0604030504040204" pitchFamily="34" charset="0"/>
                <a:cs typeface="Tahoma" panose="020B0604030504040204" pitchFamily="34" charset="0"/>
              </a:rPr>
              <a:t>ză</a:t>
            </a:r>
            <a:r>
              <a:rPr lang="en-US" sz="800" i="1" dirty="0" smtClean="0">
                <a:latin typeface="Tahoma" panose="020B0604030504040204" pitchFamily="34" charset="0"/>
                <a:ea typeface="Tahoma" panose="020B0604030504040204" pitchFamily="34" charset="0"/>
                <a:cs typeface="Tahoma" panose="020B0604030504040204" pitchFamily="34" charset="0"/>
              </a:rPr>
              <a:t>: </a:t>
            </a:r>
            <a:r>
              <a:rPr lang="ro-RO" sz="800" i="1" dirty="0" smtClean="0">
                <a:latin typeface="Tahoma" panose="020B0604030504040204" pitchFamily="34" charset="0"/>
                <a:ea typeface="Tahoma" panose="020B0604030504040204" pitchFamily="34" charset="0"/>
                <a:cs typeface="Tahoma" panose="020B0604030504040204" pitchFamily="34" charset="0"/>
              </a:rPr>
              <a:t>Eșantionul total </a:t>
            </a:r>
          </a:p>
          <a:p>
            <a:pPr>
              <a:lnSpc>
                <a:spcPct val="100000"/>
              </a:lnSpc>
              <a:spcBef>
                <a:spcPts val="0"/>
              </a:spcBef>
            </a:pPr>
            <a:r>
              <a:rPr lang="ro-RO" sz="800" i="1" dirty="0" smtClean="0">
                <a:latin typeface="Tahoma" panose="020B0604030504040204" pitchFamily="34" charset="0"/>
                <a:ea typeface="Tahoma" panose="020B0604030504040204" pitchFamily="34" charset="0"/>
                <a:cs typeface="Tahoma" panose="020B0604030504040204" pitchFamily="34" charset="0"/>
              </a:rPr>
              <a:t>din fiecare țară. </a:t>
            </a:r>
            <a:r>
              <a:rPr lang="en-US" sz="800" i="1" dirty="0" err="1" smtClean="0">
                <a:latin typeface="Tahoma" panose="020B0604030504040204" pitchFamily="34" charset="0"/>
                <a:ea typeface="Tahoma" panose="020B0604030504040204" pitchFamily="34" charset="0"/>
                <a:cs typeface="Tahoma" panose="020B0604030504040204" pitchFamily="34" charset="0"/>
              </a:rPr>
              <a:t>Europ</a:t>
            </a:r>
            <a:r>
              <a:rPr lang="ro-RO" sz="800" i="1" dirty="0" smtClean="0">
                <a:latin typeface="Tahoma" panose="020B0604030504040204" pitchFamily="34" charset="0"/>
                <a:ea typeface="Tahoma" panose="020B0604030504040204" pitchFamily="34" charset="0"/>
                <a:cs typeface="Tahoma" panose="020B0604030504040204" pitchFamily="34" charset="0"/>
              </a:rPr>
              <a:t>a</a:t>
            </a:r>
            <a:r>
              <a:rPr lang="en-US" sz="800" i="1" dirty="0" smtClean="0">
                <a:latin typeface="Tahoma" panose="020B0604030504040204" pitchFamily="34" charset="0"/>
                <a:ea typeface="Tahoma" panose="020B0604030504040204" pitchFamily="34" charset="0"/>
                <a:cs typeface="Tahoma" panose="020B0604030504040204" pitchFamily="34" charset="0"/>
              </a:rPr>
              <a:t> </a:t>
            </a:r>
            <a:r>
              <a:rPr lang="en-US" sz="800" i="1" dirty="0">
                <a:latin typeface="Tahoma" panose="020B0604030504040204" pitchFamily="34" charset="0"/>
                <a:ea typeface="Tahoma" panose="020B0604030504040204" pitchFamily="34" charset="0"/>
                <a:cs typeface="Tahoma" panose="020B0604030504040204" pitchFamily="34" charset="0"/>
              </a:rPr>
              <a:t>= </a:t>
            </a:r>
            <a:r>
              <a:rPr lang="en-US" sz="800" i="1" dirty="0" smtClean="0">
                <a:latin typeface="Tahoma" panose="020B0604030504040204" pitchFamily="34" charset="0"/>
                <a:ea typeface="Tahoma" panose="020B0604030504040204" pitchFamily="34" charset="0"/>
                <a:cs typeface="Tahoma" panose="020B0604030504040204" pitchFamily="34" charset="0"/>
              </a:rPr>
              <a:t>48</a:t>
            </a:r>
            <a:r>
              <a:rPr lang="ro-RO" sz="800" i="1" dirty="0" smtClean="0">
                <a:latin typeface="Tahoma" panose="020B0604030504040204" pitchFamily="34" charset="0"/>
                <a:ea typeface="Tahoma" panose="020B0604030504040204" pitchFamily="34" charset="0"/>
                <a:cs typeface="Tahoma" panose="020B0604030504040204" pitchFamily="34" charset="0"/>
              </a:rPr>
              <a:t>.</a:t>
            </a:r>
            <a:r>
              <a:rPr lang="en-US" sz="800" i="1" dirty="0" smtClean="0">
                <a:latin typeface="Tahoma" panose="020B0604030504040204" pitchFamily="34" charset="0"/>
                <a:ea typeface="Tahoma" panose="020B0604030504040204" pitchFamily="34" charset="0"/>
                <a:cs typeface="Tahoma" panose="020B0604030504040204" pitchFamily="34" charset="0"/>
              </a:rPr>
              <a:t>413</a:t>
            </a:r>
            <a:r>
              <a:rPr lang="en-US" sz="800" i="1" dirty="0">
                <a:latin typeface="Tahoma" panose="020B0604030504040204" pitchFamily="34" charset="0"/>
                <a:ea typeface="Tahoma" panose="020B0604030504040204" pitchFamily="34" charset="0"/>
                <a:cs typeface="Tahoma" panose="020B0604030504040204" pitchFamily="34" charset="0"/>
              </a:rPr>
              <a:t>, </a:t>
            </a:r>
            <a:r>
              <a:rPr lang="ro-RO" sz="800" i="1" dirty="0" smtClean="0">
                <a:latin typeface="Tahoma" panose="020B0604030504040204" pitchFamily="34" charset="0"/>
                <a:ea typeface="Tahoma" panose="020B0604030504040204" pitchFamily="34" charset="0"/>
                <a:cs typeface="Tahoma" panose="020B0604030504040204" pitchFamily="34" charset="0"/>
              </a:rPr>
              <a:t>America de Nord</a:t>
            </a:r>
            <a:r>
              <a:rPr lang="en-US" sz="800" i="1" dirty="0" smtClean="0">
                <a:latin typeface="Tahoma" panose="020B0604030504040204" pitchFamily="34" charset="0"/>
                <a:ea typeface="Tahoma" panose="020B0604030504040204" pitchFamily="34" charset="0"/>
                <a:cs typeface="Tahoma" panose="020B0604030504040204" pitchFamily="34" charset="0"/>
              </a:rPr>
              <a:t>= 4</a:t>
            </a:r>
            <a:r>
              <a:rPr lang="ro-RO" sz="800" i="1" dirty="0" smtClean="0">
                <a:latin typeface="Tahoma" panose="020B0604030504040204" pitchFamily="34" charset="0"/>
                <a:ea typeface="Tahoma" panose="020B0604030504040204" pitchFamily="34" charset="0"/>
                <a:cs typeface="Tahoma" panose="020B0604030504040204" pitchFamily="34" charset="0"/>
              </a:rPr>
              <a:t>.</a:t>
            </a:r>
            <a:r>
              <a:rPr lang="en-US" sz="800" i="1" dirty="0" smtClean="0">
                <a:latin typeface="Tahoma" panose="020B0604030504040204" pitchFamily="34" charset="0"/>
                <a:ea typeface="Tahoma" panose="020B0604030504040204" pitchFamily="34" charset="0"/>
                <a:cs typeface="Tahoma" panose="020B0604030504040204" pitchFamily="34" charset="0"/>
              </a:rPr>
              <a:t>037</a:t>
            </a:r>
            <a:r>
              <a:rPr lang="en-US" sz="800" i="1" dirty="0">
                <a:latin typeface="Tahoma" panose="020B0604030504040204" pitchFamily="34" charset="0"/>
                <a:ea typeface="Tahoma" panose="020B0604030504040204" pitchFamily="34" charset="0"/>
                <a:cs typeface="Tahoma" panose="020B0604030504040204" pitchFamily="34" charset="0"/>
              </a:rPr>
              <a:t>, Asia = </a:t>
            </a:r>
            <a:r>
              <a:rPr lang="en-US" sz="800" i="1" dirty="0" smtClean="0">
                <a:latin typeface="Tahoma" panose="020B0604030504040204" pitchFamily="34" charset="0"/>
                <a:ea typeface="Tahoma" panose="020B0604030504040204" pitchFamily="34" charset="0"/>
                <a:cs typeface="Tahoma" panose="020B0604030504040204" pitchFamily="34" charset="0"/>
              </a:rPr>
              <a:t>19</a:t>
            </a:r>
            <a:r>
              <a:rPr lang="ro-RO" sz="800" i="1" dirty="0" smtClean="0">
                <a:latin typeface="Tahoma" panose="020B0604030504040204" pitchFamily="34" charset="0"/>
                <a:ea typeface="Tahoma" panose="020B0604030504040204" pitchFamily="34" charset="0"/>
                <a:cs typeface="Tahoma" panose="020B0604030504040204" pitchFamily="34" charset="0"/>
              </a:rPr>
              <a:t>.</a:t>
            </a:r>
            <a:r>
              <a:rPr lang="en-US" sz="800" i="1" dirty="0" smtClean="0">
                <a:latin typeface="Tahoma" panose="020B0604030504040204" pitchFamily="34" charset="0"/>
                <a:ea typeface="Tahoma" panose="020B0604030504040204" pitchFamily="34" charset="0"/>
                <a:cs typeface="Tahoma" panose="020B0604030504040204" pitchFamily="34" charset="0"/>
              </a:rPr>
              <a:t>706</a:t>
            </a:r>
            <a:r>
              <a:rPr lang="en-US" sz="800" i="1" dirty="0">
                <a:latin typeface="Tahoma" panose="020B0604030504040204" pitchFamily="34" charset="0"/>
                <a:ea typeface="Tahoma" panose="020B0604030504040204" pitchFamily="34" charset="0"/>
                <a:cs typeface="Tahoma" panose="020B0604030504040204" pitchFamily="34" charset="0"/>
              </a:rPr>
              <a:t>, </a:t>
            </a:r>
            <a:r>
              <a:rPr lang="en-US" sz="800" i="1" dirty="0" smtClean="0">
                <a:latin typeface="Tahoma" panose="020B0604030504040204" pitchFamily="34" charset="0"/>
                <a:ea typeface="Tahoma" panose="020B0604030504040204" pitchFamily="34" charset="0"/>
                <a:cs typeface="Tahoma" panose="020B0604030504040204" pitchFamily="34" charset="0"/>
              </a:rPr>
              <a:t>America </a:t>
            </a:r>
            <a:r>
              <a:rPr lang="ro-RO" sz="800" i="1" dirty="0" smtClean="0">
                <a:latin typeface="Tahoma" panose="020B0604030504040204" pitchFamily="34" charset="0"/>
                <a:ea typeface="Tahoma" panose="020B0604030504040204" pitchFamily="34" charset="0"/>
                <a:cs typeface="Tahoma" panose="020B0604030504040204" pitchFamily="34" charset="0"/>
              </a:rPr>
              <a:t>Latină </a:t>
            </a:r>
            <a:r>
              <a:rPr lang="en-US" sz="800" i="1" dirty="0" smtClean="0">
                <a:latin typeface="Tahoma" panose="020B0604030504040204" pitchFamily="34" charset="0"/>
                <a:ea typeface="Tahoma" panose="020B0604030504040204" pitchFamily="34" charset="0"/>
                <a:cs typeface="Tahoma" panose="020B0604030504040204" pitchFamily="34" charset="0"/>
              </a:rPr>
              <a:t>= 12</a:t>
            </a:r>
            <a:r>
              <a:rPr lang="ro-RO" sz="800" i="1" dirty="0" smtClean="0">
                <a:latin typeface="Tahoma" panose="020B0604030504040204" pitchFamily="34" charset="0"/>
                <a:ea typeface="Tahoma" panose="020B0604030504040204" pitchFamily="34" charset="0"/>
                <a:cs typeface="Tahoma" panose="020B0604030504040204" pitchFamily="34" charset="0"/>
              </a:rPr>
              <a:t>.</a:t>
            </a:r>
            <a:r>
              <a:rPr lang="en-US" sz="800" i="1" dirty="0" smtClean="0">
                <a:latin typeface="Tahoma" panose="020B0604030504040204" pitchFamily="34" charset="0"/>
                <a:ea typeface="Tahoma" panose="020B0604030504040204" pitchFamily="34" charset="0"/>
                <a:cs typeface="Tahoma" panose="020B0604030504040204" pitchFamily="34" charset="0"/>
              </a:rPr>
              <a:t>117</a:t>
            </a:r>
            <a:r>
              <a:rPr lang="en-US" sz="800" i="1" dirty="0">
                <a:latin typeface="Tahoma" panose="020B0604030504040204" pitchFamily="34" charset="0"/>
                <a:ea typeface="Tahoma" panose="020B0604030504040204" pitchFamily="34" charset="0"/>
                <a:cs typeface="Tahoma" panose="020B0604030504040204" pitchFamily="34" charset="0"/>
              </a:rPr>
              <a:t>, Africa = </a:t>
            </a:r>
            <a:r>
              <a:rPr lang="en-US" sz="800" i="1" dirty="0" smtClean="0">
                <a:latin typeface="Tahoma" panose="020B0604030504040204" pitchFamily="34" charset="0"/>
                <a:ea typeface="Tahoma" panose="020B0604030504040204" pitchFamily="34" charset="0"/>
                <a:cs typeface="Tahoma" panose="020B0604030504040204" pitchFamily="34" charset="0"/>
              </a:rPr>
              <a:t>6</a:t>
            </a:r>
            <a:r>
              <a:rPr lang="ro-RO" sz="800" i="1" dirty="0" smtClean="0">
                <a:latin typeface="Tahoma" panose="020B0604030504040204" pitchFamily="34" charset="0"/>
                <a:ea typeface="Tahoma" panose="020B0604030504040204" pitchFamily="34" charset="0"/>
                <a:cs typeface="Tahoma" panose="020B0604030504040204" pitchFamily="34" charset="0"/>
              </a:rPr>
              <a:t>.</a:t>
            </a:r>
            <a:r>
              <a:rPr lang="en-US" sz="800" i="1" dirty="0" smtClean="0">
                <a:latin typeface="Tahoma" panose="020B0604030504040204" pitchFamily="34" charset="0"/>
                <a:ea typeface="Tahoma" panose="020B0604030504040204" pitchFamily="34" charset="0"/>
                <a:cs typeface="Tahoma" panose="020B0604030504040204" pitchFamily="34" charset="0"/>
              </a:rPr>
              <a:t>065.</a:t>
            </a:r>
            <a:r>
              <a:rPr lang="ro-RO" sz="800" i="1" dirty="0" smtClean="0">
                <a:latin typeface="Tahoma" panose="020B0604030504040204" pitchFamily="34" charset="0"/>
                <a:ea typeface="Tahoma" panose="020B0604030504040204" pitchFamily="34" charset="0"/>
                <a:cs typeface="Tahoma" panose="020B0604030504040204" pitchFamily="34" charset="0"/>
              </a:rPr>
              <a:t> </a:t>
            </a:r>
            <a:r>
              <a:rPr lang="en-US" sz="800" i="1" dirty="0" smtClean="0">
                <a:latin typeface="Tahoma" panose="020B0604030504040204" pitchFamily="34" charset="0"/>
                <a:ea typeface="Tahoma" panose="020B0604030504040204" pitchFamily="34" charset="0"/>
                <a:cs typeface="Tahoma" panose="020B0604030504040204" pitchFamily="34" charset="0"/>
              </a:rPr>
              <a:t>Not</a:t>
            </a:r>
            <a:r>
              <a:rPr lang="ro-RO" sz="800" i="1" dirty="0" smtClean="0">
                <a:latin typeface="Tahoma" panose="020B0604030504040204" pitchFamily="34" charset="0"/>
                <a:ea typeface="Tahoma" panose="020B0604030504040204" pitchFamily="34" charset="0"/>
                <a:cs typeface="Tahoma" panose="020B0604030504040204" pitchFamily="34" charset="0"/>
              </a:rPr>
              <a:t>ă</a:t>
            </a:r>
            <a:r>
              <a:rPr lang="en-US" sz="800" i="1" dirty="0" smtClean="0">
                <a:latin typeface="Tahoma" panose="020B0604030504040204" pitchFamily="34" charset="0"/>
                <a:ea typeface="Tahoma" panose="020B0604030504040204" pitchFamily="34" charset="0"/>
                <a:cs typeface="Tahoma" panose="020B0604030504040204" pitchFamily="34" charset="0"/>
              </a:rPr>
              <a:t>: </a:t>
            </a:r>
            <a:r>
              <a:rPr lang="ro-RO" sz="800" i="1" dirty="0" smtClean="0">
                <a:latin typeface="Tahoma" panose="020B0604030504040204" pitchFamily="34" charset="0"/>
                <a:ea typeface="Tahoma" panose="020B0604030504040204" pitchFamily="34" charset="0"/>
                <a:cs typeface="Tahoma" panose="020B0604030504040204" pitchFamily="34" charset="0"/>
              </a:rPr>
              <a:t>Pentru media africană reprezintă numai Africa de Sud și Nigeria (vorbitori de engleză)</a:t>
            </a:r>
          </a:p>
          <a:p>
            <a:pPr>
              <a:lnSpc>
                <a:spcPct val="100000"/>
              </a:lnSpc>
              <a:spcBef>
                <a:spcPts val="0"/>
              </a:spcBef>
            </a:pPr>
            <a:r>
              <a:rPr lang="ro-RO" sz="800" i="1" dirty="0" smtClean="0">
                <a:latin typeface="Tahoma" panose="020B0604030504040204" pitchFamily="34" charset="0"/>
                <a:ea typeface="Tahoma" panose="020B0604030504040204" pitchFamily="34" charset="0"/>
                <a:cs typeface="Tahoma" panose="020B0604030504040204" pitchFamily="34" charset="0"/>
              </a:rPr>
              <a:t> și </a:t>
            </a:r>
            <a:r>
              <a:rPr lang="en-US" sz="800" i="1" dirty="0" smtClean="0">
                <a:latin typeface="Tahoma" panose="020B0604030504040204" pitchFamily="34" charset="0"/>
                <a:ea typeface="Tahoma" panose="020B0604030504040204" pitchFamily="34" charset="0"/>
                <a:cs typeface="Tahoma" panose="020B0604030504040204" pitchFamily="34" charset="0"/>
              </a:rPr>
              <a:t>Kenya</a:t>
            </a:r>
            <a:r>
              <a:rPr lang="ro-RO" sz="800" i="1"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mj-lt"/>
            </a:endParaRPr>
          </a:p>
        </p:txBody>
      </p:sp>
      <p:pic>
        <p:nvPicPr>
          <p:cNvPr id="7" name="I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pic>
        <p:nvPicPr>
          <p:cNvPr id="4098" name="Picture 2" descr="C:\Users\Raluca Radu\Desktop\social media pe continen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77" y="2200204"/>
            <a:ext cx="12071223" cy="312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577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39976" y="730527"/>
            <a:ext cx="10740164" cy="972000"/>
          </a:xfrm>
        </p:spPr>
        <p:txBody>
          <a:bodyPr/>
          <a:lstStyle/>
          <a:p>
            <a:r>
              <a:rPr lang="ro-RO" sz="4000" b="1" dirty="0" smtClean="0">
                <a:latin typeface="Calibri" panose="020F0502020204030204" pitchFamily="34" charset="0"/>
                <a:ea typeface="Segoe UI Emoji" panose="020B0502040204020203" pitchFamily="34" charset="0"/>
                <a:cs typeface="Calibri" panose="020F0502020204030204" pitchFamily="34" charset="0"/>
              </a:rPr>
              <a:t>Sursele de informare pe </a:t>
            </a:r>
            <a:r>
              <a:rPr lang="ro-RO" sz="4000" b="1" i="1" dirty="0" smtClean="0">
                <a:latin typeface="Calibri" panose="020F0502020204030204" pitchFamily="34" charset="0"/>
                <a:ea typeface="Segoe UI Emoji" panose="020B0502040204020203" pitchFamily="34" charset="0"/>
                <a:cs typeface="Calibri" panose="020F0502020204030204" pitchFamily="34" charset="0"/>
              </a:rPr>
              <a:t>social media</a:t>
            </a:r>
            <a:endParaRPr lang="en-US" sz="4000" b="1" i="1" dirty="0">
              <a:latin typeface="Calibri" panose="020F0502020204030204" pitchFamily="34" charset="0"/>
              <a:ea typeface="Segoe UI Emoji" panose="020B0502040204020203" pitchFamily="34" charset="0"/>
              <a:cs typeface="Calibri" panose="020F0502020204030204" pitchFamily="34" charset="0"/>
            </a:endParaRPr>
          </a:p>
        </p:txBody>
      </p:sp>
      <p:sp>
        <p:nvSpPr>
          <p:cNvPr id="3" name="Substituent conținut 2"/>
          <p:cNvSpPr>
            <a:spLocks noGrp="1"/>
          </p:cNvSpPr>
          <p:nvPr>
            <p:ph idx="1"/>
          </p:nvPr>
        </p:nvSpPr>
        <p:spPr>
          <a:xfrm>
            <a:off x="579323" y="1347138"/>
            <a:ext cx="10849768" cy="1221518"/>
          </a:xfrm>
        </p:spPr>
        <p:txBody>
          <a:bodyPr>
            <a:noAutofit/>
          </a:bodyPr>
          <a:lstStyle/>
          <a:p>
            <a:r>
              <a:rPr lang="vi-VN" b="1" dirty="0" smtClean="0">
                <a:latin typeface="Calibri" panose="020F0502020204030204" pitchFamily="34" charset="0"/>
                <a:cs typeface="Calibri" panose="020F0502020204030204" pitchFamily="34" charset="0"/>
              </a:rPr>
              <a:t>Ce </a:t>
            </a:r>
            <a:r>
              <a:rPr lang="vi-VN" b="1" dirty="0">
                <a:latin typeface="Calibri" panose="020F0502020204030204" pitchFamily="34" charset="0"/>
                <a:cs typeface="Calibri" panose="020F0502020204030204" pitchFamily="34" charset="0"/>
              </a:rPr>
              <a:t>surse sunt urmărite cu cea mai mare atenție pentru știri, în rețelele de socializare </a:t>
            </a:r>
          </a:p>
          <a:p>
            <a:r>
              <a:rPr lang="ro-RO" dirty="0" smtClean="0">
                <a:latin typeface="+mj-lt"/>
                <a:cs typeface="Segoe UI" panose="020B0502040204020203" pitchFamily="34" charset="0"/>
              </a:rPr>
              <a:t>Toate piețele</a:t>
            </a:r>
          </a:p>
          <a:p>
            <a:r>
              <a:rPr lang="vi-VN" dirty="0" smtClean="0">
                <a:latin typeface="+mj-lt"/>
                <a:cs typeface="Segoe UI" panose="020B0502040204020203" pitchFamily="34" charset="0"/>
              </a:rPr>
              <a:t> </a:t>
            </a:r>
            <a:endParaRPr lang="vi-VN" dirty="0">
              <a:latin typeface="+mj-lt"/>
              <a:cs typeface="Segoe UI" panose="020B0502040204020203" pitchFamily="34" charset="0"/>
            </a:endParaRPr>
          </a:p>
          <a:p>
            <a:endParaRPr lang="ro-RO" dirty="0" smtClean="0">
              <a:latin typeface="+mj-lt"/>
              <a:cs typeface="Segoe UI" panose="020B0502040204020203" pitchFamily="34" charset="0"/>
            </a:endParaRPr>
          </a:p>
          <a:p>
            <a:endParaRPr lang="ro-RO" sz="2000" dirty="0"/>
          </a:p>
          <a:p>
            <a:endParaRPr lang="ro-RO" sz="2000" dirty="0" smtClean="0"/>
          </a:p>
          <a:p>
            <a:endParaRPr lang="ro-RO" sz="2000" dirty="0"/>
          </a:p>
          <a:p>
            <a:endParaRPr lang="ro-RO" sz="2000" dirty="0" smtClean="0"/>
          </a:p>
          <a:p>
            <a:endParaRPr lang="ro-RO" sz="2000" dirty="0" smtClean="0"/>
          </a:p>
          <a:p>
            <a:endParaRPr lang="ro-RO" sz="2000" dirty="0"/>
          </a:p>
          <a:p>
            <a:endParaRPr lang="ro-RO" sz="2000" dirty="0" smtClean="0"/>
          </a:p>
          <a:p>
            <a:endParaRPr lang="ro-RO" sz="800" i="1" dirty="0" smtClean="0">
              <a:latin typeface="Tahoma" panose="020B0604030504040204" pitchFamily="34" charset="0"/>
              <a:ea typeface="Tahoma" panose="020B0604030504040204" pitchFamily="34" charset="0"/>
              <a:cs typeface="Tahoma" panose="020B0604030504040204" pitchFamily="34" charset="0"/>
            </a:endParaRPr>
          </a:p>
          <a:p>
            <a:r>
              <a:rPr lang="vi-VN" sz="800" i="1" dirty="0" smtClean="0">
                <a:latin typeface="Tahoma" panose="020B0604030504040204" pitchFamily="34" charset="0"/>
                <a:ea typeface="Tahoma" panose="020B0604030504040204" pitchFamily="34" charset="0"/>
                <a:cs typeface="Tahoma" panose="020B0604030504040204" pitchFamily="34" charset="0"/>
              </a:rPr>
              <a:t>[</a:t>
            </a:r>
            <a:r>
              <a:rPr lang="vi-VN" sz="800" i="1" dirty="0">
                <a:latin typeface="Tahoma" panose="020B0604030504040204" pitchFamily="34" charset="0"/>
                <a:ea typeface="Tahoma" panose="020B0604030504040204" pitchFamily="34" charset="0"/>
                <a:cs typeface="Tahoma" panose="020B0604030504040204" pitchFamily="34" charset="0"/>
              </a:rPr>
              <a:t>Q12_Social_sources] Ați spus că folosiți &lt;rețelele de socializare&gt; pentru știri. Când vine vorba de știri pe &lt;rețelele de socializare&gt;, ce surse urmăriți cu cea mai mare atenție, dintre următoarele? Twitter / </a:t>
            </a:r>
            <a:endParaRPr lang="ro-RO" sz="800" i="1" smtClean="0">
              <a:latin typeface="Tahoma" panose="020B0604030504040204" pitchFamily="34" charset="0"/>
              <a:ea typeface="Tahoma" panose="020B0604030504040204" pitchFamily="34" charset="0"/>
              <a:cs typeface="Tahoma" panose="020B0604030504040204" pitchFamily="34" charset="0"/>
            </a:endParaRPr>
          </a:p>
          <a:p>
            <a:r>
              <a:rPr lang="vi-VN" sz="800" i="1" smtClean="0">
                <a:latin typeface="Tahoma" panose="020B0604030504040204" pitchFamily="34" charset="0"/>
                <a:ea typeface="Tahoma" panose="020B0604030504040204" pitchFamily="34" charset="0"/>
                <a:cs typeface="Tahoma" panose="020B0604030504040204" pitchFamily="34" charset="0"/>
              </a:rPr>
              <a:t>Facebook </a:t>
            </a:r>
            <a:r>
              <a:rPr lang="vi-VN" sz="800" i="1" dirty="0">
                <a:latin typeface="Tahoma" panose="020B0604030504040204" pitchFamily="34" charset="0"/>
                <a:ea typeface="Tahoma" panose="020B0604030504040204" pitchFamily="34" charset="0"/>
                <a:cs typeface="Tahoma" panose="020B0604030504040204" pitchFamily="34" charset="0"/>
              </a:rPr>
              <a:t>/ YouTube / Instagram / Snapchat / TikTok pentru știri, în toate piețele: 6.338 / 28.762 / 15.663 / 6.570 / 924 / 1.500.</a:t>
            </a:r>
          </a:p>
          <a:p>
            <a:pPr lvl="1"/>
            <a:endParaRPr lang="en-US" sz="2800" dirty="0">
              <a:latin typeface="+mj-lt"/>
            </a:endParaRPr>
          </a:p>
        </p:txBody>
      </p:sp>
      <p:pic>
        <p:nvPicPr>
          <p:cNvPr id="7" name="I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5289" y="18960"/>
            <a:ext cx="679704" cy="70104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4979" y="50750"/>
            <a:ext cx="868224" cy="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ine 8" descr="C:\Users\Raluca Radu\Desktop\surse social.JPG"/>
          <p:cNvPicPr/>
          <p:nvPr/>
        </p:nvPicPr>
        <p:blipFill>
          <a:blip r:embed="rId4">
            <a:extLst>
              <a:ext uri="{28A0092B-C50C-407E-A947-70E740481C1C}">
                <a14:useLocalDpi xmlns:a14="http://schemas.microsoft.com/office/drawing/2010/main" val="0"/>
              </a:ext>
            </a:extLst>
          </a:blip>
          <a:srcRect/>
          <a:stretch>
            <a:fillRect/>
          </a:stretch>
        </p:blipFill>
        <p:spPr bwMode="auto">
          <a:xfrm>
            <a:off x="586157" y="2110154"/>
            <a:ext cx="10303676" cy="3835296"/>
          </a:xfrm>
          <a:prstGeom prst="rect">
            <a:avLst/>
          </a:prstGeom>
          <a:noFill/>
          <a:ln>
            <a:noFill/>
          </a:ln>
        </p:spPr>
      </p:pic>
      <p:pic>
        <p:nvPicPr>
          <p:cNvPr id="6"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2140" y="5822151"/>
            <a:ext cx="1188000" cy="246599"/>
          </a:xfrm>
          <a:prstGeom prst="rect">
            <a:avLst/>
          </a:prstGeom>
        </p:spPr>
      </p:pic>
    </p:spTree>
    <p:extLst>
      <p:ext uri="{BB962C8B-B14F-4D97-AF65-F5344CB8AC3E}">
        <p14:creationId xmlns:p14="http://schemas.microsoft.com/office/powerpoint/2010/main" val="28510493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363636"/>
      </a:dk1>
      <a:lt1>
        <a:srgbClr val="FFFFFF"/>
      </a:lt1>
      <a:dk2>
        <a:srgbClr val="002147"/>
      </a:dk2>
      <a:lt2>
        <a:srgbClr val="E7E6E6"/>
      </a:lt2>
      <a:accent1>
        <a:srgbClr val="FE6900"/>
      </a:accent1>
      <a:accent2>
        <a:srgbClr val="01B2BE"/>
      </a:accent2>
      <a:accent3>
        <a:srgbClr val="B2135F"/>
      </a:accent3>
      <a:accent4>
        <a:srgbClr val="E0D2E4"/>
      </a:accent4>
      <a:accent5>
        <a:srgbClr val="DBDFE6"/>
      </a:accent5>
      <a:accent6>
        <a:srgbClr val="7CACBA"/>
      </a:accent6>
      <a:hlink>
        <a:srgbClr val="FFFFFF"/>
      </a:hlink>
      <a:folHlink>
        <a:srgbClr val="00214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Reuters Institute">
      <a:dk1>
        <a:srgbClr val="002147"/>
      </a:dk1>
      <a:lt1>
        <a:srgbClr val="FFFFFF"/>
      </a:lt1>
      <a:dk2>
        <a:srgbClr val="002147"/>
      </a:dk2>
      <a:lt2>
        <a:srgbClr val="FFFFFF"/>
      </a:lt2>
      <a:accent1>
        <a:srgbClr val="002147"/>
      </a:accent1>
      <a:accent2>
        <a:srgbClr val="FE6900"/>
      </a:accent2>
      <a:accent3>
        <a:srgbClr val="01B2BE"/>
      </a:accent3>
      <a:accent4>
        <a:srgbClr val="B2135F"/>
      </a:accent4>
      <a:accent5>
        <a:srgbClr val="7CACBA"/>
      </a:accent5>
      <a:accent6>
        <a:srgbClr val="E0D2E4"/>
      </a:accent6>
      <a:hlink>
        <a:srgbClr val="FFFFFF"/>
      </a:hlink>
      <a:folHlink>
        <a:srgbClr val="00214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1664</Words>
  <Application>Microsoft Office PowerPoint</Application>
  <PresentationFormat>Particularizare</PresentationFormat>
  <Paragraphs>379</Paragraphs>
  <Slides>22</Slides>
  <Notes>12</Notes>
  <HiddenSlides>0</HiddenSlides>
  <MMClips>0</MMClips>
  <ScaleCrop>false</ScaleCrop>
  <HeadingPairs>
    <vt:vector size="4" baseType="variant">
      <vt:variant>
        <vt:lpstr>Temă</vt:lpstr>
      </vt:variant>
      <vt:variant>
        <vt:i4>2</vt:i4>
      </vt:variant>
      <vt:variant>
        <vt:lpstr>Titluri diapozitive</vt:lpstr>
      </vt:variant>
      <vt:variant>
        <vt:i4>22</vt:i4>
      </vt:variant>
    </vt:vector>
  </HeadingPairs>
  <TitlesOfParts>
    <vt:vector size="24" baseType="lpstr">
      <vt:lpstr>Office Theme</vt:lpstr>
      <vt:lpstr>2_Office Theme</vt:lpstr>
      <vt:lpstr>Reuters Institute  Digital News Report 2021  ediția a 10-a</vt:lpstr>
      <vt:lpstr>Studiul  Digital News Report</vt:lpstr>
      <vt:lpstr>Prezentare PowerPoint</vt:lpstr>
      <vt:lpstr>Metodologie</vt:lpstr>
      <vt:lpstr>Metodologie</vt:lpstr>
      <vt:lpstr>Tendințe globale</vt:lpstr>
      <vt:lpstr>Sursele de informație</vt:lpstr>
      <vt:lpstr>Utilizarea rețelelor de socializare</vt:lpstr>
      <vt:lpstr>Sursele de informare pe social media</vt:lpstr>
      <vt:lpstr>Sursele percepute ale dezinformării</vt:lpstr>
      <vt:lpstr>În aproape toate țările crește încrederea în știri</vt:lpstr>
      <vt:lpstr>Plată pentru informație online</vt:lpstr>
      <vt:lpstr>România: Sursele de informație și opinie</vt:lpstr>
      <vt:lpstr>Sursele de informare din ultima săptămână</vt:lpstr>
      <vt:lpstr>Prezentare PowerPoint</vt:lpstr>
      <vt:lpstr>Prezentare PowerPoint</vt:lpstr>
      <vt:lpstr>Sursele de știri, ultima săptămână: România</vt:lpstr>
      <vt:lpstr>Coronavirusul și timpul probabil sunt  cele mai importante subiecte locale</vt:lpstr>
      <vt:lpstr>Motoarele de căutare sunt principala sursă  pentru subiecte locale</vt:lpstr>
      <vt:lpstr>Motoarele de căutare sunt principala sursă  pentru subiecte locale</vt:lpstr>
      <vt:lpstr>Jurnalismul făcut în tihnă</vt:lpstr>
      <vt:lpstr>Reuters Institute  Digital News Report 2021  ediția a 10-a</vt:lpstr>
    </vt:vector>
  </TitlesOfParts>
  <Company>DJE Holdings,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Arvidsson, Christian</dc:creator>
  <cp:lastModifiedBy>Raluca Radu</cp:lastModifiedBy>
  <cp:revision>1510</cp:revision>
  <cp:lastPrinted>2017-06-14T13:09:40Z</cp:lastPrinted>
  <dcterms:created xsi:type="dcterms:W3CDTF">2014-06-10T10:39:37Z</dcterms:created>
  <dcterms:modified xsi:type="dcterms:W3CDTF">2021-06-22T12:29:28Z</dcterms:modified>
</cp:coreProperties>
</file>