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26" r:id="rId2"/>
    <p:sldId id="2126" r:id="rId3"/>
    <p:sldId id="2196" r:id="rId4"/>
    <p:sldId id="2197" r:id="rId5"/>
    <p:sldId id="2198" r:id="rId6"/>
    <p:sldId id="2199" r:id="rId7"/>
    <p:sldId id="2200" r:id="rId8"/>
    <p:sldId id="2201" r:id="rId9"/>
    <p:sldId id="2202" r:id="rId10"/>
    <p:sldId id="214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38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B46"/>
    <a:srgbClr val="FFFFFF"/>
    <a:srgbClr val="363636"/>
    <a:srgbClr val="C00000"/>
    <a:srgbClr val="30D75C"/>
    <a:srgbClr val="207F38"/>
    <a:srgbClr val="CED009"/>
    <a:srgbClr val="238AFF"/>
    <a:srgbClr val="00909B"/>
    <a:srgbClr val="031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0314" autoAdjust="0"/>
    <p:restoredTop sz="87407" autoAdjust="0"/>
  </p:normalViewPr>
  <p:slideViewPr>
    <p:cSldViewPr snapToGrid="0" showGuides="1">
      <p:cViewPr>
        <p:scale>
          <a:sx n="100" d="100"/>
          <a:sy n="100" d="100"/>
        </p:scale>
        <p:origin x="-706" y="408"/>
      </p:cViewPr>
      <p:guideLst>
        <p:guide orient="horz" pos="2160"/>
        <p:guide orient="horz" pos="385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0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33506-A79E-4108-990C-89844DCC6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213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C9EF2-03E5-4E82-A0A2-F448F6C8482F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AB53-D344-45E5-872F-9DEDC3A08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06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1AB53-D344-45E5-872F-9DEDC3A08ED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72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1AB53-D344-45E5-872F-9DEDC3A08ED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7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1AB53-D344-45E5-872F-9DEDC3A08ED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907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2" name="Google Shape;982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6" name="Google Shape;996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de1004ee6c_6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9" name="Google Shape;1009;gde1004ee6c_6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gde1004ee6c_6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2" name="Google Shape;1022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7" name="Google Shape;1037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2" name="Google Shape;1052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/>
          <a:lstStyle/>
          <a:p>
            <a:r>
              <a:rPr lang="en-GB"/>
              <a:t>RISJ Digital News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/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16075"/>
            <a:ext cx="10740164" cy="1873531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3633606"/>
            <a:ext cx="10740164" cy="173106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/>
          <a:lstStyle/>
          <a:p>
            <a:r>
              <a:rPr lang="en-GB"/>
              <a:t>RISJ Digital News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/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6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16075"/>
            <a:ext cx="10740164" cy="1873531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3633606"/>
            <a:ext cx="10740164" cy="173106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RISJ Digital News Report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/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95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2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2"/>
          <p:cNvSpPr txBox="1">
            <a:spLocks noGrp="1"/>
          </p:cNvSpPr>
          <p:nvPr>
            <p:ph type="body" idx="1"/>
          </p:nvPr>
        </p:nvSpPr>
        <p:spPr>
          <a:xfrm>
            <a:off x="239184" y="6255560"/>
            <a:ext cx="8545115" cy="48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79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 b="1">
                <a:solidFill>
                  <a:schemeClr val="dk1"/>
                </a:solidFill>
              </a:defRPr>
            </a:lvl1pPr>
            <a:lvl2pPr marL="914400" lvl="1" indent="-2730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 sz="700" b="1" i="1">
                <a:solidFill>
                  <a:schemeClr val="dk1"/>
                </a:solidFill>
              </a:defRPr>
            </a:lvl2pPr>
            <a:lvl3pPr marL="1371600" lvl="2" indent="-279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 b="1">
                <a:solidFill>
                  <a:schemeClr val="dk1"/>
                </a:solidFill>
              </a:defRPr>
            </a:lvl3pPr>
            <a:lvl4pPr marL="1828800" lvl="3" indent="-279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 b="1">
                <a:solidFill>
                  <a:schemeClr val="dk1"/>
                </a:solidFill>
              </a:defRPr>
            </a:lvl4pPr>
            <a:lvl5pPr marL="2286000" lvl="4" indent="-279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 b="1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2"/>
          <p:cNvSpPr txBox="1">
            <a:spLocks noGrp="1"/>
          </p:cNvSpPr>
          <p:nvPr>
            <p:ph type="body" idx="2"/>
          </p:nvPr>
        </p:nvSpPr>
        <p:spPr>
          <a:xfrm>
            <a:off x="527051" y="620713"/>
            <a:ext cx="11137900" cy="292100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1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1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1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1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2"/>
          <p:cNvSpPr txBox="1">
            <a:spLocks noGrp="1"/>
          </p:cNvSpPr>
          <p:nvPr>
            <p:ph type="title"/>
          </p:nvPr>
        </p:nvSpPr>
        <p:spPr>
          <a:xfrm>
            <a:off x="720000" y="504000"/>
            <a:ext cx="10740164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2"/>
          <p:cNvSpPr/>
          <p:nvPr/>
        </p:nvSpPr>
        <p:spPr>
          <a:xfrm>
            <a:off x="11867604" y="6540299"/>
            <a:ext cx="30649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z="800">
                <a:solidFill>
                  <a:srgbClr val="A7A9A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rgbClr val="A7A9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20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/>
          <a:lstStyle/>
          <a:p>
            <a:r>
              <a:rPr lang="en-GB"/>
              <a:t>RISJ Digital News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/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01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/>
          <a:lstStyle/>
          <a:p>
            <a:r>
              <a:rPr lang="en-GB"/>
              <a:t>RISJ Digital News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/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3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/>
          <a:lstStyle/>
          <a:p>
            <a:r>
              <a:rPr lang="en-GB"/>
              <a:t>RISJ Digital News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/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0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63" y="504000"/>
            <a:ext cx="5235575" cy="972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5963" y="1620000"/>
            <a:ext cx="5235575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RISJ Digital News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>
            <a:noAutofit/>
          </a:bodyPr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6240463" y="504001"/>
            <a:ext cx="5219700" cy="546733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15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63" y="504000"/>
            <a:ext cx="10744200" cy="972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RISJ Digital News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>
            <a:noAutofit/>
          </a:bodyPr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6240463" y="1616075"/>
            <a:ext cx="5219700" cy="4355264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723900" y="1616075"/>
            <a:ext cx="5219700" cy="4355264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9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63" y="504000"/>
            <a:ext cx="5235575" cy="972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5963" y="1620000"/>
            <a:ext cx="5235575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RISJ Digital News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>
            <a:noAutofit/>
          </a:bodyPr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6240463" y="504002"/>
            <a:ext cx="5319712" cy="268116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6240463" y="3430081"/>
            <a:ext cx="5319712" cy="268116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52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RISJ Digital News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>
            <a:noAutofit/>
          </a:bodyPr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20000" y="1616075"/>
            <a:ext cx="3420000" cy="1980000"/>
          </a:xfrm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376087" y="1616075"/>
            <a:ext cx="3420000" cy="1980000"/>
          </a:xfrm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32174" y="1616075"/>
            <a:ext cx="3420000" cy="1980000"/>
          </a:xfrm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3" y="3780000"/>
            <a:ext cx="3432027" cy="1538760"/>
          </a:xfrm>
        </p:spPr>
        <p:txBody>
          <a:bodyPr lIns="36000" rIns="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376087" y="3780000"/>
            <a:ext cx="3427990" cy="1538760"/>
          </a:xfrm>
        </p:spPr>
        <p:txBody>
          <a:bodyPr lIns="36000" rIns="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8032174" y="3780000"/>
            <a:ext cx="3427990" cy="1538760"/>
          </a:xfrm>
        </p:spPr>
        <p:txBody>
          <a:bodyPr lIns="36000" rIns="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00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972000"/>
            <a:ext cx="10515600" cy="122151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RISJ Digital News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>
            <a:noAutofit/>
          </a:bodyPr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18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504000"/>
            <a:ext cx="10740164" cy="97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620000"/>
            <a:ext cx="1074016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30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6" r:id="rId4"/>
    <p:sldLayoutId id="2147483663" r:id="rId5"/>
    <p:sldLayoutId id="2147483665" r:id="rId6"/>
    <p:sldLayoutId id="2147483664" r:id="rId7"/>
    <p:sldLayoutId id="2147483661" r:id="rId8"/>
    <p:sldLayoutId id="2147483659" r:id="rId9"/>
    <p:sldLayoutId id="2147483688" r:id="rId10"/>
    <p:sldLayoutId id="2147483692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002147"/>
          </a:solidFill>
          <a:latin typeface="TisaSansPro" panose="020B0504020101010102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isaSansPro" panose="020B0504020101010102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isaSansPro" panose="020B0504020101010102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isaSansPro" panose="020B0504020101010102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isaSansPro" panose="020B0504020101010102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isaSansPro" panose="020B0504020101010102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93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5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5" orient="horz" pos="1018" userDrawn="1">
          <p15:clr>
            <a:srgbClr val="F26B43"/>
          </p15:clr>
        </p15:guide>
        <p15:guide id="6" orient="horz" pos="3768" userDrawn="1">
          <p15:clr>
            <a:srgbClr val="F26B43"/>
          </p15:clr>
        </p15:guide>
        <p15:guide id="7" pos="3749" userDrawn="1">
          <p15:clr>
            <a:srgbClr val="F26B43"/>
          </p15:clr>
        </p15:guide>
        <p15:guide id="8" pos="39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7A82F209-2A0E-5848-8BB0-2F3F62553E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9"/>
          <a:stretch/>
        </p:blipFill>
        <p:spPr>
          <a:xfrm>
            <a:off x="0" y="0"/>
            <a:ext cx="121920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023" y="5656979"/>
            <a:ext cx="1424940" cy="699371"/>
          </a:xfrm>
          <a:prstGeom prst="rect">
            <a:avLst/>
          </a:prstGeom>
        </p:spPr>
      </p:pic>
      <p:sp>
        <p:nvSpPr>
          <p:cNvPr id="13" name="Subtitle 3"/>
          <p:cNvSpPr txBox="1">
            <a:spLocks/>
          </p:cNvSpPr>
          <p:nvPr/>
        </p:nvSpPr>
        <p:spPr>
          <a:xfrm>
            <a:off x="695325" y="5989638"/>
            <a:ext cx="9228604" cy="5859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GB" b="1" dirty="0">
                <a:solidFill>
                  <a:schemeClr val="bg1"/>
                </a:solidFill>
              </a:rPr>
              <a:t>@</a:t>
            </a:r>
            <a:r>
              <a:rPr lang="en-GB" b="1" dirty="0" err="1">
                <a:solidFill>
                  <a:schemeClr val="bg1"/>
                </a:solidFill>
              </a:rPr>
              <a:t>risj_oxford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16AF3E1-1DB9-5349-AB0D-4144CCD0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31" y="2587783"/>
            <a:ext cx="10707777" cy="1873531"/>
          </a:xfrm>
        </p:spPr>
        <p:txBody>
          <a:bodyPr/>
          <a:lstStyle/>
          <a:p>
            <a:r>
              <a:rPr lang="en-US" sz="5400" spc="-150" dirty="0">
                <a:latin typeface="TisaSansPro"/>
                <a:cs typeface="TisaSansPro"/>
              </a:rPr>
              <a:t>Reuters </a:t>
            </a:r>
            <a:r>
              <a:rPr lang="en-US" sz="5400" spc="-150" dirty="0"/>
              <a:t>Institute </a:t>
            </a:r>
            <a:br>
              <a:rPr lang="en-US" sz="5400" spc="-150" dirty="0"/>
            </a:br>
            <a:r>
              <a:rPr lang="en-US" sz="5400" spc="-150" dirty="0"/>
              <a:t>Digital News Report </a:t>
            </a:r>
            <a:r>
              <a:rPr lang="en-US" sz="5400" spc="-150" dirty="0" smtClean="0"/>
              <a:t>2021</a:t>
            </a:r>
            <a:r>
              <a:rPr lang="ro-RO" sz="5400" spc="-150" dirty="0" smtClean="0"/>
              <a:t/>
            </a:r>
            <a:br>
              <a:rPr lang="ro-RO" sz="5400" spc="-150" dirty="0" smtClean="0"/>
            </a:br>
            <a:r>
              <a:rPr lang="ro-RO" sz="5400" spc="-150" dirty="0"/>
              <a:t/>
            </a:r>
            <a:br>
              <a:rPr lang="ro-RO" sz="5400" spc="-150" dirty="0"/>
            </a:br>
            <a:r>
              <a:rPr lang="ro-RO" sz="3200" b="1" spc="-150" dirty="0" smtClean="0"/>
              <a:t>ediția a 10-a</a:t>
            </a:r>
            <a:endParaRPr lang="en-US" sz="3200" b="1" spc="-150" dirty="0"/>
          </a:p>
        </p:txBody>
      </p:sp>
      <p:sp>
        <p:nvSpPr>
          <p:cNvPr id="2" name="CasetăText 1"/>
          <p:cNvSpPr txBox="1"/>
          <p:nvPr/>
        </p:nvSpPr>
        <p:spPr>
          <a:xfrm>
            <a:off x="8839200" y="445477"/>
            <a:ext cx="3152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>
                <a:solidFill>
                  <a:schemeClr val="bg1"/>
                </a:solidFill>
              </a:rPr>
              <a:t>46 de piețe de media. România</a:t>
            </a:r>
          </a:p>
          <a:p>
            <a:r>
              <a:rPr lang="ro-RO" b="1" i="1" dirty="0" err="1" smtClean="0">
                <a:solidFill>
                  <a:schemeClr val="bg1"/>
                </a:solidFill>
              </a:rPr>
              <a:t>digitalnewsreport.org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9" name="I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3" y="5658541"/>
            <a:ext cx="679704" cy="70104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94" y="5665210"/>
            <a:ext cx="868224" cy="7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6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7A82F209-2A0E-5848-8BB0-2F3F62553E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9"/>
          <a:stretch/>
        </p:blipFill>
        <p:spPr>
          <a:xfrm>
            <a:off x="0" y="0"/>
            <a:ext cx="121920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023" y="5656979"/>
            <a:ext cx="1424940" cy="699371"/>
          </a:xfrm>
          <a:prstGeom prst="rect">
            <a:avLst/>
          </a:prstGeom>
        </p:spPr>
      </p:pic>
      <p:sp>
        <p:nvSpPr>
          <p:cNvPr id="13" name="Subtitle 3"/>
          <p:cNvSpPr txBox="1">
            <a:spLocks/>
          </p:cNvSpPr>
          <p:nvPr/>
        </p:nvSpPr>
        <p:spPr>
          <a:xfrm>
            <a:off x="695325" y="5989638"/>
            <a:ext cx="9228604" cy="5859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GB" b="1" dirty="0">
                <a:solidFill>
                  <a:schemeClr val="bg1"/>
                </a:solidFill>
              </a:rPr>
              <a:t>@</a:t>
            </a:r>
            <a:r>
              <a:rPr lang="en-GB" b="1" dirty="0" err="1">
                <a:solidFill>
                  <a:schemeClr val="bg1"/>
                </a:solidFill>
              </a:rPr>
              <a:t>risj_oxford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16AF3E1-1DB9-5349-AB0D-4144CCD0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31" y="2587783"/>
            <a:ext cx="10707777" cy="1873531"/>
          </a:xfrm>
        </p:spPr>
        <p:txBody>
          <a:bodyPr/>
          <a:lstStyle/>
          <a:p>
            <a:r>
              <a:rPr lang="en-US" sz="5400" spc="-150" dirty="0">
                <a:latin typeface="TisaSansPro"/>
                <a:cs typeface="TisaSansPro"/>
              </a:rPr>
              <a:t>Reuters </a:t>
            </a:r>
            <a:r>
              <a:rPr lang="en-US" sz="5400" spc="-150" dirty="0"/>
              <a:t>Institute </a:t>
            </a:r>
            <a:br>
              <a:rPr lang="en-US" sz="5400" spc="-150" dirty="0"/>
            </a:br>
            <a:r>
              <a:rPr lang="en-US" sz="5400" spc="-150" dirty="0"/>
              <a:t>Digital News Report </a:t>
            </a:r>
            <a:r>
              <a:rPr lang="en-US" sz="5400" spc="-150" dirty="0" smtClean="0"/>
              <a:t>2021</a:t>
            </a:r>
            <a:r>
              <a:rPr lang="ro-RO" sz="5400" spc="-150" dirty="0" smtClean="0"/>
              <a:t/>
            </a:r>
            <a:br>
              <a:rPr lang="ro-RO" sz="5400" spc="-150" dirty="0" smtClean="0"/>
            </a:br>
            <a:r>
              <a:rPr lang="ro-RO" sz="5400" spc="-150" dirty="0"/>
              <a:t/>
            </a:r>
            <a:br>
              <a:rPr lang="ro-RO" sz="5400" spc="-150" dirty="0"/>
            </a:br>
            <a:r>
              <a:rPr lang="ro-RO" sz="3200" b="1" spc="-150" dirty="0" smtClean="0"/>
              <a:t>ediția a 10-a</a:t>
            </a:r>
            <a:endParaRPr lang="en-US" sz="3200" b="1" spc="-150" dirty="0"/>
          </a:p>
        </p:txBody>
      </p:sp>
      <p:sp>
        <p:nvSpPr>
          <p:cNvPr id="2" name="CasetăText 1"/>
          <p:cNvSpPr txBox="1"/>
          <p:nvPr/>
        </p:nvSpPr>
        <p:spPr>
          <a:xfrm>
            <a:off x="8839200" y="445477"/>
            <a:ext cx="3152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>
                <a:solidFill>
                  <a:schemeClr val="bg1"/>
                </a:solidFill>
              </a:rPr>
              <a:t>46 de piețe de media. România</a:t>
            </a:r>
          </a:p>
          <a:p>
            <a:r>
              <a:rPr lang="ro-RO" b="1" i="1" dirty="0" err="1" smtClean="0">
                <a:solidFill>
                  <a:schemeClr val="bg1"/>
                </a:solidFill>
              </a:rPr>
              <a:t>digitalnewsreport.org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9" name="I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3" y="5658541"/>
            <a:ext cx="679704" cy="70104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94" y="5665210"/>
            <a:ext cx="868224" cy="7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25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0FB7FD30-2446-4DEC-8D60-E9B0BBC654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-4019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023" y="5656979"/>
            <a:ext cx="1424940" cy="699371"/>
          </a:xfrm>
          <a:prstGeom prst="rect">
            <a:avLst/>
          </a:prstGeom>
        </p:spPr>
      </p:pic>
      <p:sp>
        <p:nvSpPr>
          <p:cNvPr id="13" name="Subtitle 3"/>
          <p:cNvSpPr txBox="1">
            <a:spLocks/>
          </p:cNvSpPr>
          <p:nvPr/>
        </p:nvSpPr>
        <p:spPr>
          <a:xfrm>
            <a:off x="695325" y="5989638"/>
            <a:ext cx="9228604" cy="5859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GB" b="1" dirty="0">
                <a:solidFill>
                  <a:schemeClr val="bg1"/>
                </a:solidFill>
              </a:rPr>
              <a:t>@</a:t>
            </a:r>
            <a:r>
              <a:rPr lang="en-GB" b="1" dirty="0" err="1">
                <a:solidFill>
                  <a:schemeClr val="bg1"/>
                </a:solidFill>
              </a:rPr>
              <a:t>isj_oxford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16AF3E1-1DB9-5349-AB0D-4144CCD0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13" y="1891724"/>
            <a:ext cx="11341852" cy="1873531"/>
          </a:xfrm>
        </p:spPr>
        <p:txBody>
          <a:bodyPr/>
          <a:lstStyle/>
          <a:p>
            <a:pPr algn="r"/>
            <a:r>
              <a:rPr lang="ro-RO" sz="7200" spc="-150" dirty="0" smtClean="0">
                <a:latin typeface="TisaSansPro"/>
                <a:cs typeface="TisaSansPro"/>
              </a:rPr>
              <a:t>România:</a:t>
            </a:r>
            <a:br>
              <a:rPr lang="ro-RO" sz="7200" spc="-150" dirty="0" smtClean="0">
                <a:latin typeface="TisaSansPro"/>
                <a:cs typeface="TisaSansPro"/>
              </a:rPr>
            </a:br>
            <a:r>
              <a:rPr lang="ro-RO" sz="7200" spc="-150" dirty="0" smtClean="0">
                <a:latin typeface="TisaSansPro"/>
                <a:cs typeface="TisaSansPro"/>
              </a:rPr>
              <a:t>Dezinformarea în mediul online</a:t>
            </a:r>
            <a:endParaRPr lang="en-US" sz="3500" spc="-150" dirty="0"/>
          </a:p>
        </p:txBody>
      </p:sp>
      <p:sp>
        <p:nvSpPr>
          <p:cNvPr id="2" name="CasetăText 1"/>
          <p:cNvSpPr txBox="1"/>
          <p:nvPr/>
        </p:nvSpPr>
        <p:spPr>
          <a:xfrm>
            <a:off x="2071868" y="5139159"/>
            <a:ext cx="490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solidFill>
                  <a:schemeClr val="bg1"/>
                </a:solidFill>
              </a:rPr>
              <a:t>Lector univ. dr. Manuela Preoteasa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I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278" y="65260"/>
            <a:ext cx="679704" cy="70104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68" y="65260"/>
            <a:ext cx="850637" cy="70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2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44"/>
          <p:cNvSpPr txBox="1">
            <a:spLocks noGrp="1"/>
          </p:cNvSpPr>
          <p:nvPr>
            <p:ph type="body" idx="1"/>
          </p:nvPr>
        </p:nvSpPr>
        <p:spPr>
          <a:xfrm>
            <a:off x="239184" y="6255560"/>
            <a:ext cx="9577916" cy="48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ro-RO" b="0" i="1">
                <a:latin typeface="Calibri"/>
                <a:ea typeface="Calibri"/>
                <a:cs typeface="Calibri"/>
                <a:sym typeface="Calibri"/>
              </a:rPr>
              <a:t>[Q_FAKE_NEWS_1] Vă rugăm să indicați măsura în care sunteți de acord cu următoarea afirmație. „Gândindu-mă la știrile online, mă îngrijorează ce este real și ce este fals pe internet.” Baza – eșantionul românesc, 2010 persoane.  Sursă: date Reuters Institute, potrivit sondajului YouGov, prelucrare FJSC.</a:t>
            </a:r>
            <a:endParaRPr/>
          </a:p>
        </p:txBody>
      </p:sp>
      <p:sp>
        <p:nvSpPr>
          <p:cNvPr id="972" name="Google Shape;972;p44"/>
          <p:cNvSpPr txBox="1">
            <a:spLocks noGrp="1"/>
          </p:cNvSpPr>
          <p:nvPr>
            <p:ph type="title"/>
          </p:nvPr>
        </p:nvSpPr>
        <p:spPr>
          <a:xfrm>
            <a:off x="300225" y="1976375"/>
            <a:ext cx="3490500" cy="3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000"/>
              <a:buFont typeface="Arial"/>
              <a:buNone/>
            </a:pPr>
            <a:r>
              <a:rPr lang="ro-RO" sz="2000" i="1" dirty="0"/>
              <a:t>„</a:t>
            </a:r>
            <a:r>
              <a:rPr lang="ro-RO" sz="2000" b="1" i="1" dirty="0">
                <a:latin typeface="Calibri"/>
                <a:ea typeface="Calibri"/>
                <a:cs typeface="Calibri"/>
                <a:sym typeface="Calibri"/>
              </a:rPr>
              <a:t>Mă îngrijorează ceea ce este real și ce este fals în privința știrilor online, pe internet”. </a:t>
            </a:r>
            <a:endParaRPr sz="2000" b="1"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000"/>
              <a:buFont typeface="Arial"/>
              <a:buNone/>
            </a:pP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000"/>
              <a:buFont typeface="Arial"/>
              <a:buNone/>
            </a:pPr>
            <a:r>
              <a:rPr lang="ro-RO" sz="2000" b="1" dirty="0">
                <a:solidFill>
                  <a:srgbClr val="FF7B46"/>
                </a:solidFill>
                <a:latin typeface="Calibri"/>
                <a:ea typeface="Calibri"/>
                <a:cs typeface="Calibri"/>
                <a:sym typeface="Calibri"/>
              </a:rPr>
              <a:t>65% </a:t>
            </a:r>
            <a:r>
              <a:rPr lang="ro-RO" sz="2000" b="1" dirty="0">
                <a:latin typeface="Calibri"/>
                <a:ea typeface="Calibri"/>
                <a:cs typeface="Calibri"/>
                <a:sym typeface="Calibri"/>
              </a:rPr>
              <a:t>își declară, mai mult sau mai puțin, îngrijorarea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000"/>
              <a:buFont typeface="Arial"/>
              <a:buNone/>
            </a:pP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000"/>
              <a:buFont typeface="Arial"/>
              <a:buNone/>
            </a:pPr>
            <a:r>
              <a:rPr lang="ro-RO" sz="2000" b="1" dirty="0">
                <a:solidFill>
                  <a:srgbClr val="FF7B46"/>
                </a:solidFill>
                <a:latin typeface="Calibri"/>
                <a:ea typeface="Calibri"/>
                <a:cs typeface="Calibri"/>
                <a:sym typeface="Calibri"/>
              </a:rPr>
              <a:t>25% </a:t>
            </a:r>
            <a:r>
              <a:rPr lang="ro-RO" sz="2000" b="1" dirty="0">
                <a:latin typeface="Calibri"/>
                <a:ea typeface="Calibri"/>
                <a:cs typeface="Calibri"/>
                <a:sym typeface="Calibri"/>
              </a:rPr>
              <a:t>se declară neutri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000"/>
              <a:buFont typeface="Arial"/>
              <a:buNone/>
            </a:pP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000"/>
              <a:buFont typeface="Arial"/>
              <a:buNone/>
            </a:pPr>
            <a:r>
              <a:rPr lang="ro-RO" sz="2000" b="1" dirty="0">
                <a:solidFill>
                  <a:srgbClr val="FF7B46"/>
                </a:solidFill>
                <a:latin typeface="Calibri"/>
                <a:ea typeface="Calibri"/>
                <a:cs typeface="Calibri"/>
                <a:sym typeface="Calibri"/>
              </a:rPr>
              <a:t>13% </a:t>
            </a:r>
            <a:r>
              <a:rPr lang="ro-RO" sz="2000" b="1" dirty="0">
                <a:latin typeface="Calibri"/>
                <a:ea typeface="Calibri"/>
                <a:cs typeface="Calibri"/>
                <a:sym typeface="Calibri"/>
              </a:rPr>
              <a:t>nu sunt îngrijorați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000"/>
              <a:buFont typeface="Arial"/>
              <a:buNone/>
            </a:pP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000"/>
              <a:buFont typeface="Arial"/>
              <a:buNone/>
            </a:pP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Eșantion: 2010 persoane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000"/>
              <a:buFont typeface="Arial"/>
              <a:buNone/>
            </a:pPr>
            <a:endParaRPr sz="2000" i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3" name="Google Shape;973;p44" descr="Image result for romania flag circ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8568" y="61020"/>
            <a:ext cx="893903" cy="89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5978" y="18960"/>
            <a:ext cx="679704" cy="70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26768" y="50750"/>
            <a:ext cx="868224" cy="716336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44"/>
          <p:cNvSpPr txBox="1"/>
          <p:nvPr/>
        </p:nvSpPr>
        <p:spPr>
          <a:xfrm>
            <a:off x="694600" y="618300"/>
            <a:ext cx="10740164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200"/>
              <a:buFont typeface="Calibri"/>
              <a:buNone/>
            </a:pPr>
            <a:r>
              <a:rPr lang="ro-RO" sz="3200" b="1" i="0" dirty="0">
                <a:solidFill>
                  <a:srgbClr val="002147"/>
                </a:solidFill>
                <a:latin typeface="Calibri"/>
                <a:ea typeface="Calibri"/>
                <a:cs typeface="Calibri"/>
                <a:sym typeface="Calibri"/>
              </a:rPr>
              <a:t>Gradul de îngrijorare față de fenomenul dezinformării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000"/>
              <a:buFont typeface="Calibri"/>
              <a:buNone/>
            </a:pPr>
            <a:r>
              <a:rPr lang="ro-RO" sz="2000" b="1" i="0" dirty="0">
                <a:solidFill>
                  <a:srgbClr val="002147"/>
                </a:solidFill>
                <a:latin typeface="Calibri"/>
                <a:ea typeface="Calibri"/>
                <a:cs typeface="Calibri"/>
                <a:sym typeface="Calibri"/>
              </a:rPr>
              <a:t>- în mediul online, 2021 -</a:t>
            </a:r>
            <a:endParaRPr sz="2000" b="1" i="0" dirty="0">
              <a:solidFill>
                <a:srgbClr val="0021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7" name="Google Shape;977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95842" y="5965607"/>
            <a:ext cx="1411116" cy="692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98150" y="5739165"/>
            <a:ext cx="921000" cy="1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90725" y="1725538"/>
            <a:ext cx="8182074" cy="3571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9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45"/>
          <p:cNvSpPr txBox="1">
            <a:spLocks noGrp="1"/>
          </p:cNvSpPr>
          <p:nvPr>
            <p:ph type="body" idx="1"/>
          </p:nvPr>
        </p:nvSpPr>
        <p:spPr>
          <a:xfrm>
            <a:off x="239184" y="6255560"/>
            <a:ext cx="8545115" cy="48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ro-RO" sz="1600" i="1">
                <a:latin typeface="Calibri"/>
                <a:ea typeface="Calibri"/>
                <a:cs typeface="Calibri"/>
                <a:sym typeface="Calibri"/>
              </a:rPr>
              <a:t>Sursă: date Reuters Institute, potrivit sondajului YouGov, prelucrare FJSC</a:t>
            </a:r>
            <a:endParaRPr sz="16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45"/>
          <p:cNvSpPr txBox="1">
            <a:spLocks noGrp="1"/>
          </p:cNvSpPr>
          <p:nvPr>
            <p:ph type="title"/>
          </p:nvPr>
        </p:nvSpPr>
        <p:spPr>
          <a:xfrm>
            <a:off x="454700" y="451900"/>
            <a:ext cx="107403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200"/>
              <a:buFont typeface="Calibri"/>
              <a:buNone/>
            </a:pPr>
            <a:r>
              <a:rPr lang="ro-RO" b="1">
                <a:latin typeface="Calibri"/>
                <a:ea typeface="Calibri"/>
                <a:cs typeface="Calibri"/>
                <a:sym typeface="Calibri"/>
              </a:rPr>
              <a:t>Îngrijorarea față de fals / real pe internet </a:t>
            </a:r>
            <a:br>
              <a:rPr lang="ro-RO" b="1">
                <a:latin typeface="Calibri"/>
                <a:ea typeface="Calibri"/>
                <a:cs typeface="Calibri"/>
                <a:sym typeface="Calibri"/>
              </a:rPr>
            </a:b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200"/>
              <a:buFont typeface="Calibri"/>
              <a:buNone/>
            </a:pPr>
            <a:r>
              <a:rPr lang="ro-RO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evoluția indicatorilor de percepție între 2018 - 2021</a:t>
            </a:r>
            <a:r>
              <a:rPr lang="ro-RO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o-RO">
                <a:latin typeface="Calibri"/>
                <a:ea typeface="Calibri"/>
                <a:cs typeface="Calibri"/>
                <a:sym typeface="Calibri"/>
              </a:rPr>
            </a:b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7" name="Google Shape;987;p45" descr="Image result for romania flag circ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8568" y="61020"/>
            <a:ext cx="893903" cy="89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4166" y="18960"/>
            <a:ext cx="679704" cy="70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26768" y="50750"/>
            <a:ext cx="868224" cy="7163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90" name="Google Shape;990;p45"/>
          <p:cNvGraphicFramePr/>
          <p:nvPr/>
        </p:nvGraphicFramePr>
        <p:xfrm>
          <a:off x="232102" y="1940277"/>
          <a:ext cx="11423418" cy="379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7" imgW="11423418" imgH="3798888" progId="Word.Document.12">
                  <p:embed/>
                </p:oleObj>
              </mc:Choice>
              <mc:Fallback>
                <p:oleObj r:id="rId7" imgW="11423418" imgH="3798888" progId="Word.Document.12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/>
                      <a:stretch/>
                    </p:blipFill>
                    <p:spPr>
                      <a:xfrm>
                        <a:off x="232102" y="1940277"/>
                        <a:ext cx="11423418" cy="379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1" name="Google Shape;991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83142" y="5978307"/>
            <a:ext cx="1411116" cy="692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4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98150" y="5739165"/>
            <a:ext cx="921000" cy="191176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45"/>
          <p:cNvSpPr/>
          <p:nvPr/>
        </p:nvSpPr>
        <p:spPr>
          <a:xfrm>
            <a:off x="232100" y="5812725"/>
            <a:ext cx="1026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i="1">
                <a:solidFill>
                  <a:srgbClr val="363636"/>
                </a:solidFill>
                <a:latin typeface="Calibri"/>
                <a:ea typeface="Calibri"/>
                <a:cs typeface="Calibri"/>
                <a:sym typeface="Calibri"/>
              </a:rPr>
              <a:t>Eșantion în 2021: 2010, eșantion în 2020: 2017; eșantion similar în anii precedenți (aprox. 2000 persoane) </a:t>
            </a:r>
            <a:endParaRPr sz="1600" i="1">
              <a:solidFill>
                <a:srgbClr val="3636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067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46"/>
          <p:cNvSpPr txBox="1">
            <a:spLocks noGrp="1"/>
          </p:cNvSpPr>
          <p:nvPr>
            <p:ph type="body" idx="1"/>
          </p:nvPr>
        </p:nvSpPr>
        <p:spPr>
          <a:xfrm>
            <a:off x="369813" y="6443700"/>
            <a:ext cx="85452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ro-RO" sz="1500" b="0" i="1" dirty="0">
                <a:latin typeface="Calibri"/>
                <a:ea typeface="Calibri"/>
                <a:cs typeface="Calibri"/>
                <a:sym typeface="Calibri"/>
              </a:rPr>
              <a:t>Sursă: date Reuters Institute, potrivit sondajului </a:t>
            </a:r>
            <a:r>
              <a:rPr lang="ro-RO" sz="1500" b="0" i="1" dirty="0" err="1">
                <a:latin typeface="Calibri"/>
                <a:ea typeface="Calibri"/>
                <a:cs typeface="Calibri"/>
                <a:sym typeface="Calibri"/>
              </a:rPr>
              <a:t>YouGov</a:t>
            </a:r>
            <a:r>
              <a:rPr lang="ro-RO" sz="1500" b="0" i="1" dirty="0">
                <a:latin typeface="Calibri"/>
                <a:ea typeface="Calibri"/>
                <a:cs typeface="Calibri"/>
                <a:sym typeface="Calibri"/>
              </a:rPr>
              <a:t>, prelucrare FJSC</a:t>
            </a:r>
            <a:endParaRPr sz="1500" b="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46"/>
          <p:cNvSpPr txBox="1">
            <a:spLocks noGrp="1"/>
          </p:cNvSpPr>
          <p:nvPr>
            <p:ph type="title"/>
          </p:nvPr>
        </p:nvSpPr>
        <p:spPr>
          <a:xfrm>
            <a:off x="720000" y="504000"/>
            <a:ext cx="10740164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200"/>
              <a:buFont typeface="Calibri"/>
              <a:buNone/>
            </a:pPr>
            <a:r>
              <a:rPr lang="ro-RO" b="1">
                <a:latin typeface="Calibri"/>
                <a:ea typeface="Calibri"/>
                <a:cs typeface="Calibri"/>
                <a:sym typeface="Calibri"/>
              </a:rPr>
              <a:t>Îngrijorarea față de fals / real pe internet </a:t>
            </a:r>
            <a:br>
              <a:rPr lang="ro-RO" b="1">
                <a:latin typeface="Calibri"/>
                <a:ea typeface="Calibri"/>
                <a:cs typeface="Calibri"/>
                <a:sym typeface="Calibri"/>
              </a:rPr>
            </a:br>
            <a:r>
              <a:rPr lang="ro-RO" b="1"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ro-RO" sz="2000" b="1">
                <a:latin typeface="Calibri"/>
                <a:ea typeface="Calibri"/>
                <a:cs typeface="Calibri"/>
                <a:sym typeface="Calibri"/>
              </a:rPr>
              <a:t>evoluția indicatorilor de percepție între 2018 - 2021</a:t>
            </a:r>
            <a:r>
              <a:rPr lang="ro-RO" sz="18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o-RO" sz="1800">
                <a:latin typeface="Calibri"/>
                <a:ea typeface="Calibri"/>
                <a:cs typeface="Calibri"/>
                <a:sym typeface="Calibri"/>
              </a:rPr>
            </a:b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1" name="Google Shape;1001;p46" descr="Image result for romania flag circ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8568" y="61020"/>
            <a:ext cx="893903" cy="89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1508" y="18960"/>
            <a:ext cx="679704" cy="70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26768" y="50750"/>
            <a:ext cx="868224" cy="71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64723" y="5987179"/>
            <a:ext cx="1424940" cy="699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72750" y="5739165"/>
            <a:ext cx="921000" cy="1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38511" y="1610921"/>
            <a:ext cx="8796090" cy="4725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965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de1004ee6c_6_17"/>
          <p:cNvSpPr txBox="1">
            <a:spLocks noGrp="1"/>
          </p:cNvSpPr>
          <p:nvPr>
            <p:ph type="body" idx="1"/>
          </p:nvPr>
        </p:nvSpPr>
        <p:spPr>
          <a:xfrm>
            <a:off x="337155" y="6387423"/>
            <a:ext cx="85452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ro-RO" sz="1500" b="0" i="1" dirty="0">
                <a:latin typeface="Calibri"/>
                <a:ea typeface="Calibri"/>
                <a:cs typeface="Calibri"/>
                <a:sym typeface="Calibri"/>
              </a:rPr>
              <a:t>Sursă: date Reuters Institute, potrivit sondajului </a:t>
            </a:r>
            <a:r>
              <a:rPr lang="ro-RO" sz="1500" b="0" i="1" dirty="0" err="1">
                <a:latin typeface="Calibri"/>
                <a:ea typeface="Calibri"/>
                <a:cs typeface="Calibri"/>
                <a:sym typeface="Calibri"/>
              </a:rPr>
              <a:t>YouGov</a:t>
            </a:r>
            <a:r>
              <a:rPr lang="ro-RO" sz="1500" b="0" i="1" dirty="0">
                <a:latin typeface="Calibri"/>
                <a:ea typeface="Calibri"/>
                <a:cs typeface="Calibri"/>
                <a:sym typeface="Calibri"/>
              </a:rPr>
              <a:t>, prelucrare FJSC</a:t>
            </a:r>
            <a:endParaRPr sz="1500" b="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gde1004ee6c_6_17"/>
          <p:cNvSpPr txBox="1">
            <a:spLocks noGrp="1"/>
          </p:cNvSpPr>
          <p:nvPr>
            <p:ph type="title"/>
          </p:nvPr>
        </p:nvSpPr>
        <p:spPr>
          <a:xfrm>
            <a:off x="720000" y="504000"/>
            <a:ext cx="107403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200"/>
              <a:buFont typeface="Calibri"/>
              <a:buNone/>
            </a:pPr>
            <a:r>
              <a:rPr lang="ro-RO" b="1">
                <a:latin typeface="Calibri"/>
                <a:ea typeface="Calibri"/>
                <a:cs typeface="Calibri"/>
                <a:sym typeface="Calibri"/>
              </a:rPr>
              <a:t>Îngrijorarea față de fals / real pe internet </a:t>
            </a:r>
            <a:r>
              <a:rPr lang="ro-RO" sz="18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o-RO" sz="1800">
                <a:latin typeface="Calibri"/>
                <a:ea typeface="Calibri"/>
                <a:cs typeface="Calibri"/>
                <a:sym typeface="Calibri"/>
              </a:rPr>
            </a:b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4" name="Google Shape;1014;gde1004ee6c_6_17" descr="Image result for romania flag circ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8568" y="61020"/>
            <a:ext cx="893903" cy="89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gde1004ee6c_6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1508" y="18960"/>
            <a:ext cx="679704" cy="70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gde1004ee6c_6_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26768" y="50750"/>
            <a:ext cx="868224" cy="71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gde1004ee6c_6_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64723" y="5987179"/>
            <a:ext cx="1424940" cy="699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gde1004ee6c_6_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72750" y="5739165"/>
            <a:ext cx="921000" cy="1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gde1004ee6c_6_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50758" y="1189525"/>
            <a:ext cx="8690602" cy="5197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91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47"/>
          <p:cNvSpPr txBox="1">
            <a:spLocks noGrp="1"/>
          </p:cNvSpPr>
          <p:nvPr>
            <p:ph type="title"/>
          </p:nvPr>
        </p:nvSpPr>
        <p:spPr>
          <a:xfrm>
            <a:off x="725913" y="21975"/>
            <a:ext cx="107403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200"/>
              <a:buFont typeface="Calibri"/>
              <a:buNone/>
            </a:pPr>
            <a:r>
              <a:rPr lang="ro-RO" b="1">
                <a:latin typeface="Calibri"/>
                <a:ea typeface="Calibri"/>
                <a:cs typeface="Calibri"/>
                <a:sym typeface="Calibri"/>
              </a:rPr>
              <a:t>Cine stă la baza informației false sau înșelătoare?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200"/>
              <a:buFont typeface="Calibri"/>
              <a:buNone/>
            </a:pPr>
            <a:r>
              <a:rPr lang="ro-RO" b="1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o-RO" b="1">
                <a:latin typeface="Calibri"/>
                <a:ea typeface="Calibri"/>
                <a:cs typeface="Calibri"/>
                <a:sym typeface="Calibri"/>
              </a:rPr>
            </a:br>
            <a:r>
              <a:rPr lang="ro-RO" sz="2000" b="1">
                <a:latin typeface="Calibri"/>
                <a:ea typeface="Calibri"/>
                <a:cs typeface="Calibri"/>
                <a:sym typeface="Calibri"/>
              </a:rPr>
              <a:t>2021 vs 2020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47"/>
          <p:cNvSpPr/>
          <p:nvPr/>
        </p:nvSpPr>
        <p:spPr>
          <a:xfrm>
            <a:off x="496800" y="1404700"/>
            <a:ext cx="2274300" cy="46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„Care dintre următoarele subiecte, dacă este cazul, vă îngrijorează cel mai mult în ceea ce privește mediul online? 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Selectaţi o singură variantă. 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Informații false sau înșelătoare provenind de la...”</a:t>
            </a:r>
            <a:endParaRPr sz="1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7" name="Google Shape;1027;p47" descr="Image result for romania flag circ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8568" y="61020"/>
            <a:ext cx="893903" cy="89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26768" y="50750"/>
            <a:ext cx="868224" cy="71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4166" y="18960"/>
            <a:ext cx="679704" cy="701040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p47"/>
          <p:cNvSpPr txBox="1">
            <a:spLocks noGrp="1"/>
          </p:cNvSpPr>
          <p:nvPr>
            <p:ph type="body" idx="1"/>
          </p:nvPr>
        </p:nvSpPr>
        <p:spPr>
          <a:xfrm>
            <a:off x="496812" y="6569692"/>
            <a:ext cx="85452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ro-RO" sz="1500" b="0" i="1">
                <a:latin typeface="Calibri"/>
                <a:ea typeface="Calibri"/>
                <a:cs typeface="Calibri"/>
                <a:sym typeface="Calibri"/>
              </a:rPr>
              <a:t>Sursă: date Reuters Institute, potrivit sondajului YouGov, prelucrare FJSC</a:t>
            </a:r>
            <a:endParaRPr sz="1500" b="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47"/>
          <p:cNvSpPr/>
          <p:nvPr/>
        </p:nvSpPr>
        <p:spPr>
          <a:xfrm>
            <a:off x="496801" y="6341460"/>
            <a:ext cx="879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i="1">
                <a:solidFill>
                  <a:srgbClr val="363636"/>
                </a:solidFill>
                <a:latin typeface="Calibri"/>
                <a:ea typeface="Calibri"/>
                <a:cs typeface="Calibri"/>
                <a:sym typeface="Calibri"/>
              </a:rPr>
              <a:t>Eșantion în 2021: 2010, eșantion în 2020: 2017</a:t>
            </a:r>
            <a:endParaRPr sz="1600" i="1">
              <a:solidFill>
                <a:srgbClr val="3636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2" name="Google Shape;1032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23500" y="1084572"/>
            <a:ext cx="8545198" cy="510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20530" y="6194207"/>
            <a:ext cx="1352452" cy="66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20525" y="5886102"/>
            <a:ext cx="921000" cy="191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26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48"/>
          <p:cNvSpPr txBox="1">
            <a:spLocks noGrp="1"/>
          </p:cNvSpPr>
          <p:nvPr>
            <p:ph type="body" idx="1"/>
          </p:nvPr>
        </p:nvSpPr>
        <p:spPr>
          <a:xfrm>
            <a:off x="607484" y="6372192"/>
            <a:ext cx="8545115" cy="48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ro-RO" sz="1500" b="0" i="1">
                <a:latin typeface="Calibri"/>
                <a:ea typeface="Calibri"/>
                <a:cs typeface="Calibri"/>
                <a:sym typeface="Calibri"/>
              </a:rPr>
              <a:t>Sursă: date Reuters Institute, potrivit sondajului YouGov, prelucrare FJSC</a:t>
            </a:r>
            <a:endParaRPr sz="1500" b="0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1" name="Google Shape;1041;p48" descr="Image result for romania flag circ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8568" y="61020"/>
            <a:ext cx="893903" cy="89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3026" y="18960"/>
            <a:ext cx="679704" cy="70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26768" y="50750"/>
            <a:ext cx="868224" cy="716336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48"/>
          <p:cNvSpPr txBox="1"/>
          <p:nvPr/>
        </p:nvSpPr>
        <p:spPr>
          <a:xfrm>
            <a:off x="1282700" y="262890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48"/>
          <p:cNvSpPr/>
          <p:nvPr/>
        </p:nvSpPr>
        <p:spPr>
          <a:xfrm>
            <a:off x="607475" y="1904399"/>
            <a:ext cx="3299100" cy="42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„Gândindu-vă în mod specific la coronavirus (COVID-19) și la efectele sale, care dintre următoarele surse online vă îngrijorează cel mai mult, dacă este cazul? Vă rugăm să selectați o singură variantă. Informații false sau înșelătoare prin intermediul…”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Față de 2020, crește îngrijorarea față de Facebook (+3) și scade îngrijoarea față de site-urile de știri (-5)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48"/>
          <p:cNvSpPr txBox="1"/>
          <p:nvPr/>
        </p:nvSpPr>
        <p:spPr>
          <a:xfrm>
            <a:off x="872400" y="656400"/>
            <a:ext cx="10740164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200"/>
              <a:buFont typeface="Calibri"/>
              <a:buNone/>
            </a:pPr>
            <a:r>
              <a:rPr lang="ro-RO" sz="3200" b="1" i="0">
                <a:solidFill>
                  <a:srgbClr val="002147"/>
                </a:solidFill>
                <a:latin typeface="Calibri"/>
                <a:ea typeface="Calibri"/>
                <a:cs typeface="Calibri"/>
                <a:sym typeface="Calibri"/>
              </a:rPr>
              <a:t>Canale care </a:t>
            </a:r>
            <a:r>
              <a:rPr lang="ro-RO" sz="3200" b="1">
                <a:solidFill>
                  <a:srgbClr val="002147"/>
                </a:solidFill>
                <a:latin typeface="Calibri"/>
                <a:ea typeface="Calibri"/>
                <a:cs typeface="Calibri"/>
                <a:sym typeface="Calibri"/>
              </a:rPr>
              <a:t>au propagat</a:t>
            </a:r>
            <a:r>
              <a:rPr lang="ro-RO" sz="3200" b="1" i="0">
                <a:solidFill>
                  <a:srgbClr val="002147"/>
                </a:solidFill>
                <a:latin typeface="Calibri"/>
                <a:ea typeface="Calibri"/>
                <a:cs typeface="Calibri"/>
                <a:sym typeface="Calibri"/>
              </a:rPr>
              <a:t> dezinformarea cu privire la coronavirus</a:t>
            </a:r>
            <a:r>
              <a:rPr lang="ro-RO" sz="3200" b="1">
                <a:solidFill>
                  <a:srgbClr val="002147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ro-RO" sz="3200" b="1" i="0">
                <a:solidFill>
                  <a:srgbClr val="002147"/>
                </a:solidFill>
                <a:latin typeface="Calibri"/>
                <a:ea typeface="Calibri"/>
                <a:cs typeface="Calibri"/>
                <a:sym typeface="Calibri"/>
              </a:rPr>
              <a:t>în mediul online, 2021</a:t>
            </a:r>
            <a:endParaRPr sz="3200" b="1" i="0">
              <a:solidFill>
                <a:srgbClr val="0021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7" name="Google Shape;1047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06575" y="2220413"/>
            <a:ext cx="8113582" cy="42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88784" y="6000314"/>
            <a:ext cx="1307613" cy="641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4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60050" y="5751865"/>
            <a:ext cx="921000" cy="191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46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49"/>
          <p:cNvSpPr txBox="1">
            <a:spLocks noGrp="1"/>
          </p:cNvSpPr>
          <p:nvPr>
            <p:ph type="body" idx="1"/>
          </p:nvPr>
        </p:nvSpPr>
        <p:spPr>
          <a:xfrm>
            <a:off x="487260" y="6067263"/>
            <a:ext cx="3088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ro-RO" sz="1500" b="0" i="1">
                <a:latin typeface="Calibri"/>
                <a:ea typeface="Calibri"/>
                <a:cs typeface="Calibri"/>
                <a:sym typeface="Calibri"/>
              </a:rPr>
              <a:t>Sursă: date Reuters Institute, potrivit sondajului YouGov, prelucrare FJSC</a:t>
            </a:r>
            <a:endParaRPr sz="1500" b="0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6" name="Google Shape;1056;p49" descr="Image result for romania flag circ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8568" y="61020"/>
            <a:ext cx="893903" cy="89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2140" y="18960"/>
            <a:ext cx="679704" cy="70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26768" y="50750"/>
            <a:ext cx="868224" cy="716336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p49"/>
          <p:cNvSpPr txBox="1"/>
          <p:nvPr/>
        </p:nvSpPr>
        <p:spPr>
          <a:xfrm>
            <a:off x="1282700" y="262890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49"/>
          <p:cNvSpPr txBox="1"/>
          <p:nvPr/>
        </p:nvSpPr>
        <p:spPr>
          <a:xfrm>
            <a:off x="127000" y="269786"/>
            <a:ext cx="8737600" cy="9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200"/>
              <a:buFont typeface="Calibri"/>
              <a:buNone/>
            </a:pPr>
            <a:r>
              <a:rPr lang="ro-RO" sz="3200" b="1" i="0">
                <a:solidFill>
                  <a:srgbClr val="002147"/>
                </a:solidFill>
                <a:latin typeface="Calibri"/>
                <a:ea typeface="Calibri"/>
                <a:cs typeface="Calibri"/>
                <a:sym typeface="Calibri"/>
              </a:rPr>
              <a:t>Dezinformarea în context global</a:t>
            </a:r>
            <a:endParaRPr/>
          </a:p>
        </p:txBody>
      </p:sp>
      <p:sp>
        <p:nvSpPr>
          <p:cNvPr id="1061" name="Google Shape;1061;p49"/>
          <p:cNvSpPr txBox="1"/>
          <p:nvPr/>
        </p:nvSpPr>
        <p:spPr>
          <a:xfrm>
            <a:off x="706350" y="898824"/>
            <a:ext cx="107793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Zvonuri și conspirații despre coronavirus s-au răspândit în Nigeria, Africa de Sud.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Informația falsă despre COVID a fost de asemenea puternic distribuită în Europa Centrală și de Est </a:t>
            </a:r>
            <a:r>
              <a:rPr lang="ro-RO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Republica Cehă, Slovacia, Ungaria, România și Bulgaria</a:t>
            </a:r>
            <a:r>
              <a:rPr lang="ro-RO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fel de mult ca în America Latină și în anumite părți din Asia.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2" name="Google Shape;1062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8939" y="5994400"/>
            <a:ext cx="6876961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88784" y="6000314"/>
            <a:ext cx="1307613" cy="641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4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7700" y="2524556"/>
            <a:ext cx="5307638" cy="3520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4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03900" y="3041316"/>
            <a:ext cx="5219700" cy="2838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4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60050" y="5751865"/>
            <a:ext cx="921000" cy="191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538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363636"/>
      </a:dk1>
      <a:lt1>
        <a:srgbClr val="FFFFFF"/>
      </a:lt1>
      <a:dk2>
        <a:srgbClr val="002147"/>
      </a:dk2>
      <a:lt2>
        <a:srgbClr val="E7E6E6"/>
      </a:lt2>
      <a:accent1>
        <a:srgbClr val="FE6900"/>
      </a:accent1>
      <a:accent2>
        <a:srgbClr val="01B2BE"/>
      </a:accent2>
      <a:accent3>
        <a:srgbClr val="B2135F"/>
      </a:accent3>
      <a:accent4>
        <a:srgbClr val="E0D2E4"/>
      </a:accent4>
      <a:accent5>
        <a:srgbClr val="DBDFE6"/>
      </a:accent5>
      <a:accent6>
        <a:srgbClr val="7CACBA"/>
      </a:accent6>
      <a:hlink>
        <a:srgbClr val="FFFFFF"/>
      </a:hlink>
      <a:folHlink>
        <a:srgbClr val="00214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464</Words>
  <Application>Microsoft Office PowerPoint</Application>
  <PresentationFormat>Particularizare</PresentationFormat>
  <Paragraphs>57</Paragraphs>
  <Slides>10</Slides>
  <Notes>10</Notes>
  <HiddenSlides>0</HiddenSlides>
  <MMClips>0</MMClips>
  <ScaleCrop>false</ScaleCrop>
  <HeadingPairs>
    <vt:vector size="6" baseType="variant">
      <vt:variant>
        <vt:lpstr>Temă</vt:lpstr>
      </vt:variant>
      <vt:variant>
        <vt:i4>1</vt:i4>
      </vt:variant>
      <vt:variant>
        <vt:lpstr>Servere OLE încorporate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2" baseType="lpstr">
      <vt:lpstr>Office Theme</vt:lpstr>
      <vt:lpstr>Document Microsoft Word</vt:lpstr>
      <vt:lpstr>Reuters Institute  Digital News Report 2021  ediția a 10-a</vt:lpstr>
      <vt:lpstr>România: Dezinformarea în mediul online</vt:lpstr>
      <vt:lpstr>„Mă îngrijorează ceea ce este real și ce este fals în privința știrilor online, pe internet”.   65% își declară, mai mult sau mai puțin, îngrijorarea  25% se declară neutri  13% nu sunt îngrijorați  Eșantion: 2010 persoane </vt:lpstr>
      <vt:lpstr>Îngrijorarea față de fals / real pe internet   evoluția indicatorilor de percepție între 2018 - 2021 </vt:lpstr>
      <vt:lpstr>Îngrijorarea față de fals / real pe internet      evoluția indicatorilor de percepție între 2018 - 2021 </vt:lpstr>
      <vt:lpstr>Îngrijorarea față de fals / real pe internet  </vt:lpstr>
      <vt:lpstr>Cine stă la baza informației false sau înșelătoare?  2021 vs 2020</vt:lpstr>
      <vt:lpstr>Prezentare PowerPoint</vt:lpstr>
      <vt:lpstr>Prezentare PowerPoint</vt:lpstr>
      <vt:lpstr>Reuters Institute  Digital News Report 2021  ediția a 10-a</vt:lpstr>
    </vt:vector>
  </TitlesOfParts>
  <Company>DJE Holdings,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Arvidsson, Christian</dc:creator>
  <cp:lastModifiedBy>Raluca Radu</cp:lastModifiedBy>
  <cp:revision>1511</cp:revision>
  <cp:lastPrinted>2017-06-14T13:09:40Z</cp:lastPrinted>
  <dcterms:created xsi:type="dcterms:W3CDTF">2014-06-10T10:39:37Z</dcterms:created>
  <dcterms:modified xsi:type="dcterms:W3CDTF">2021-06-22T12:28:41Z</dcterms:modified>
</cp:coreProperties>
</file>